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sldIdLst>
    <p:sldId id="256" r:id="rId2"/>
    <p:sldId id="257" r:id="rId3"/>
    <p:sldId id="258" r:id="rId4"/>
    <p:sldId id="259" r:id="rId5"/>
    <p:sldId id="260" r:id="rId6"/>
    <p:sldId id="268" r:id="rId7"/>
    <p:sldId id="271" r:id="rId8"/>
    <p:sldId id="261" r:id="rId9"/>
    <p:sldId id="269" r:id="rId10"/>
    <p:sldId id="270" r:id="rId11"/>
    <p:sldId id="262" r:id="rId12"/>
    <p:sldId id="273" r:id="rId13"/>
    <p:sldId id="263" r:id="rId14"/>
    <p:sldId id="264" r:id="rId15"/>
    <p:sldId id="265" r:id="rId16"/>
    <p:sldId id="272" r:id="rId17"/>
    <p:sldId id="274" r:id="rId18"/>
    <p:sldId id="266" r:id="rId19"/>
    <p:sldId id="267" r:id="rId20"/>
  </p:sldIdLst>
  <p:sldSz cx="9144000" cy="6858000" type="screen4x3"/>
  <p:notesSz cx="6858000" cy="9144000"/>
  <p:custDataLst>
    <p:tags r:id="rId21"/>
  </p:custDataLst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6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3/6/2015</a:t>
            </a:fld>
            <a:endParaRPr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3/6/2015</a:t>
            </a:fld>
            <a:endParaRPr lang="en-US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3/6/2015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3/6/2015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3/6/2015</a:t>
            </a:fld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3/6/2015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3/6/2015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3/6/2015</a:t>
            </a:fld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3/6/2015</a:t>
            </a:fld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3/6/2015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3/6/2015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3/6/2015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ransition spd="med">
    <p:randomBar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prezentacija.biz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5400" dirty="0" smtClean="0"/>
              <a:t>28</a:t>
            </a:r>
            <a:r>
              <a:rPr lang="ru-RU" sz="4400" dirty="0" smtClean="0"/>
              <a:t> июля 1944г</a:t>
            </a:r>
            <a:endParaRPr lang="ru-RU" sz="44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62000" y="1752601"/>
            <a:ext cx="7772400" cy="1470025"/>
          </a:xfrm>
        </p:spPr>
        <p:txBody>
          <a:bodyPr>
            <a:noAutofit/>
          </a:bodyPr>
          <a:lstStyle/>
          <a:p>
            <a:r>
              <a:rPr lang="ru-RU" sz="6000" dirty="0" smtClean="0"/>
              <a:t>Освобождение Брестской крепости </a:t>
            </a:r>
            <a:endParaRPr lang="ru-RU" sz="6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715130" y="6488668"/>
            <a:ext cx="24288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hlinkClick r:id="rId2"/>
              </a:rPr>
              <a:t>http://prezentacija.biz/</a:t>
            </a:r>
            <a:endParaRPr lang="ru-RU" dirty="0"/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533400" y="1981200"/>
            <a:ext cx="8229600" cy="45720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    Крупномасштабная наступательная операция Великой Отечественной Войны. Названа в честь русского полководца Отечественной войны 1812 года </a:t>
            </a:r>
          </a:p>
          <a:p>
            <a:pPr>
              <a:buNone/>
            </a:pPr>
            <a:r>
              <a:rPr lang="ru-RU" dirty="0" smtClean="0"/>
              <a:t>П. И. Багратиона. Одна из крупнейших военных операций за всю историю человечества.</a:t>
            </a:r>
          </a:p>
          <a:p>
            <a:pPr>
              <a:buNone/>
            </a:pPr>
            <a:r>
              <a:rPr lang="ru-RU" dirty="0" smtClean="0"/>
              <a:t>    В ходе этого обширного наступления была освобождена территория Беларуси, восточной Польши,  часть Прибалтики и практически полностью разгромлена германская группа армий «Центр». Вермахт понёс тяжелейшие потери, отчасти из-за того, что Гитлер запрещал любое отступление. Восполнить эти потери впоследствии Германия была уже не в состоянии.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81000"/>
            <a:ext cx="8305800" cy="1371600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/>
              <a:t>              Операция«Багратион»</a:t>
            </a:r>
            <a:r>
              <a:rPr lang="ru-RU" sz="4000" dirty="0" smtClean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      23 июня-29 августа</a:t>
            </a:r>
            <a:r>
              <a:rPr lang="ru-RU" sz="4900" dirty="0" smtClean="0">
                <a:solidFill>
                  <a:srgbClr val="FF0000"/>
                </a:solidFill>
              </a:rPr>
              <a:t> </a:t>
            </a:r>
            <a:r>
              <a:rPr lang="ru-RU" sz="4900" dirty="0" smtClean="0">
                <a:solidFill>
                  <a:schemeClr val="tx1"/>
                </a:solidFill>
              </a:rPr>
              <a:t>1944 года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8d9d8b5c1e8044b6df775c9d546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1524000" y="1229848"/>
            <a:ext cx="5867400" cy="5170952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rmAutofit/>
          </a:bodyPr>
          <a:lstStyle/>
          <a:p>
            <a:r>
              <a:rPr lang="ru-RU" dirty="0" smtClean="0"/>
              <a:t>    Карта операции «Багратион»</a:t>
            </a:r>
            <a:endParaRPr lang="ru-RU" dirty="0"/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838200"/>
          </a:xfrm>
        </p:spPr>
        <p:txBody>
          <a:bodyPr>
            <a:normAutofit/>
          </a:bodyPr>
          <a:lstStyle/>
          <a:p>
            <a:r>
              <a:rPr lang="ru-RU" dirty="0" smtClean="0"/>
              <a:t>              </a:t>
            </a:r>
            <a:r>
              <a:rPr lang="ru-RU" sz="4800" dirty="0" smtClean="0"/>
              <a:t>Главнокомандующие </a:t>
            </a:r>
            <a:endParaRPr lang="ru-RU" sz="4800" dirty="0"/>
          </a:p>
        </p:txBody>
      </p:sp>
      <p:pic>
        <p:nvPicPr>
          <p:cNvPr id="5" name="Содержимое 4" descr="BagramyanIH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85800" y="1371600"/>
            <a:ext cx="3124200" cy="3786226"/>
          </a:xfrm>
        </p:spPr>
      </p:pic>
      <p:pic>
        <p:nvPicPr>
          <p:cNvPr id="9" name="Содержимое 8" descr="Иван_Черняховский_1943-01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876800" y="1143000"/>
            <a:ext cx="2971800" cy="4028609"/>
          </a:xfrm>
        </p:spPr>
      </p:pic>
      <p:sp>
        <p:nvSpPr>
          <p:cNvPr id="6" name="Прямоугольник 5"/>
          <p:cNvSpPr/>
          <p:nvPr/>
        </p:nvSpPr>
        <p:spPr>
          <a:xfrm>
            <a:off x="228600" y="5181600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             И.Х.</a:t>
            </a:r>
            <a:r>
              <a:rPr lang="vi-VN" dirty="0" smtClean="0"/>
              <a:t> </a:t>
            </a:r>
            <a:r>
              <a:rPr lang="vi-VN" b="1" dirty="0" smtClean="0"/>
              <a:t>Баграмя́н</a:t>
            </a:r>
            <a:r>
              <a:rPr lang="ru-RU" b="1" dirty="0" smtClean="0"/>
              <a:t> </a:t>
            </a:r>
          </a:p>
          <a:p>
            <a:r>
              <a:rPr lang="ru-RU" b="1" dirty="0" smtClean="0"/>
              <a:t>Советский  военачальник, дважды  Герой Советского Союза .Маршал Советского Союза , член ЦК КПСС.</a:t>
            </a:r>
          </a:p>
          <a:p>
            <a:r>
              <a:rPr lang="ru-RU" b="1" dirty="0" smtClean="0"/>
              <a:t>(1-й Прибалтийский фронт)</a:t>
            </a:r>
          </a:p>
          <a:p>
            <a:r>
              <a:rPr lang="ru-RU" b="1" dirty="0" smtClean="0"/>
              <a:t> </a:t>
            </a:r>
          </a:p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85800" y="5638800"/>
            <a:ext cx="4191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 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648200" y="5181600"/>
            <a:ext cx="4132093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           И.Д.</a:t>
            </a:r>
            <a:r>
              <a:rPr lang="vi-VN" b="1" dirty="0" smtClean="0"/>
              <a:t>Черняхо́вский</a:t>
            </a:r>
            <a:endParaRPr lang="ru-RU" b="1" dirty="0" smtClean="0"/>
          </a:p>
          <a:p>
            <a:r>
              <a:rPr lang="ru-RU" b="1" dirty="0" smtClean="0"/>
              <a:t>Советский военачальник , генерал</a:t>
            </a:r>
          </a:p>
          <a:p>
            <a:r>
              <a:rPr lang="ru-RU" b="1" dirty="0" smtClean="0"/>
              <a:t> армии . Дважды Герой Советского.</a:t>
            </a:r>
          </a:p>
          <a:p>
            <a:r>
              <a:rPr lang="ru-RU" b="1" dirty="0" smtClean="0"/>
              <a:t>Союза.(3-й белорусский фронт)</a:t>
            </a:r>
            <a:endParaRPr lang="ru-RU" dirty="0"/>
          </a:p>
        </p:txBody>
      </p:sp>
      <p:pic>
        <p:nvPicPr>
          <p:cNvPr id="8" name="Рисунок 7" descr="1318163938_flag_sssr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799" y="374298"/>
            <a:ext cx="1553205" cy="844902"/>
          </a:xfrm>
          <a:prstGeom prst="rect">
            <a:avLst/>
          </a:prstGeom>
        </p:spPr>
      </p:pic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3810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           </a:t>
            </a:r>
            <a:r>
              <a:rPr lang="ru-RU" sz="5300" dirty="0" smtClean="0"/>
              <a:t>Главнокомандующие</a:t>
            </a:r>
            <a:endParaRPr lang="ru-RU" sz="5300" dirty="0"/>
          </a:p>
        </p:txBody>
      </p:sp>
      <p:pic>
        <p:nvPicPr>
          <p:cNvPr id="5" name="Содержимое 4" descr="Rokos.jpg"/>
          <p:cNvPicPr>
            <a:picLocks noGrp="1" noChangeAspect="1"/>
          </p:cNvPicPr>
          <p:nvPr>
            <p:ph sz="half" idx="4294967295"/>
          </p:nvPr>
        </p:nvPicPr>
        <p:blipFill>
          <a:blip r:embed="rId2" cstate="email"/>
          <a:stretch>
            <a:fillRect/>
          </a:stretch>
        </p:blipFill>
        <p:spPr>
          <a:xfrm>
            <a:off x="457200" y="1295400"/>
            <a:ext cx="2971800" cy="3608388"/>
          </a:xfrm>
        </p:spPr>
      </p:pic>
      <p:sp>
        <p:nvSpPr>
          <p:cNvPr id="4" name="Содержимое 3"/>
          <p:cNvSpPr>
            <a:spLocks noGrp="1"/>
          </p:cNvSpPr>
          <p:nvPr>
            <p:ph sz="quarter" idx="4294967295"/>
          </p:nvPr>
        </p:nvSpPr>
        <p:spPr>
          <a:xfrm>
            <a:off x="0" y="4953000"/>
            <a:ext cx="4724400" cy="16764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000" dirty="0" smtClean="0"/>
              <a:t>              К.К.</a:t>
            </a:r>
            <a:r>
              <a:rPr lang="vi-VN" sz="2000" dirty="0" smtClean="0"/>
              <a:t> </a:t>
            </a:r>
            <a:r>
              <a:rPr lang="vi-VN" sz="2000" b="1" dirty="0" smtClean="0"/>
              <a:t>Рокоссо́вский</a:t>
            </a:r>
            <a:endParaRPr lang="ru-RU" sz="2000" b="1" dirty="0" smtClean="0"/>
          </a:p>
          <a:p>
            <a:pPr>
              <a:buNone/>
            </a:pPr>
            <a:r>
              <a:rPr lang="ru-RU" sz="2000" b="1" dirty="0" smtClean="0"/>
              <a:t>     Советский военачальник. Маршал Советского Союза. Дважды Герой Советского Союза.(1-й белорусский фронт)</a:t>
            </a:r>
            <a:endParaRPr lang="ru-RU" sz="2000" b="1" dirty="0"/>
          </a:p>
        </p:txBody>
      </p:sp>
      <p:pic>
        <p:nvPicPr>
          <p:cNvPr id="9" name="Рисунок 8" descr="640px-RIAN_archive_2410_Marshal_Zhukov_speakin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0" y="1143000"/>
            <a:ext cx="3342392" cy="371117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953000" y="4876800"/>
            <a:ext cx="35052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           Г. К. Жуков</a:t>
            </a:r>
          </a:p>
          <a:p>
            <a:r>
              <a:rPr lang="ru-RU" dirty="0" smtClean="0"/>
              <a:t>Советский военачальник. Маршал Советского Союза.</a:t>
            </a:r>
          </a:p>
          <a:p>
            <a:r>
              <a:rPr lang="ru-RU" dirty="0" smtClean="0"/>
              <a:t>Четырежды Герой Советского Союза.(Координатор действий 1-го и 2-го белорусских фронтов)</a:t>
            </a:r>
            <a:endParaRPr lang="ru-RU" dirty="0"/>
          </a:p>
        </p:txBody>
      </p:sp>
      <p:pic>
        <p:nvPicPr>
          <p:cNvPr id="7" name="Рисунок 6" descr="1318163938_flag_sssr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228600"/>
            <a:ext cx="1833363" cy="990600"/>
          </a:xfrm>
          <a:prstGeom prst="rect">
            <a:avLst/>
          </a:prstGeom>
        </p:spPr>
      </p:pic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               </a:t>
            </a:r>
            <a:r>
              <a:rPr lang="ru-RU" sz="4800" dirty="0" smtClean="0"/>
              <a:t>Главнокомандующие</a:t>
            </a:r>
            <a:endParaRPr lang="ru-RU" sz="4800" dirty="0"/>
          </a:p>
        </p:txBody>
      </p:sp>
      <p:pic>
        <p:nvPicPr>
          <p:cNvPr id="3" name="Рисунок 2" descr="1309621898_nazi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533400" y="304801"/>
            <a:ext cx="1676400" cy="990600"/>
          </a:xfrm>
          <a:prstGeom prst="rect">
            <a:avLst/>
          </a:prstGeom>
        </p:spPr>
      </p:pic>
      <p:pic>
        <p:nvPicPr>
          <p:cNvPr id="4" name="Рисунок 3" descr="200px-Буш_Эрнст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371600"/>
            <a:ext cx="2819400" cy="35814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57200" y="4876800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 smtClean="0"/>
          </a:p>
          <a:p>
            <a:r>
              <a:rPr lang="ru-RU" dirty="0" smtClean="0"/>
              <a:t>Эрнест Буш.</a:t>
            </a:r>
          </a:p>
          <a:p>
            <a:r>
              <a:rPr lang="ru-RU" dirty="0" smtClean="0"/>
              <a:t>Немецкий военачальник.</a:t>
            </a:r>
          </a:p>
          <a:p>
            <a:r>
              <a:rPr lang="ru-RU" dirty="0" smtClean="0"/>
              <a:t>(Командующий группой армий «Центр»до 28 июня)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9" name="Рисунок 8" descr="Otto_Moritz_Walter_Model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5105400" y="1371600"/>
            <a:ext cx="2667000" cy="3556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648200" y="5105400"/>
            <a:ext cx="3810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Отто</a:t>
            </a:r>
            <a:r>
              <a:rPr lang="ru-RU" dirty="0" smtClean="0"/>
              <a:t>  - </a:t>
            </a:r>
            <a:r>
              <a:rPr lang="ru-RU" dirty="0" err="1" smtClean="0"/>
              <a:t>Мориц</a:t>
            </a:r>
            <a:r>
              <a:rPr lang="ru-RU" dirty="0" smtClean="0"/>
              <a:t>  Вальтер  Модель.</a:t>
            </a:r>
          </a:p>
          <a:p>
            <a:r>
              <a:rPr lang="ru-RU" dirty="0" smtClean="0"/>
              <a:t>Немецкий военачальник.</a:t>
            </a:r>
          </a:p>
          <a:p>
            <a:r>
              <a:rPr lang="ru-RU" dirty="0" smtClean="0"/>
              <a:t>(Командующий группой армий </a:t>
            </a:r>
          </a:p>
          <a:p>
            <a:r>
              <a:rPr lang="ru-RU" dirty="0" smtClean="0"/>
              <a:t>«Центр»после  28 июня)</a:t>
            </a:r>
          </a:p>
          <a:p>
            <a:endParaRPr lang="ru-RU" dirty="0"/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066800"/>
          </a:xfrm>
        </p:spPr>
        <p:txBody>
          <a:bodyPr/>
          <a:lstStyle/>
          <a:p>
            <a:r>
              <a:rPr lang="ru-RU" dirty="0" smtClean="0"/>
              <a:t>               Главнокомандующие</a:t>
            </a:r>
            <a:endParaRPr lang="ru-RU" dirty="0"/>
          </a:p>
        </p:txBody>
      </p:sp>
      <p:pic>
        <p:nvPicPr>
          <p:cNvPr id="3" name="Рисунок 2" descr="1309621898_nazi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57200" y="152400"/>
            <a:ext cx="1400175" cy="1048858"/>
          </a:xfrm>
          <a:prstGeom prst="rect">
            <a:avLst/>
          </a:prstGeom>
        </p:spPr>
      </p:pic>
      <p:pic>
        <p:nvPicPr>
          <p:cNvPr id="4" name="Рисунок 3" descr="ukbase_1_640706234_1401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295401"/>
            <a:ext cx="3200400" cy="34289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9600" y="4724400"/>
            <a:ext cx="3276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Георг </a:t>
            </a:r>
            <a:r>
              <a:rPr lang="ru-RU" b="1" dirty="0" err="1" smtClean="0"/>
              <a:t>Ханс</a:t>
            </a:r>
            <a:r>
              <a:rPr lang="ru-RU" b="1" dirty="0" smtClean="0"/>
              <a:t> </a:t>
            </a:r>
            <a:r>
              <a:rPr lang="ru-RU" b="1" dirty="0" err="1" smtClean="0"/>
              <a:t>Райнхардт</a:t>
            </a:r>
            <a:r>
              <a:rPr lang="ru-RU" b="1" dirty="0" smtClean="0"/>
              <a:t>.</a:t>
            </a:r>
          </a:p>
          <a:p>
            <a:r>
              <a:rPr lang="ru-RU" b="1" dirty="0" smtClean="0"/>
              <a:t>Немецкий военачальник , генерал-полковник вермахта.(3-я танковая армия)</a:t>
            </a:r>
            <a:endParaRPr lang="ru-RU" dirty="0"/>
          </a:p>
        </p:txBody>
      </p:sp>
      <p:pic>
        <p:nvPicPr>
          <p:cNvPr id="6" name="Рисунок 5" descr="Von_Tippelskirch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5257800" y="1295400"/>
            <a:ext cx="2971800" cy="339577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257800" y="4800600"/>
            <a:ext cx="3048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b="1" dirty="0" smtClean="0"/>
              <a:t>Ку́рт фон Ти́ппельскирх</a:t>
            </a:r>
            <a:r>
              <a:rPr lang="ru-RU" b="1" dirty="0" smtClean="0"/>
              <a:t>.</a:t>
            </a:r>
          </a:p>
          <a:p>
            <a:r>
              <a:rPr lang="ru-RU" b="1" dirty="0" smtClean="0"/>
              <a:t>Генерал пехоты вермахта.(4-я полевая армия)</a:t>
            </a:r>
            <a:endParaRPr lang="ru-RU" dirty="0"/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3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609600" y="2133600"/>
            <a:ext cx="7782128" cy="3429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0"/>
            <a:ext cx="8229600" cy="762000"/>
          </a:xfrm>
        </p:spPr>
        <p:txBody>
          <a:bodyPr>
            <a:normAutofit/>
          </a:bodyPr>
          <a:lstStyle/>
          <a:p>
            <a:r>
              <a:rPr lang="ru-RU" dirty="0" smtClean="0"/>
              <a:t>Люблин - Брестская  операция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09600" y="914400"/>
            <a:ext cx="7924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Люблин - Брестская операция</a:t>
            </a:r>
            <a:r>
              <a:rPr lang="ru-RU" dirty="0" smtClean="0"/>
              <a:t> (18 июля — 2 августа 1944 г.) — часть крупномасштабной наступательной операции Красной Армии  «Операция Багратион»</a:t>
            </a:r>
            <a:endParaRPr lang="ru-RU" dirty="0"/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5257800" y="7162800"/>
            <a:ext cx="3657600" cy="5715000"/>
          </a:xfrm>
        </p:spPr>
        <p:txBody>
          <a:bodyPr/>
          <a:lstStyle/>
          <a:p>
            <a:pPr>
              <a:buNone/>
            </a:pPr>
            <a:endParaRPr lang="ru-RU" dirty="0"/>
          </a:p>
        </p:txBody>
      </p:sp>
      <p:sp>
        <p:nvSpPr>
          <p:cNvPr id="2" name="Содержимое 1"/>
          <p:cNvSpPr>
            <a:spLocks noGrp="1"/>
          </p:cNvSpPr>
          <p:nvPr>
            <p:ph type="body" idx="2"/>
          </p:nvPr>
        </p:nvSpPr>
        <p:spPr>
          <a:xfrm>
            <a:off x="381000" y="457200"/>
            <a:ext cx="3657600" cy="5715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Люблин – Брестская операция проходила под четким командованием советского и польского военачальника К.К. Рокоссовского , который  во время Битвы за Москву командовал 16-ой армией.  За это К. К. Рокоссовский был награждён орденом Ленина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2971800" y="7391400"/>
            <a:ext cx="1981200" cy="10668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 descr="808382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495800" y="457200"/>
            <a:ext cx="4201434" cy="5898341"/>
          </a:xfrm>
          <a:prstGeom prst="rect">
            <a:avLst/>
          </a:prstGeom>
        </p:spPr>
      </p:pic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4953000" cy="5715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Также К.К.Рокоссовский  участвовал в битве за Сталинград.</a:t>
            </a:r>
          </a:p>
          <a:p>
            <a:pPr>
              <a:buNone/>
            </a:pPr>
            <a:r>
              <a:rPr lang="ru-RU" dirty="0" smtClean="0"/>
              <a:t>    30 сентября 1942 года был назначен командующим Донским фронтом. При его участии был разработан план операции «Уран»по окружению и уничтожению вражеской группировки, наступавшей на Сталинград.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276600" y="8001000"/>
            <a:ext cx="1984248" cy="37338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096000" y="8458200"/>
            <a:ext cx="1981200" cy="10668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Рисунок 4" descr="i_033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5486400" y="609600"/>
            <a:ext cx="3200400" cy="5090541"/>
          </a:xfrm>
          <a:prstGeom prst="rect">
            <a:avLst/>
          </a:prstGeom>
        </p:spPr>
      </p:pic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533400" y="685800"/>
            <a:ext cx="8229600" cy="4572000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Люблин - Брестская наступательная операция была проведена войсками 1-го Белорусского фронта с целью разгрома брестской и </a:t>
            </a:r>
            <a:r>
              <a:rPr lang="ru-RU" dirty="0" err="1" smtClean="0"/>
              <a:t>люблинской</a:t>
            </a:r>
            <a:r>
              <a:rPr lang="ru-RU" dirty="0" smtClean="0"/>
              <a:t> группировок противника. С немецкой стороны им противостояли соединения 2-й армии и 9-й армии группы армий «Центр» и 4-я танковая армия группы армий «Северная Украина»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/>
          <a:lstStyle/>
          <a:p>
            <a:r>
              <a:rPr lang="ru-RU" dirty="0" smtClean="0"/>
              <a:t>          Проведение  операции</a:t>
            </a:r>
            <a:endParaRPr lang="ru-RU" dirty="0"/>
          </a:p>
        </p:txBody>
      </p:sp>
      <p:pic>
        <p:nvPicPr>
          <p:cNvPr id="4" name="Рисунок 3" descr="1350065107-0032144-www.nevsepic.com.ua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762000" y="3657600"/>
            <a:ext cx="7239000" cy="2743200"/>
          </a:xfrm>
          <a:prstGeom prst="rect">
            <a:avLst/>
          </a:prstGeom>
        </p:spPr>
      </p:pic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sz="quarter" idx="1"/>
          </p:nvPr>
        </p:nvSpPr>
        <p:spPr>
          <a:xfrm>
            <a:off x="457200" y="1066800"/>
            <a:ext cx="6248400" cy="51054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000" b="1" dirty="0" smtClean="0"/>
              <a:t>Виктор Мишенин первым ступил на землю Брестской крепости</a:t>
            </a:r>
          </a:p>
          <a:p>
            <a:pPr>
              <a:buNone/>
            </a:pPr>
            <a:r>
              <a:rPr lang="ru-RU" sz="2000" dirty="0" smtClean="0"/>
              <a:t>28 июля группа разведчиков под командованием Мишенина оказалась впереди наступающих войск. Им удалось пробраться на южную окраину Бреста в немецкий тыл и двигаться по направлению к крепости. Однако бойцы наткнулись на гитлеровцев, завязался бой. Уничтожив два вражеских взвода, разведчики прорвались в крепость и вступили в неравный бой. Укрыться там было негде — вокруг сплошные руины. Фашисты вели шквальный огонь, однако бойцы Мишенина смогли продержаться до подхода основных сил полка. В этом бою будущий Герой Советского Союза лично уничтожил 13 фашистов. Указ о его награждении вышел 24 марта 1945 года.</a:t>
            </a:r>
            <a:endParaRPr lang="ru-RU" sz="2000" dirty="0"/>
          </a:p>
        </p:txBody>
      </p:sp>
      <p:sp>
        <p:nvSpPr>
          <p:cNvPr id="5" name="Текст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143000" y="228600"/>
            <a:ext cx="7162800" cy="533400"/>
          </a:xfrm>
        </p:spPr>
        <p:txBody>
          <a:bodyPr>
            <a:normAutofit fontScale="90000"/>
          </a:bodyPr>
          <a:lstStyle/>
          <a:p>
            <a:r>
              <a:rPr lang="ru-RU" sz="3200" dirty="0" smtClean="0"/>
              <a:t>       Герой Советского Союза</a:t>
            </a:r>
            <a:endParaRPr lang="ru-RU" sz="3200" dirty="0"/>
          </a:p>
        </p:txBody>
      </p:sp>
      <p:pic>
        <p:nvPicPr>
          <p:cNvPr id="4" name="Рисунок 3" descr="10-4 (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1800" y="1600200"/>
            <a:ext cx="2133601" cy="3810000"/>
          </a:xfrm>
          <a:prstGeom prst="rect">
            <a:avLst/>
          </a:prstGeom>
        </p:spPr>
      </p:pic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phoca_thumb_l_foto-1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837297" y="1447800"/>
            <a:ext cx="7348932" cy="464820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19200"/>
          </a:xfrm>
        </p:spPr>
        <p:txBody>
          <a:bodyPr/>
          <a:lstStyle/>
          <a:p>
            <a:r>
              <a:rPr lang="ru-RU" dirty="0" smtClean="0"/>
              <a:t>      Разбитые немецкие танки</a:t>
            </a:r>
            <a:endParaRPr lang="ru-RU" dirty="0"/>
          </a:p>
        </p:txBody>
      </p:sp>
    </p:spTree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94407_abandoned_german_vehicles_belarus_(revised)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762000" y="1281113"/>
            <a:ext cx="7543800" cy="5007197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3400" y="-152400"/>
            <a:ext cx="8229600" cy="12192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Разгромленная техника противника</a:t>
            </a:r>
            <a:endParaRPr lang="ru-RU" dirty="0"/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phoca_thumb_l_foto-2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838200" y="1247680"/>
            <a:ext cx="7391400" cy="5072348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Руины Брестской крепости(после освобождения)</a:t>
            </a:r>
            <a:endParaRPr lang="ru-RU" dirty="0"/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2902759hnx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1154545" y="1524000"/>
            <a:ext cx="6834909" cy="457200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28600" y="762000"/>
            <a:ext cx="8534400" cy="6096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Холмские ворота Брестской крепости          1945 год</a:t>
            </a:r>
            <a:endParaRPr lang="ru-RU" dirty="0"/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f386eed0cd50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1714500" y="1666875"/>
            <a:ext cx="5715000" cy="428625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Холмские ворота Брестской Крепости</a:t>
            </a:r>
            <a:br>
              <a:rPr lang="ru-RU" dirty="0" smtClean="0"/>
            </a:br>
            <a:r>
              <a:rPr lang="ru-RU" dirty="0" smtClean="0"/>
              <a:t>в наши дни.</a:t>
            </a:r>
            <a:endParaRPr lang="ru-RU" dirty="0"/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phoca_thumb_l_foto-1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" y="2133600"/>
            <a:ext cx="7714910" cy="358140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Объявление по радио. Сообщение </a:t>
            </a:r>
            <a:r>
              <a:rPr lang="ru-RU" dirty="0" err="1" smtClean="0"/>
              <a:t>Сов-Информ-Бюро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53000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В результате Люблин - Брестской операции было завершено изгнание немцев из юго-западных областей Белоруссии и освобождены восточные районы Польши. В ходе операции советские войска продвинулись на 260 км.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066800"/>
          </a:xfrm>
        </p:spPr>
        <p:txBody>
          <a:bodyPr/>
          <a:lstStyle/>
          <a:p>
            <a:r>
              <a:rPr lang="ru-RU" dirty="0" smtClean="0"/>
              <a:t>                  Результаты </a:t>
            </a:r>
            <a:endParaRPr lang="ru-RU" dirty="0"/>
          </a:p>
        </p:txBody>
      </p:sp>
      <p:pic>
        <p:nvPicPr>
          <p:cNvPr id="4" name="Рисунок 3" descr="phoca_thumb_l_foto-11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838200" y="3276600"/>
            <a:ext cx="7467600" cy="3200400"/>
          </a:xfrm>
          <a:prstGeom prst="rect">
            <a:avLst/>
          </a:prstGeom>
        </p:spPr>
      </p:pic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ea132a724db7af9de1d8a8fd7fe965e5ef5b8883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375</TotalTime>
  <Words>374</Words>
  <PresentationFormat>Экран (4:3)</PresentationFormat>
  <Paragraphs>56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Бумажная</vt:lpstr>
      <vt:lpstr>Освобождение Брестской крепости </vt:lpstr>
      <vt:lpstr>              Операция«Багратион»         23 июня-29 августа 1944 года</vt:lpstr>
      <vt:lpstr>    Карта операции «Багратион»</vt:lpstr>
      <vt:lpstr>              Главнокомандующие </vt:lpstr>
      <vt:lpstr>              Главнокомандующие</vt:lpstr>
      <vt:lpstr>               Главнокомандующие</vt:lpstr>
      <vt:lpstr>               Главнокомандующие</vt:lpstr>
      <vt:lpstr>Люблин - Брестская  операция</vt:lpstr>
      <vt:lpstr>Слайд 9</vt:lpstr>
      <vt:lpstr>Слайд 10</vt:lpstr>
      <vt:lpstr>          Проведение  операции</vt:lpstr>
      <vt:lpstr>       Герой Советского Союза</vt:lpstr>
      <vt:lpstr>      Разбитые немецкие танки</vt:lpstr>
      <vt:lpstr>Разгромленная техника противника</vt:lpstr>
      <vt:lpstr>Руины Брестской крепости(после освобождения)</vt:lpstr>
      <vt:lpstr>Холмские ворота Брестской крепости          1945 год</vt:lpstr>
      <vt:lpstr>Холмские ворота Брестской Крепости в наши дни.</vt:lpstr>
      <vt:lpstr>Объявление по радио. Сообщение Сов-Информ-Бюро.</vt:lpstr>
      <vt:lpstr>                  Результаты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Освобождение Брестской крепости</dc:title>
  <dc:creator>комп</dc:creator>
  <cp:lastModifiedBy>nebom zav</cp:lastModifiedBy>
  <cp:revision>39</cp:revision>
  <dcterms:created xsi:type="dcterms:W3CDTF">2015-01-31T16:01:30Z</dcterms:created>
  <dcterms:modified xsi:type="dcterms:W3CDTF">2015-03-06T11:42:45Z</dcterms:modified>
</cp:coreProperties>
</file>