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ACF5-780C-48E4-A5E9-F4CC07804D46}" type="datetimeFigureOut">
              <a:rPr lang="ru-RU" smtClean="0"/>
              <a:t>02.03.2015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797A-BADF-4833-B332-0501CD606529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ACF5-780C-48E4-A5E9-F4CC07804D46}" type="datetimeFigureOut">
              <a:rPr lang="ru-RU" smtClean="0"/>
              <a:t>02.03.2015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797A-BADF-4833-B332-0501CD60652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ACF5-780C-48E4-A5E9-F4CC07804D46}" type="datetimeFigureOut">
              <a:rPr lang="ru-RU" smtClean="0"/>
              <a:t>02.03.2015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797A-BADF-4833-B332-0501CD606529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ACF5-780C-48E4-A5E9-F4CC07804D46}" type="datetimeFigureOut">
              <a:rPr lang="ru-RU" smtClean="0"/>
              <a:t>02.03.2015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797A-BADF-4833-B332-0501CD60652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ACF5-780C-48E4-A5E9-F4CC07804D46}" type="datetimeFigureOut">
              <a:rPr lang="ru-RU" smtClean="0"/>
              <a:t>02.03.2015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797A-BADF-4833-B332-0501CD60652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ACF5-780C-48E4-A5E9-F4CC07804D46}" type="datetimeFigureOut">
              <a:rPr lang="ru-RU" smtClean="0"/>
              <a:t>02.03.2015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797A-BADF-4833-B332-0501CD60652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ACF5-780C-48E4-A5E9-F4CC07804D46}" type="datetimeFigureOut">
              <a:rPr lang="ru-RU" smtClean="0"/>
              <a:t>02.03.2015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797A-BADF-4833-B332-0501CD60652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ACF5-780C-48E4-A5E9-F4CC07804D46}" type="datetimeFigureOut">
              <a:rPr lang="ru-RU" smtClean="0"/>
              <a:t>02.03.2015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797A-BADF-4833-B332-0501CD60652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ACF5-780C-48E4-A5E9-F4CC07804D46}" type="datetimeFigureOut">
              <a:rPr lang="ru-RU" smtClean="0"/>
              <a:t>02.03.2015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B09797A-BADF-4833-B332-0501CD606529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ACF5-780C-48E4-A5E9-F4CC07804D46}" type="datetimeFigureOut">
              <a:rPr lang="ru-RU" smtClean="0"/>
              <a:t>02.03.2015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797A-BADF-4833-B332-0501CD60652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ACF5-780C-48E4-A5E9-F4CC07804D46}" type="datetimeFigureOut">
              <a:rPr lang="ru-RU" smtClean="0"/>
              <a:t>02.03.2015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797A-BADF-4833-B332-0501CD60652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D7FACF5-780C-48E4-A5E9-F4CC07804D46}" type="datetimeFigureOut">
              <a:rPr lang="ru-RU" smtClean="0"/>
              <a:t>02.03.2015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B09797A-BADF-4833-B332-0501CD606529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4000" dirty="0" smtClean="0"/>
              <a:t>Управление в условиях кризиса.</a:t>
            </a:r>
            <a:br>
              <a:rPr lang="ru-RU" sz="4000" dirty="0" smtClean="0"/>
            </a:br>
            <a:r>
              <a:rPr lang="ru-RU" sz="3100" dirty="0" smtClean="0"/>
              <a:t>Статья Е.А. Поповой и В.И. Третьякова: «Проблемы и перспективы управления персоналом фирмы в условиях кризиса (банкротства) ».</a:t>
            </a:r>
            <a:endParaRPr lang="ru-RU" sz="31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4869160"/>
            <a:ext cx="7854696" cy="17526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Выполнила:</a:t>
            </a:r>
          </a:p>
          <a:p>
            <a:r>
              <a:rPr lang="ru-RU" dirty="0" smtClean="0"/>
              <a:t> студентка 3 курса</a:t>
            </a:r>
          </a:p>
          <a:p>
            <a:r>
              <a:rPr lang="ru-RU" dirty="0" smtClean="0"/>
              <a:t>Группы УП</a:t>
            </a:r>
          </a:p>
          <a:p>
            <a:r>
              <a:rPr lang="ru-RU" dirty="0" smtClean="0"/>
              <a:t>Ромашкина Виктория </a:t>
            </a:r>
          </a:p>
          <a:p>
            <a:r>
              <a:rPr lang="ru-RU" dirty="0" smtClean="0"/>
              <a:t>Источник: </a:t>
            </a:r>
            <a:r>
              <a:rPr lang="en-US" dirty="0" smtClean="0"/>
              <a:t>http</a:t>
            </a:r>
            <a:r>
              <a:rPr lang="en-US" dirty="0" smtClean="0"/>
              <a:t>://cyberleninka.ru/article/n/problemy-i-perspektivy-upravleniya-personalom-firmy-v-usloviyah-krizisa-bankrotstva</a:t>
            </a:r>
            <a:r>
              <a:rPr lang="ru-RU" dirty="0" smtClean="0"/>
              <a:t>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/>
          <a:lstStyle/>
          <a:p>
            <a:r>
              <a:rPr lang="ru-RU" dirty="0" smtClean="0"/>
              <a:t>Антикризисное управление: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92252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Прежде всего определяется наличием института банкротства, являющегося основным механизмом регулирования рыночных отношений в стране.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Центральной фигурой процесса управления персоналом является арбитражный управляющий .</a:t>
            </a:r>
          </a:p>
          <a:p>
            <a:r>
              <a:rPr lang="ru-RU" dirty="0" smtClean="0"/>
              <a:t>Антикризисное управление обязательно связано с реструктуризацией фирмы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995936" y="2708920"/>
            <a:ext cx="0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23928" y="3212976"/>
            <a:ext cx="46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Создание такого механизма – важная экономическая проблема, особенно в кадровой политики фирмы в условиях кризиса ее власти.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Банкротство.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891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Неспособность должника удовлетворять требованиям кредиторов</a:t>
            </a:r>
          </a:p>
          <a:p>
            <a:r>
              <a:rPr lang="ru-RU" sz="2000" dirty="0" smtClean="0"/>
              <a:t>Институт банкротства позволяет ликвидировать предприятия, оказавшееся неспособным осуществлять предпринимательскую деятельность. Так же дает возможность должнику воспользоваться наиболее эффективными способами управления в условиях определения финансовых льгот, устанавливаемых законодательством. </a:t>
            </a:r>
            <a:endParaRPr lang="ru-RU" sz="2000" dirty="0"/>
          </a:p>
        </p:txBody>
      </p:sp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3645024"/>
            <a:ext cx="4151975" cy="29969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507288" cy="1143000"/>
          </a:xfrm>
        </p:spPr>
        <p:txBody>
          <a:bodyPr>
            <a:noAutofit/>
          </a:bodyPr>
          <a:lstStyle/>
          <a:p>
            <a:r>
              <a:rPr lang="ru-RU" sz="4000" dirty="0" smtClean="0"/>
              <a:t>Система нормативного регулирования процедур банкротства: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935480"/>
            <a:ext cx="8784976" cy="4389120"/>
          </a:xfrm>
        </p:spPr>
        <p:txBody>
          <a:bodyPr/>
          <a:lstStyle/>
          <a:p>
            <a:r>
              <a:rPr lang="ru-RU" dirty="0" smtClean="0"/>
              <a:t>Конституция РФ</a:t>
            </a:r>
          </a:p>
          <a:p>
            <a:r>
              <a:rPr lang="ru-RU" dirty="0" smtClean="0"/>
              <a:t>Законодательные нормативные акты</a:t>
            </a:r>
          </a:p>
          <a:p>
            <a:r>
              <a:rPr lang="ru-RU" dirty="0" smtClean="0"/>
              <a:t>Нормативные правовые акты органов исполнительной власти.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</a:t>
            </a:r>
            <a:r>
              <a:rPr lang="ru-RU" sz="2000" b="1" dirty="0" smtClean="0"/>
              <a:t>Правом на обращение в арбитражный суд с заявлением о признании должника банкротом обладает кредитор и сам должник. Так же такое право имеют налоговые органы  и органы прокуратуры.</a:t>
            </a:r>
            <a:endParaRPr lang="ru-RU" sz="2000" b="1" dirty="0"/>
          </a:p>
        </p:txBody>
      </p:sp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4822887"/>
            <a:ext cx="2713484" cy="2035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19872" y="1340768"/>
            <a:ext cx="1872208" cy="8640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Обязательства фирмы</a:t>
            </a:r>
            <a:endParaRPr lang="ru-RU" dirty="0"/>
          </a:p>
        </p:txBody>
      </p:sp>
      <p:cxnSp>
        <p:nvCxnSpPr>
          <p:cNvPr id="6" name="Прямая соединительная линия 5"/>
          <p:cNvCxnSpPr>
            <a:stCxn id="4" idx="2"/>
          </p:cNvCxnSpPr>
          <p:nvPr/>
        </p:nvCxnSpPr>
        <p:spPr>
          <a:xfrm>
            <a:off x="4355976" y="2204864"/>
            <a:ext cx="0" cy="4320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411760" y="2636912"/>
            <a:ext cx="388843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411760" y="2636912"/>
            <a:ext cx="0" cy="432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300192" y="2636912"/>
            <a:ext cx="0" cy="432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331640" y="3068960"/>
            <a:ext cx="2088232" cy="1944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/>
              <a:t>Обязательные платежи:</a:t>
            </a:r>
          </a:p>
          <a:p>
            <a:pPr marL="342900" indent="-342900">
              <a:buAutoNum type="arabicParenR"/>
            </a:pPr>
            <a:r>
              <a:rPr lang="ru-RU" dirty="0" smtClean="0"/>
              <a:t>Налоги, сборы и др. взносы;</a:t>
            </a:r>
          </a:p>
          <a:p>
            <a:pPr marL="342900" indent="-342900">
              <a:buAutoNum type="arabicParenR"/>
            </a:pPr>
            <a:r>
              <a:rPr lang="ru-RU" dirty="0" smtClean="0"/>
              <a:t>Штрафы (пени) и др. санкции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364088" y="3068960"/>
            <a:ext cx="2952328" cy="18722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/>
              <a:t>Денежные обязательства:</a:t>
            </a:r>
          </a:p>
          <a:p>
            <a:pPr marL="342900" indent="-342900">
              <a:buAutoNum type="arabicParenR"/>
            </a:pPr>
            <a:r>
              <a:rPr lang="ru-RU" dirty="0" smtClean="0"/>
              <a:t>За проданные товары, оказанные услуги и выполненные работы;</a:t>
            </a:r>
          </a:p>
          <a:p>
            <a:pPr marL="342900" indent="-342900">
              <a:buAutoNum type="arabicParenR"/>
            </a:pPr>
            <a:r>
              <a:rPr lang="ru-RU" dirty="0" smtClean="0"/>
              <a:t>Обязанности и неустойка (штрафы)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Процедуры банкротства: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Наблюдение</a:t>
            </a:r>
            <a:endParaRPr lang="ru-RU" dirty="0" smtClean="0"/>
          </a:p>
          <a:p>
            <a:r>
              <a:rPr lang="ru-RU" dirty="0" smtClean="0"/>
              <a:t>Внешнее управление</a:t>
            </a:r>
          </a:p>
          <a:p>
            <a:r>
              <a:rPr lang="ru-RU" dirty="0" smtClean="0"/>
              <a:t>Мировое соглашение </a:t>
            </a:r>
          </a:p>
          <a:p>
            <a:r>
              <a:rPr lang="ru-RU" dirty="0" smtClean="0"/>
              <a:t>Конкурсное производство</a:t>
            </a:r>
          </a:p>
        </p:txBody>
      </p:sp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2" cstate="print"/>
          <a:srcRect r="594" b="8083"/>
          <a:stretch>
            <a:fillRect/>
          </a:stretch>
        </p:blipFill>
        <p:spPr>
          <a:xfrm>
            <a:off x="4716016" y="3894013"/>
            <a:ext cx="3960440" cy="2963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Оценка экономического потенциала включает следующие вопросы: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935480"/>
            <a:ext cx="8712968" cy="4389120"/>
          </a:xfrm>
        </p:spPr>
        <p:txBody>
          <a:bodyPr/>
          <a:lstStyle/>
          <a:p>
            <a:r>
              <a:rPr lang="ru-RU" dirty="0" smtClean="0"/>
              <a:t>Финансовый анализ деятельности </a:t>
            </a:r>
          </a:p>
          <a:p>
            <a:r>
              <a:rPr lang="ru-RU" dirty="0" smtClean="0"/>
              <a:t>Аудит</a:t>
            </a:r>
          </a:p>
          <a:p>
            <a:r>
              <a:rPr lang="ru-RU" dirty="0" smtClean="0"/>
              <a:t>Анализ производства</a:t>
            </a:r>
          </a:p>
          <a:p>
            <a:r>
              <a:rPr lang="ru-RU" dirty="0" smtClean="0"/>
              <a:t>Маркетинг и персонал</a:t>
            </a:r>
            <a:endParaRPr lang="ru-RU" dirty="0" smtClean="0"/>
          </a:p>
          <a:p>
            <a:pPr>
              <a:buNone/>
            </a:pPr>
            <a:r>
              <a:rPr lang="ru-RU" sz="2000" dirty="0" smtClean="0"/>
              <a:t>            </a:t>
            </a:r>
            <a:r>
              <a:rPr lang="ru-RU" sz="2000" b="1" dirty="0" smtClean="0"/>
              <a:t>В процессе оценки экономического потенциала выясняется, насколько эффективным было управление ресурсами фирмы, рациональна ли структура имущества, рентабельность продаж и </a:t>
            </a:r>
            <a:r>
              <a:rPr lang="ru-RU" sz="2000" b="1" dirty="0" err="1" smtClean="0"/>
              <a:t>тд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764704"/>
            <a:ext cx="8712968" cy="438912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Разработка мероприятий по выводу фирмы из состояния кризиса – важнейший вопрос АУ.</a:t>
            </a:r>
          </a:p>
          <a:p>
            <a:r>
              <a:rPr lang="ru-RU" dirty="0" smtClean="0"/>
              <a:t>Его содержание определяется бизнес планированием, антикризисной инвестиционной стратегией, корпоративной культурой.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200" dirty="0" smtClean="0"/>
              <a:t>       Отражением отмеченного является бизнес – план. Его основные разделы:  </a:t>
            </a:r>
          </a:p>
          <a:p>
            <a:pPr>
              <a:buFontTx/>
              <a:buChar char="-"/>
            </a:pPr>
            <a:r>
              <a:rPr lang="ru-RU" sz="2200" dirty="0" smtClean="0"/>
              <a:t>Описание продукции</a:t>
            </a:r>
          </a:p>
          <a:p>
            <a:pPr>
              <a:buFontTx/>
              <a:buChar char="-"/>
            </a:pPr>
            <a:r>
              <a:rPr lang="ru-RU" sz="2200" dirty="0" smtClean="0"/>
              <a:t>Анализ рынка</a:t>
            </a:r>
          </a:p>
          <a:p>
            <a:pPr>
              <a:buFontTx/>
              <a:buChar char="-"/>
            </a:pPr>
            <a:r>
              <a:rPr lang="ru-RU" sz="2200" dirty="0" smtClean="0"/>
              <a:t>Производственный план </a:t>
            </a:r>
          </a:p>
          <a:p>
            <a:pPr>
              <a:buFontTx/>
              <a:buChar char="-"/>
            </a:pPr>
            <a:r>
              <a:rPr lang="ru-RU" sz="2200" dirty="0" smtClean="0"/>
              <a:t>План сбыта </a:t>
            </a:r>
          </a:p>
          <a:p>
            <a:pPr>
              <a:buFontTx/>
              <a:buChar char="-"/>
            </a:pPr>
            <a:r>
              <a:rPr lang="ru-RU" sz="2200" dirty="0" smtClean="0"/>
              <a:t>Финансовый план</a:t>
            </a:r>
            <a:endParaRPr lang="ru-RU" sz="2200" dirty="0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3140968"/>
            <a:ext cx="4585692" cy="32864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Смена руководства в условиях кризиса, ведет к изменениям в УП с учетом решения следующих проблем: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3891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Чрезмерная жестокость и иерархичность организационных структур</a:t>
            </a:r>
          </a:p>
          <a:p>
            <a:r>
              <a:rPr lang="ru-RU" sz="2000" dirty="0" smtClean="0"/>
              <a:t>Монополизация информации, полномочий и ответственности</a:t>
            </a:r>
          </a:p>
          <a:p>
            <a:r>
              <a:rPr lang="ru-RU" sz="2000" dirty="0" smtClean="0"/>
              <a:t>Отсутствие четкого распределения функций между подразделениями</a:t>
            </a:r>
          </a:p>
          <a:p>
            <a:r>
              <a:rPr lang="ru-RU" sz="2000" dirty="0" smtClean="0"/>
              <a:t>Отсутствие общих для всего персонала традиций и норм поведения</a:t>
            </a:r>
          </a:p>
          <a:p>
            <a:r>
              <a:rPr lang="ru-RU" sz="2000" dirty="0" smtClean="0"/>
              <a:t>Низкая производительность и трудовая дисциплина</a:t>
            </a:r>
            <a:endParaRPr lang="ru-RU" sz="2000" dirty="0" smtClean="0"/>
          </a:p>
        </p:txBody>
      </p:sp>
      <p:pic>
        <p:nvPicPr>
          <p:cNvPr id="4" name="Рисунок 3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4392624"/>
            <a:ext cx="2843808" cy="2465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Антикризисное управление – особая сфера деятельности.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72816"/>
            <a:ext cx="8784976" cy="43891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Она требует от арбитражного управляющего многосторонних знаний, умений, навыков в сфере УП.</a:t>
            </a:r>
          </a:p>
          <a:p>
            <a:endParaRPr lang="ru-RU" sz="2000" dirty="0" smtClean="0"/>
          </a:p>
          <a:p>
            <a:pPr>
              <a:buNone/>
            </a:pPr>
            <a:r>
              <a:rPr lang="ru-RU" sz="1800" dirty="0" smtClean="0"/>
              <a:t>     Это следует из приведенных ниже направлений деятельности:</a:t>
            </a:r>
          </a:p>
          <a:p>
            <a:pPr>
              <a:buNone/>
            </a:pPr>
            <a:r>
              <a:rPr lang="ru-RU" sz="1800" dirty="0" smtClean="0"/>
              <a:t> - ориентация на наиболее полное использование имеющегося кадрового потенциала;</a:t>
            </a:r>
          </a:p>
          <a:p>
            <a:pPr>
              <a:buNone/>
            </a:pPr>
            <a:r>
              <a:rPr lang="ru-RU" sz="1800" dirty="0" smtClean="0"/>
              <a:t> </a:t>
            </a:r>
            <a:r>
              <a:rPr lang="ru-RU" sz="1800" dirty="0" smtClean="0"/>
              <a:t>- уменьшение иерархических уровней УП;</a:t>
            </a:r>
          </a:p>
          <a:p>
            <a:pPr>
              <a:buNone/>
            </a:pPr>
            <a:r>
              <a:rPr lang="ru-RU" sz="1800" dirty="0" smtClean="0"/>
              <a:t> </a:t>
            </a:r>
            <a:r>
              <a:rPr lang="ru-RU" sz="1800" dirty="0" smtClean="0"/>
              <a:t>- создание эффективных внутриорганизационных коммуникаций;</a:t>
            </a:r>
          </a:p>
          <a:p>
            <a:pPr>
              <a:buNone/>
            </a:pPr>
            <a:r>
              <a:rPr lang="ru-RU" sz="1800" dirty="0" smtClean="0"/>
              <a:t> </a:t>
            </a:r>
            <a:r>
              <a:rPr lang="ru-RU" sz="1800" dirty="0" smtClean="0"/>
              <a:t>- разработка объективных критериев оценки результативности деятельности работников;</a:t>
            </a:r>
          </a:p>
          <a:p>
            <a:pPr>
              <a:buNone/>
            </a:pPr>
            <a:r>
              <a:rPr lang="ru-RU" sz="1800" dirty="0" smtClean="0"/>
              <a:t> </a:t>
            </a:r>
            <a:r>
              <a:rPr lang="ru-RU" sz="1800" dirty="0" smtClean="0"/>
              <a:t>- создание эффективной системы </a:t>
            </a:r>
            <a:r>
              <a:rPr lang="ru-RU" sz="1800" dirty="0" err="1" smtClean="0"/>
              <a:t>сорвершенствования</a:t>
            </a:r>
            <a:r>
              <a:rPr lang="ru-RU" sz="1800" dirty="0" smtClean="0"/>
              <a:t> кадрового потенциала.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внимание!!!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101</TotalTime>
  <Words>428</Words>
  <Application>Microsoft Office PowerPoint</Application>
  <PresentationFormat>Экран (4:3)</PresentationFormat>
  <Paragraphs>70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Управление в условиях кризиса. Статья Е.А. Поповой и В.И. Третьякова: «Проблемы и перспективы управления персоналом фирмы в условиях кризиса (банкротства) ».</vt:lpstr>
      <vt:lpstr>Антикризисное управление:</vt:lpstr>
      <vt:lpstr>Банкротство.</vt:lpstr>
      <vt:lpstr>Система нормативного регулирования процедур банкротства:</vt:lpstr>
      <vt:lpstr>Слайд 5</vt:lpstr>
      <vt:lpstr>Процедуры банкротства:</vt:lpstr>
      <vt:lpstr>Оценка экономического потенциала включает следующие вопросы:</vt:lpstr>
      <vt:lpstr>Слайд 8</vt:lpstr>
      <vt:lpstr>Смена руководства в условиях кризиса, ведет к изменениям в УП с учетом решения следующих проблем:</vt:lpstr>
      <vt:lpstr>Антикризисное управление – особая сфера деятельности.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в условиях кризиса. Статья Е.А. Поповой и В.И. Третьякова: «Проблемы и перспективы управления персоналом фирмы в условиях кризиса.</dc:title>
  <dc:creator>1</dc:creator>
  <cp:lastModifiedBy>1</cp:lastModifiedBy>
  <cp:revision>11</cp:revision>
  <dcterms:created xsi:type="dcterms:W3CDTF">2015-03-02T10:05:05Z</dcterms:created>
  <dcterms:modified xsi:type="dcterms:W3CDTF">2015-03-02T11:47:01Z</dcterms:modified>
</cp:coreProperties>
</file>