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309" r:id="rId3"/>
    <p:sldId id="304" r:id="rId4"/>
    <p:sldId id="310" r:id="rId5"/>
    <p:sldId id="312" r:id="rId6"/>
    <p:sldId id="311" r:id="rId7"/>
    <p:sldId id="301" r:id="rId8"/>
    <p:sldId id="293" r:id="rId9"/>
    <p:sldId id="295" r:id="rId10"/>
    <p:sldId id="299" r:id="rId11"/>
    <p:sldId id="298" r:id="rId12"/>
    <p:sldId id="282" r:id="rId13"/>
    <p:sldId id="283" r:id="rId14"/>
    <p:sldId id="284" r:id="rId15"/>
    <p:sldId id="285" r:id="rId16"/>
    <p:sldId id="308" r:id="rId17"/>
    <p:sldId id="286" r:id="rId18"/>
    <p:sldId id="288" r:id="rId19"/>
    <p:sldId id="270" r:id="rId20"/>
    <p:sldId id="274" r:id="rId21"/>
    <p:sldId id="272" r:id="rId22"/>
    <p:sldId id="289" r:id="rId23"/>
    <p:sldId id="290" r:id="rId24"/>
    <p:sldId id="291" r:id="rId25"/>
    <p:sldId id="275" r:id="rId26"/>
    <p:sldId id="278" r:id="rId27"/>
    <p:sldId id="279" r:id="rId28"/>
    <p:sldId id="280" r:id="rId29"/>
    <p:sldId id="281" r:id="rId30"/>
    <p:sldId id="266" r:id="rId31"/>
    <p:sldId id="267" r:id="rId32"/>
    <p:sldId id="257" r:id="rId33"/>
    <p:sldId id="258" r:id="rId34"/>
    <p:sldId id="259" r:id="rId35"/>
    <p:sldId id="260" r:id="rId36"/>
    <p:sldId id="261" r:id="rId37"/>
    <p:sldId id="262" r:id="rId38"/>
    <p:sldId id="263" r:id="rId39"/>
    <p:sldId id="268" r:id="rId40"/>
    <p:sldId id="292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0AD0"/>
    <a:srgbClr val="11056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4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6BDF9-302A-4BBC-A835-6B86D55C6FD1}" type="datetimeFigureOut">
              <a:rPr lang="ru-RU" smtClean="0"/>
              <a:pPr/>
              <a:t>13.09.2014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1D95-8001-4C7F-946A-4854EFA637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6BDF9-302A-4BBC-A835-6B86D55C6FD1}" type="datetimeFigureOut">
              <a:rPr lang="ru-RU" smtClean="0"/>
              <a:pPr/>
              <a:t>13.09.2014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1D95-8001-4C7F-946A-4854EFA637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6BDF9-302A-4BBC-A835-6B86D55C6FD1}" type="datetimeFigureOut">
              <a:rPr lang="ru-RU" smtClean="0"/>
              <a:pPr/>
              <a:t>13.09.2014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1D95-8001-4C7F-946A-4854EFA637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6BDF9-302A-4BBC-A835-6B86D55C6FD1}" type="datetimeFigureOut">
              <a:rPr lang="ru-RU" smtClean="0"/>
              <a:pPr/>
              <a:t>13.09.2014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1D95-8001-4C7F-946A-4854EFA637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6BDF9-302A-4BBC-A835-6B86D55C6FD1}" type="datetimeFigureOut">
              <a:rPr lang="ru-RU" smtClean="0"/>
              <a:pPr/>
              <a:t>13.09.2014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1D95-8001-4C7F-946A-4854EFA637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6BDF9-302A-4BBC-A835-6B86D55C6FD1}" type="datetimeFigureOut">
              <a:rPr lang="ru-RU" smtClean="0"/>
              <a:pPr/>
              <a:t>13.09.2014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1D95-8001-4C7F-946A-4854EFA637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6BDF9-302A-4BBC-A835-6B86D55C6FD1}" type="datetimeFigureOut">
              <a:rPr lang="ru-RU" smtClean="0"/>
              <a:pPr/>
              <a:t>13.09.2014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1D95-8001-4C7F-946A-4854EFA637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6BDF9-302A-4BBC-A835-6B86D55C6FD1}" type="datetimeFigureOut">
              <a:rPr lang="ru-RU" smtClean="0"/>
              <a:pPr/>
              <a:t>13.09.2014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1D95-8001-4C7F-946A-4854EFA637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6BDF9-302A-4BBC-A835-6B86D55C6FD1}" type="datetimeFigureOut">
              <a:rPr lang="ru-RU" smtClean="0"/>
              <a:pPr/>
              <a:t>13.09.2014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1D95-8001-4C7F-946A-4854EFA637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6BDF9-302A-4BBC-A835-6B86D55C6FD1}" type="datetimeFigureOut">
              <a:rPr lang="ru-RU" smtClean="0"/>
              <a:pPr/>
              <a:t>13.09.2014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1D95-8001-4C7F-946A-4854EFA637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6BDF9-302A-4BBC-A835-6B86D55C6FD1}" type="datetimeFigureOut">
              <a:rPr lang="ru-RU" smtClean="0"/>
              <a:pPr/>
              <a:t>13.09.2014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1D95-8001-4C7F-946A-4854EFA637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6BDF9-302A-4BBC-A835-6B86D55C6FD1}" type="datetimeFigureOut">
              <a:rPr lang="ru-RU" smtClean="0"/>
              <a:pPr/>
              <a:t>13.09.2014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E1D95-8001-4C7F-946A-4854EFA637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rezentacija.biz/prezentacii-po-fizike/prezentacii-po-yadernoj-fizik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prezentacija.biz/prezentacii-po-fizike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uchim.net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irisko.ru/grab/media/xirosima_i_nagasaki_sentjabr_1945_goda_156183.jpeg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1071546"/>
            <a:ext cx="8218339" cy="3046988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39999">
                <a:schemeClr val="bg2">
                  <a:lumMod val="25000"/>
                </a:schemeClr>
              </a:gs>
              <a:gs pos="70000">
                <a:schemeClr val="bg2">
                  <a:lumMod val="25000"/>
                </a:schemeClr>
              </a:gs>
              <a:gs pos="88000">
                <a:schemeClr val="bg2">
                  <a:lumMod val="50000"/>
                </a:schemeClr>
              </a:gs>
              <a:gs pos="100000">
                <a:schemeClr val="bg2">
                  <a:lumMod val="25000"/>
                </a:schemeClr>
              </a:gs>
            </a:gsLst>
            <a:lin ang="5400000" scaled="0"/>
          </a:gra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Деление урана</a:t>
            </a:r>
          </a:p>
          <a:p>
            <a:pPr algn="ctr"/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Атомный реактор</a:t>
            </a:r>
          </a:p>
          <a:p>
            <a:pPr algn="ctr"/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«+» и «-» атомной энергетики</a:t>
            </a:r>
          </a:p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Термоядерный синтез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43306" y="214290"/>
            <a:ext cx="1936492" cy="92333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39999">
                <a:schemeClr val="bg2">
                  <a:lumMod val="25000"/>
                </a:schemeClr>
              </a:gs>
              <a:gs pos="70000">
                <a:schemeClr val="bg2">
                  <a:lumMod val="25000"/>
                </a:schemeClr>
              </a:gs>
              <a:gs pos="88000">
                <a:schemeClr val="tx2">
                  <a:lumMod val="50000"/>
                </a:schemeClr>
              </a:gs>
              <a:gs pos="100000">
                <a:schemeClr val="tx2">
                  <a:lumMod val="50000"/>
                </a:schemeClr>
              </a:gs>
            </a:gsLst>
            <a:lin ang="5400000" scaled="0"/>
          </a:gradFill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Тема:</a:t>
            </a:r>
            <a:endParaRPr lang="ru-RU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4" descr="Цепная ядерная реакция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57686" y="4357694"/>
            <a:ext cx="2857520" cy="223389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4857760"/>
            <a:ext cx="43577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hlinkClick r:id="rId3" tooltip="Просмотреть все записи в рубрике «Презентации по ядерной физике»"/>
              </a:rPr>
              <a:t>Презентации по ядерной </a:t>
            </a:r>
            <a:r>
              <a:rPr lang="ru-RU" dirty="0" smtClean="0">
                <a:hlinkClick r:id="rId3" tooltip="Просмотреть все записи в рубрике «Презентации по ядерной физике»"/>
              </a:rPr>
              <a:t>физике</a:t>
            </a:r>
            <a:endParaRPr lang="ru-RU" dirty="0" smtClean="0"/>
          </a:p>
          <a:p>
            <a:pPr algn="ctr"/>
            <a:r>
              <a:rPr lang="en-US" dirty="0" smtClean="0">
                <a:hlinkClick r:id="rId4"/>
              </a:rPr>
              <a:t>http://prezentacija.biz/prezentacii-po-fizike/</a:t>
            </a:r>
            <a:endParaRPr lang="ru-RU" dirty="0" smtClean="0"/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8987869" cy="409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28596" y="0"/>
            <a:ext cx="8229600" cy="11398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latin typeface="Tahoma" pitchFamily="34" charset="0"/>
                <a:ea typeface="+mj-ea"/>
                <a:cs typeface="+mj-cs"/>
              </a:rPr>
              <a:t>Деление урана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28794" y="4572008"/>
            <a:ext cx="16736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/>
              <a:t>Отто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Ган</a:t>
            </a:r>
            <a:endParaRPr lang="ru-RU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072066" y="4572008"/>
            <a:ext cx="33577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Фриц  </a:t>
            </a:r>
            <a:r>
              <a:rPr lang="ru-RU" sz="3200" b="1" dirty="0" err="1" smtClean="0"/>
              <a:t>Штрассман</a:t>
            </a:r>
            <a:endParaRPr lang="ru-RU" sz="3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5072074"/>
            <a:ext cx="82236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220AD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Открытие деления ядер урана под действием нейтронов.</a:t>
            </a:r>
            <a:endParaRPr lang="ru-RU" sz="4000" b="1" cap="none" spc="0" dirty="0">
              <a:ln w="1905">
                <a:solidFill>
                  <a:sysClr val="windowText" lastClr="000000"/>
                </a:solidFill>
              </a:ln>
              <a:solidFill>
                <a:srgbClr val="220AD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767510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0" y="3214686"/>
            <a:ext cx="1928812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Constantia" pitchFamily="18" charset="0"/>
              </a:rPr>
              <a:t>Георгий Николаевич </a:t>
            </a:r>
            <a:r>
              <a:rPr lang="ru-RU" sz="2400" b="1" dirty="0">
                <a:solidFill>
                  <a:srgbClr val="002060"/>
                </a:solidFill>
                <a:latin typeface="Constantia" pitchFamily="18" charset="0"/>
              </a:rPr>
              <a:t>Флеров</a:t>
            </a:r>
            <a:endParaRPr lang="ru-RU" b="1" dirty="0">
              <a:solidFill>
                <a:srgbClr val="002060"/>
              </a:solidFill>
              <a:latin typeface="Constantia" pitchFamily="18" charset="0"/>
            </a:endParaRPr>
          </a:p>
          <a:p>
            <a:r>
              <a:rPr lang="ru-RU" dirty="0">
                <a:latin typeface="Constantia" pitchFamily="18" charset="0"/>
              </a:rPr>
              <a:t>1913–1990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786578" y="0"/>
            <a:ext cx="2357422" cy="2539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7143768" y="2500306"/>
            <a:ext cx="1643063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Constantia" pitchFamily="18" charset="0"/>
              </a:rPr>
              <a:t>Константин Антонович </a:t>
            </a:r>
            <a:r>
              <a:rPr lang="ru-RU" sz="2400" b="1" dirty="0">
                <a:solidFill>
                  <a:srgbClr val="002060"/>
                </a:solidFill>
                <a:latin typeface="Constantia" pitchFamily="18" charset="0"/>
              </a:rPr>
              <a:t>Петржак</a:t>
            </a:r>
            <a:endParaRPr lang="ru-RU" b="1" dirty="0">
              <a:solidFill>
                <a:srgbClr val="002060"/>
              </a:solidFill>
              <a:latin typeface="Constantia" pitchFamily="18" charset="0"/>
            </a:endParaRPr>
          </a:p>
          <a:p>
            <a:r>
              <a:rPr lang="ru-RU" dirty="0">
                <a:latin typeface="Constantia" pitchFamily="18" charset="0"/>
              </a:rPr>
              <a:t>1907 - 1998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357166"/>
            <a:ext cx="507209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Ядро урана может делится спонтанно (самопроизвольно). Открыто советскими физиками Г. Н. Флеровым и К. А. Петржаком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1940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г.                    Период полураспада =10</a:t>
            </a:r>
            <a:r>
              <a:rPr lang="ru-RU" sz="3200" baseline="30000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лет.</a:t>
            </a:r>
            <a:endParaRPr lang="ru-RU" sz="32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0393" y="4286256"/>
            <a:ext cx="82236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220AD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Открытие спонтанного деление ядер урана</a:t>
            </a:r>
            <a:endParaRPr lang="ru-RU" sz="4000" b="1" cap="none" spc="0" dirty="0">
              <a:ln w="1905">
                <a:solidFill>
                  <a:sysClr val="windowText" lastClr="000000"/>
                </a:solidFill>
              </a:ln>
              <a:solidFill>
                <a:srgbClr val="220AD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75" y="928688"/>
            <a:ext cx="3429000" cy="13234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Масса покоя тяжелого ядра больше суммы масс покоя осколков, возникающих при делении.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2938" y="3000375"/>
            <a:ext cx="3429000" cy="13234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Выделение энергии, эквивалентной уменьшению массы покоя, сопровождающему деление.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86250" y="3000375"/>
            <a:ext cx="4286250" cy="13234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Полная масса сохраняется, так как масса движущихся с большой скоростью осколков превышает их массу покоя.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2071688" y="4429125"/>
            <a:ext cx="484187" cy="642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215063" y="4429125"/>
            <a:ext cx="484187" cy="642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2143125" y="2214563"/>
            <a:ext cx="484188" cy="6429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71472" y="5214950"/>
            <a:ext cx="7929562" cy="70802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/>
              <a:t>Возможно деление ядра.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14348" y="0"/>
            <a:ext cx="82236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220AD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Почему возможно деление атомных ядер?</a:t>
            </a:r>
            <a:endParaRPr lang="ru-RU" sz="3200" b="1" cap="none" spc="0" dirty="0">
              <a:ln w="1905">
                <a:solidFill>
                  <a:sysClr val="windowText" lastClr="000000"/>
                </a:solidFill>
              </a:ln>
              <a:solidFill>
                <a:srgbClr val="220AD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3586862" cy="2363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857232"/>
            <a:ext cx="1283968" cy="2543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3643314"/>
            <a:ext cx="3012026" cy="261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15"/>
          <p:cNvSpPr txBox="1">
            <a:spLocks/>
          </p:cNvSpPr>
          <p:nvPr/>
        </p:nvSpPr>
        <p:spPr>
          <a:xfrm>
            <a:off x="285720" y="142852"/>
            <a:ext cx="8305800" cy="785818"/>
          </a:xfrm>
          <a:prstGeom prst="rect">
            <a:avLst/>
          </a:prstGeom>
        </p:spPr>
        <p:txBody>
          <a:bodyPr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Капельная модель деления урана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3786182" y="1928802"/>
            <a:ext cx="135732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0" y="4643446"/>
            <a:ext cx="857224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6858016" y="1857364"/>
            <a:ext cx="135732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04118" y="3643314"/>
            <a:ext cx="3839882" cy="2759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Стрелка вправо 9"/>
          <p:cNvSpPr/>
          <p:nvPr/>
        </p:nvSpPr>
        <p:spPr>
          <a:xfrm>
            <a:off x="4357686" y="4714884"/>
            <a:ext cx="723936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57562"/>
            <a:ext cx="5214942" cy="2731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285720" y="857232"/>
            <a:ext cx="83581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smtClean="0">
                <a:latin typeface="Constantia" pitchFamily="18" charset="0"/>
              </a:rPr>
              <a:t>                        капельная модель </a:t>
            </a:r>
            <a:r>
              <a:rPr lang="ru-RU" sz="2800" b="1" dirty="0">
                <a:latin typeface="Constantia" pitchFamily="18" charset="0"/>
              </a:rPr>
              <a:t>ядра:</a:t>
            </a:r>
          </a:p>
          <a:p>
            <a:pPr>
              <a:buFont typeface="Arial" charset="0"/>
              <a:buChar char="•"/>
            </a:pPr>
            <a:r>
              <a:rPr lang="ru-RU" dirty="0">
                <a:latin typeface="Constantia" pitchFamily="18" charset="0"/>
              </a:rPr>
              <a:t> Ядро (простейшая модель) представляется в виде сферы с электрическим зарядом, равномерно распределенным по всему объему.</a:t>
            </a:r>
          </a:p>
          <a:p>
            <a:pPr>
              <a:buFont typeface="Arial" charset="0"/>
              <a:buChar char="•"/>
            </a:pPr>
            <a:r>
              <a:rPr lang="ru-RU" dirty="0">
                <a:latin typeface="Constantia" pitchFamily="18" charset="0"/>
              </a:rPr>
              <a:t> Когда ядро </a:t>
            </a:r>
            <a:r>
              <a:rPr lang="ru-RU" sz="2000" baseline="30000" dirty="0">
                <a:latin typeface="Times New Roman" pitchFamily="18" charset="0"/>
                <a:cs typeface="Times New Roman" pitchFamily="18" charset="0"/>
              </a:rPr>
              <a:t>235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Constantia" pitchFamily="18" charset="0"/>
                <a:cs typeface="Times New Roman" pitchFamily="18" charset="0"/>
              </a:rPr>
              <a:t>поглощает нейтрон, приобретенная энергия </a:t>
            </a:r>
            <a:r>
              <a:rPr lang="ru-RU" dirty="0">
                <a:latin typeface="Constantia" pitchFamily="18" charset="0"/>
              </a:rPr>
              <a:t>идет 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2143125" y="2214563"/>
            <a:ext cx="357188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45" name="TextBox 6"/>
          <p:cNvSpPr txBox="1">
            <a:spLocks noChangeArrowheads="1"/>
          </p:cNvSpPr>
          <p:nvPr/>
        </p:nvSpPr>
        <p:spPr bwMode="auto">
          <a:xfrm>
            <a:off x="285750" y="2714625"/>
            <a:ext cx="37147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либо на возбуждение нуклонов сферического ядра</a:t>
            </a:r>
          </a:p>
        </p:txBody>
      </p:sp>
      <p:sp>
        <p:nvSpPr>
          <p:cNvPr id="10246" name="TextBox 8"/>
          <p:cNvSpPr txBox="1">
            <a:spLocks noChangeArrowheads="1"/>
          </p:cNvSpPr>
          <p:nvPr/>
        </p:nvSpPr>
        <p:spPr bwMode="auto">
          <a:xfrm>
            <a:off x="4286250" y="2714625"/>
            <a:ext cx="37147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либо на его деформацию (нуклоны не возбуждены).</a:t>
            </a:r>
          </a:p>
        </p:txBody>
      </p:sp>
      <p:sp>
        <p:nvSpPr>
          <p:cNvPr id="10247" name="TextBox 9"/>
          <p:cNvSpPr txBox="1">
            <a:spLocks noChangeArrowheads="1"/>
          </p:cNvSpPr>
          <p:nvPr/>
        </p:nvSpPr>
        <p:spPr bwMode="auto">
          <a:xfrm>
            <a:off x="5500688" y="3857625"/>
            <a:ext cx="3500437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Constantia" pitchFamily="18" charset="0"/>
              </a:rPr>
              <a:t>Ядро удлиняется до </a:t>
            </a:r>
            <a:r>
              <a:rPr lang="ru-RU" dirty="0" err="1">
                <a:latin typeface="Constantia" pitchFamily="18" charset="0"/>
              </a:rPr>
              <a:t>седловидной</a:t>
            </a:r>
            <a:r>
              <a:rPr lang="ru-RU" dirty="0">
                <a:latin typeface="Constantia" pitchFamily="18" charset="0"/>
              </a:rPr>
              <a:t> точки </a:t>
            </a:r>
          </a:p>
          <a:p>
            <a:r>
              <a:rPr lang="ru-RU" dirty="0">
                <a:latin typeface="Constantia" pitchFamily="18" charset="0"/>
              </a:rPr>
              <a:t>(сила отталкивания между зарядами а концах вытянутого ядра становится больше чем притягивающая ядерная сила).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5500688" y="2214563"/>
            <a:ext cx="357187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6286500" y="3429000"/>
            <a:ext cx="357188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6715125" y="5572125"/>
            <a:ext cx="357188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51" name="TextBox 14"/>
          <p:cNvSpPr txBox="1">
            <a:spLocks noChangeArrowheads="1"/>
          </p:cNvSpPr>
          <p:nvPr/>
        </p:nvSpPr>
        <p:spPr bwMode="auto">
          <a:xfrm>
            <a:off x="5357813" y="5929313"/>
            <a:ext cx="3500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Constantia" pitchFamily="18" charset="0"/>
              </a:rPr>
              <a:t>Ядро делится на два осколка.</a:t>
            </a:r>
          </a:p>
        </p:txBody>
      </p: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285720" y="142852"/>
            <a:ext cx="8305800" cy="78581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400" dirty="0" smtClean="0"/>
              <a:t>Механизм деления ядра.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2571736" y="928670"/>
            <a:ext cx="6324616" cy="328614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20AD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20AD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Впервые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1056B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цепная ядерная реакция урана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20AD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была осуществлена в США коллективом ученых под руководством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Энрико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Ферми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20AD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в декабре 1942г.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142985"/>
            <a:ext cx="2072358" cy="257176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latin typeface="Tahoma" pitchFamily="34" charset="0"/>
                <a:ea typeface="+mj-ea"/>
                <a:cs typeface="+mj-cs"/>
              </a:rPr>
              <a:t>Деление урана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75" y="1143000"/>
            <a:ext cx="19050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Box 4"/>
          <p:cNvSpPr txBox="1">
            <a:spLocks noChangeArrowheads="1"/>
          </p:cNvSpPr>
          <p:nvPr/>
        </p:nvSpPr>
        <p:spPr bwMode="auto">
          <a:xfrm>
            <a:off x="6929438" y="4140200"/>
            <a:ext cx="19288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Отто Ган</a:t>
            </a:r>
          </a:p>
          <a:p>
            <a:r>
              <a:rPr lang="ru-RU">
                <a:latin typeface="Constantia" pitchFamily="18" charset="0"/>
              </a:rPr>
              <a:t>(1879-1968)</a:t>
            </a: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1143000"/>
            <a:ext cx="164306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Box 6"/>
          <p:cNvSpPr txBox="1">
            <a:spLocks noChangeArrowheads="1"/>
          </p:cNvSpPr>
          <p:nvPr/>
        </p:nvSpPr>
        <p:spPr bwMode="auto">
          <a:xfrm>
            <a:off x="4857750" y="3286125"/>
            <a:ext cx="1714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onstantia" pitchFamily="18" charset="0"/>
              </a:rPr>
              <a:t>Фриц</a:t>
            </a:r>
            <a:r>
              <a:rPr lang="ru-RU">
                <a:latin typeface="Constantia" pitchFamily="18" charset="0"/>
              </a:rPr>
              <a:t> </a:t>
            </a:r>
            <a:r>
              <a:rPr lang="ru-RU" b="1">
                <a:latin typeface="Constantia" pitchFamily="18" charset="0"/>
              </a:rPr>
              <a:t>Штрассман</a:t>
            </a:r>
          </a:p>
          <a:p>
            <a:r>
              <a:rPr lang="ru-RU" b="1">
                <a:latin typeface="Constantia" pitchFamily="18" charset="0"/>
              </a:rPr>
              <a:t>1902-1980</a:t>
            </a:r>
          </a:p>
        </p:txBody>
      </p:sp>
      <p:pic>
        <p:nvPicPr>
          <p:cNvPr id="717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88" y="2425700"/>
            <a:ext cx="1598612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TextBox 8"/>
          <p:cNvSpPr txBox="1">
            <a:spLocks noChangeArrowheads="1"/>
          </p:cNvSpPr>
          <p:nvPr/>
        </p:nvSpPr>
        <p:spPr bwMode="auto">
          <a:xfrm>
            <a:off x="2643188" y="4711700"/>
            <a:ext cx="1571625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Отто Роберт Фриш</a:t>
            </a:r>
          </a:p>
          <a:p>
            <a:r>
              <a:rPr lang="ru-RU">
                <a:latin typeface="Constantia" pitchFamily="18" charset="0"/>
              </a:rPr>
              <a:t>1904-1979</a:t>
            </a:r>
          </a:p>
        </p:txBody>
      </p:sp>
      <p:pic>
        <p:nvPicPr>
          <p:cNvPr id="717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3" y="2425700"/>
            <a:ext cx="19050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7" name="TextBox 10"/>
          <p:cNvSpPr txBox="1">
            <a:spLocks noChangeArrowheads="1"/>
          </p:cNvSpPr>
          <p:nvPr/>
        </p:nvSpPr>
        <p:spPr bwMode="auto">
          <a:xfrm>
            <a:off x="571500" y="5354638"/>
            <a:ext cx="1928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Лиза Мейтнер</a:t>
            </a:r>
            <a:endParaRPr lang="en-US">
              <a:latin typeface="Constantia" pitchFamily="18" charset="0"/>
            </a:endParaRPr>
          </a:p>
          <a:p>
            <a:r>
              <a:rPr lang="ru-RU">
                <a:latin typeface="Constantia" pitchFamily="18" charset="0"/>
              </a:rPr>
              <a:t>1878-1968</a:t>
            </a:r>
          </a:p>
        </p:txBody>
      </p:sp>
      <p:sp>
        <p:nvSpPr>
          <p:cNvPr id="7178" name="TextBox 9"/>
          <p:cNvSpPr txBox="1">
            <a:spLocks noChangeArrowheads="1"/>
          </p:cNvSpPr>
          <p:nvPr/>
        </p:nvSpPr>
        <p:spPr bwMode="auto">
          <a:xfrm>
            <a:off x="357188" y="1285875"/>
            <a:ext cx="43576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Открыто в 1938 г. немецкими учеными О. Ганом и Ф. Штрассманом. </a:t>
            </a:r>
          </a:p>
        </p:txBody>
      </p:sp>
      <p:sp>
        <p:nvSpPr>
          <p:cNvPr id="7179" name="TextBox 11"/>
          <p:cNvSpPr txBox="1">
            <a:spLocks noChangeArrowheads="1"/>
          </p:cNvSpPr>
          <p:nvPr/>
        </p:nvSpPr>
        <p:spPr bwMode="auto">
          <a:xfrm>
            <a:off x="4500563" y="5372100"/>
            <a:ext cx="45005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Истолкование было дано в начале 1939 г. </a:t>
            </a:r>
          </a:p>
          <a:p>
            <a:r>
              <a:rPr lang="ru-RU">
                <a:latin typeface="Constantia" pitchFamily="18" charset="0"/>
              </a:rPr>
              <a:t>английским физиком О. Фришем совместно с австрийским физиком </a:t>
            </a:r>
          </a:p>
          <a:p>
            <a:r>
              <a:rPr lang="ru-RU">
                <a:latin typeface="Constantia" pitchFamily="18" charset="0"/>
              </a:rPr>
              <a:t>Л. Мейтнер.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75" y="928688"/>
            <a:ext cx="3143250" cy="281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5286375" y="3857625"/>
            <a:ext cx="32146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График зависимости удельной энергии связи от массового числа.</a:t>
            </a:r>
          </a:p>
        </p:txBody>
      </p:sp>
      <p:sp>
        <p:nvSpPr>
          <p:cNvPr id="9220" name="TextBox 4"/>
          <p:cNvSpPr txBox="1">
            <a:spLocks noChangeArrowheads="1"/>
          </p:cNvSpPr>
          <p:nvPr/>
        </p:nvSpPr>
        <p:spPr bwMode="auto">
          <a:xfrm>
            <a:off x="500063" y="857250"/>
            <a:ext cx="428625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>
                <a:latin typeface="Constantia" pitchFamily="18" charset="0"/>
              </a:rPr>
              <a:t> Удельная энергия связи ядер атомов, занимающих в периодической системе последние места (А около 200), примерно  на 1 МэВ</a:t>
            </a:r>
            <a:r>
              <a:rPr lang="en-US">
                <a:latin typeface="Constantia" pitchFamily="18" charset="0"/>
              </a:rPr>
              <a:t>/</a:t>
            </a:r>
            <a:r>
              <a:rPr lang="ru-RU">
                <a:latin typeface="Constantia" pitchFamily="18" charset="0"/>
              </a:rPr>
              <a:t>нуклон меньше удельной энергии связи в ядрах элементов, находящихся в середине периодической системы (А около 100).</a:t>
            </a:r>
          </a:p>
          <a:p>
            <a:endParaRPr lang="ru-RU">
              <a:latin typeface="Constantia" pitchFamily="18" charset="0"/>
            </a:endParaRPr>
          </a:p>
          <a:p>
            <a:pPr>
              <a:buFont typeface="Arial" charset="0"/>
              <a:buChar char="•"/>
            </a:pPr>
            <a:r>
              <a:rPr lang="ru-RU">
                <a:latin typeface="Constantia" pitchFamily="18" charset="0"/>
              </a:rPr>
              <a:t> Система после деления переходит в состояние с минимальной внутренней энергией, так как чем больше энергия связи ядра, тем большая энергия должна выделяться при образовании ядра и тем меньше внутренняя энергия образовавшейся вновь системы.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2000250" y="5143500"/>
            <a:ext cx="484188" cy="571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22" name="TextBox 6"/>
          <p:cNvSpPr txBox="1">
            <a:spLocks noChangeArrowheads="1"/>
          </p:cNvSpPr>
          <p:nvPr/>
        </p:nvSpPr>
        <p:spPr bwMode="auto">
          <a:xfrm>
            <a:off x="500063" y="5857875"/>
            <a:ext cx="71437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Процесс деления тяжелых ядер на ядра элементов средней части периодической системы является «энергетически выгодным».</a:t>
            </a:r>
          </a:p>
        </p:txBody>
      </p:sp>
      <p:grpSp>
        <p:nvGrpSpPr>
          <p:cNvPr id="2" name="Группа 6"/>
          <p:cNvGrpSpPr>
            <a:grpSpLocks/>
          </p:cNvGrpSpPr>
          <p:nvPr/>
        </p:nvGrpSpPr>
        <p:grpSpPr bwMode="auto">
          <a:xfrm>
            <a:off x="7500938" y="6429375"/>
            <a:ext cx="1457325" cy="276225"/>
            <a:chOff x="7286644" y="6072206"/>
            <a:chExt cx="1457283" cy="276583"/>
          </a:xfrm>
        </p:grpSpPr>
        <p:sp>
          <p:nvSpPr>
            <p:cNvPr id="9" name="TextBox 8"/>
            <p:cNvSpPr txBox="1"/>
            <p:nvPr/>
          </p:nvSpPr>
          <p:spPr>
            <a:xfrm>
              <a:off x="7286644" y="6072206"/>
              <a:ext cx="1457283" cy="276583"/>
            </a:xfrm>
            <a:prstGeom prst="rect">
              <a:avLst/>
            </a:prstGeom>
          </p:spPr>
          <p:style>
            <a:lnRef idx="1">
              <a:schemeClr val="accent1"/>
            </a:lnRef>
            <a:fillRef idx="1002">
              <a:schemeClr val="dk2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/>
                <a:t>  </a:t>
              </a:r>
              <a:r>
                <a:rPr lang="en-US" sz="1200" dirty="0"/>
                <a:t>   </a:t>
              </a:r>
              <a:r>
                <a:rPr lang="en-US" sz="1200" dirty="0">
                  <a:solidFill>
                    <a:schemeClr val="tx1"/>
                  </a:solidFill>
                  <a:hlinkClick r:id="rId3"/>
                </a:rPr>
                <a:t>Uchim.net</a:t>
              </a:r>
              <a:endParaRPr lang="ru-RU" sz="1200" dirty="0">
                <a:solidFill>
                  <a:schemeClr val="tx1"/>
                </a:solidFill>
              </a:endParaRPr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58079" y="6134198"/>
              <a:ext cx="152396" cy="15259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1002">
              <a:schemeClr val="dk2"/>
            </a:fillRef>
            <a:effectRef idx="1">
              <a:schemeClr val="accent3"/>
            </a:effectRef>
            <a:fontRef idx="minor">
              <a:schemeClr val="dk1"/>
            </a:fontRef>
          </p:style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Реакция деления.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7858180" cy="65913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Испускание нейтронов в процессе деления</a:t>
            </a:r>
            <a:endParaRPr lang="ru-RU" dirty="0"/>
          </a:p>
        </p:txBody>
      </p:sp>
      <p:sp>
        <p:nvSpPr>
          <p:cNvPr id="11267" name="TextBox 9"/>
          <p:cNvSpPr txBox="1">
            <a:spLocks noChangeArrowheads="1"/>
          </p:cNvSpPr>
          <p:nvPr/>
        </p:nvSpPr>
        <p:spPr bwMode="auto">
          <a:xfrm>
            <a:off x="0" y="1857375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В процессе деления испускается 2-3 нейтрона. =</a:t>
            </a:r>
            <a:r>
              <a:rPr lang="en-US">
                <a:latin typeface="Constantia" pitchFamily="18" charset="0"/>
              </a:rPr>
              <a:t>&gt;</a:t>
            </a:r>
            <a:r>
              <a:rPr lang="ru-RU">
                <a:latin typeface="Constantia" pitchFamily="18" charset="0"/>
              </a:rPr>
              <a:t> Возможно практическое использование внутриядерной энергии.</a:t>
            </a:r>
          </a:p>
          <a:p>
            <a:r>
              <a:rPr lang="ru-RU">
                <a:latin typeface="Constantia" pitchFamily="18" charset="0"/>
              </a:rPr>
              <a:t>Отношение числа нейтронов к числу протонов в стабильных ядрах возрастает с повышением атомного номера.</a:t>
            </a:r>
          </a:p>
        </p:txBody>
      </p:sp>
      <p:sp>
        <p:nvSpPr>
          <p:cNvPr id="11" name="Стрелка вниз 10"/>
          <p:cNvSpPr/>
          <p:nvPr/>
        </p:nvSpPr>
        <p:spPr>
          <a:xfrm>
            <a:off x="4286250" y="3000375"/>
            <a:ext cx="285750" cy="285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69" name="TextBox 11"/>
          <p:cNvSpPr txBox="1">
            <a:spLocks noChangeArrowheads="1"/>
          </p:cNvSpPr>
          <p:nvPr/>
        </p:nvSpPr>
        <p:spPr bwMode="auto">
          <a:xfrm>
            <a:off x="0" y="3286125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У осколков относительное число нейтронов оказывается большим, чем это допустимо для ядер атомов, находящихся в середине таблицы Менделеева.</a:t>
            </a:r>
          </a:p>
        </p:txBody>
      </p:sp>
      <p:sp>
        <p:nvSpPr>
          <p:cNvPr id="13" name="Стрелка вниз 12"/>
          <p:cNvSpPr/>
          <p:nvPr/>
        </p:nvSpPr>
        <p:spPr>
          <a:xfrm>
            <a:off x="4286250" y="3929063"/>
            <a:ext cx="285750" cy="285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71" name="TextBox 13"/>
          <p:cNvSpPr txBox="1">
            <a:spLocks noChangeArrowheads="1"/>
          </p:cNvSpPr>
          <p:nvPr/>
        </p:nvSpPr>
        <p:spPr bwMode="auto">
          <a:xfrm>
            <a:off x="0" y="4214813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Несколько нейтронов освобождается в процессе деления. Их энергия имеет различные значения – от нескольких миллионов электрон-вольт до совсем малых, близких к нулю.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Люба\Мои документы\Мои рисунки\ControlCenter2\Scan\CCI00036.bmp"/>
          <p:cNvPicPr/>
          <p:nvPr/>
        </p:nvPicPr>
        <p:blipFill>
          <a:blip r:embed="rId2">
            <a:lum contrast="40000"/>
          </a:blip>
          <a:srcRect/>
          <a:stretch>
            <a:fillRect/>
          </a:stretch>
        </p:blipFill>
        <p:spPr bwMode="auto">
          <a:xfrm>
            <a:off x="928662" y="714356"/>
            <a:ext cx="7358114" cy="442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214414" y="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ru-RU" sz="1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1938 год </a:t>
            </a:r>
            <a:r>
              <a:rPr lang="ru-RU" b="1" i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Отто</a:t>
            </a:r>
            <a:r>
              <a:rPr lang="ru-RU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Ган</a:t>
            </a:r>
            <a:r>
              <a:rPr lang="ru-RU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 Фриц </a:t>
            </a:r>
            <a:r>
              <a:rPr lang="ru-RU" b="1" i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Штрассман</a:t>
            </a:r>
            <a:endParaRPr lang="ru-RU" b="1" i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1939 год  </a:t>
            </a:r>
            <a:r>
              <a:rPr lang="ru-RU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О. </a:t>
            </a:r>
            <a:r>
              <a:rPr lang="ru-RU" b="1" i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Фриш</a:t>
            </a:r>
            <a:r>
              <a:rPr lang="ru-RU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 Л. </a:t>
            </a:r>
            <a:r>
              <a:rPr lang="ru-RU" b="1" i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Мейтнер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4143380"/>
            <a:ext cx="5643602" cy="193899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rgbClr val="220AD0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Цепная реакция - процесс при котором определенная реакция вызывает последующие реакции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такого же типа, т.е. возникает лавинообразный процесс.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Цепная ядерная реакция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5720" y="0"/>
            <a:ext cx="8643966" cy="6757498"/>
          </a:xfrm>
          <a:prstGeom prst="rect">
            <a:avLst/>
          </a:prstGeom>
          <a:noFill/>
        </p:spPr>
      </p:pic>
      <p:sp>
        <p:nvSpPr>
          <p:cNvPr id="3" name="Заголовок 4"/>
          <p:cNvSpPr txBox="1">
            <a:spLocks/>
          </p:cNvSpPr>
          <p:nvPr/>
        </p:nvSpPr>
        <p:spPr>
          <a:xfrm>
            <a:off x="285720" y="285728"/>
            <a:ext cx="4572000" cy="7858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Times New Roman" pitchFamily="18" charset="0"/>
              </a:rPr>
              <a:t>Капельная модель деления ядра урана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цепная-реакция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5643570" cy="562927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34" y="0"/>
            <a:ext cx="76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Цепные ядерные реакции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976" y="3143248"/>
            <a:ext cx="3429024" cy="3046988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полном делении ядер, содержащихся в 1 грамме урана, выделяется 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23000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кВт·ч энергии, что эквивалентно сгоранию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 тонн угля или 2.5 тонн нефти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57852" y="642918"/>
            <a:ext cx="3286148" cy="230832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24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Это реакция, в которой частицы, вызывающие её(нейтроны), образуются как продукты этой реакции.</a:t>
            </a:r>
            <a:endParaRPr lang="ru-RU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25000"/>
              </a:schemeClr>
            </a:gs>
            <a:gs pos="39999">
              <a:schemeClr val="bg2">
                <a:lumMod val="25000"/>
              </a:schemeClr>
            </a:gs>
            <a:gs pos="70000">
              <a:schemeClr val="bg2">
                <a:lumMod val="25000"/>
              </a:schemeClr>
            </a:gs>
            <a:gs pos="88000">
              <a:schemeClr val="tx2">
                <a:lumMod val="50000"/>
              </a:schemeClr>
            </a:gs>
            <a:gs pos="100000">
              <a:schemeClr val="tx2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285728"/>
            <a:ext cx="735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</a:rPr>
              <a:t>Механизм осуществления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4414" y="857232"/>
            <a:ext cx="6858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</a:rPr>
              <a:t>цепной ядерной реакции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928926" y="1285860"/>
            <a:ext cx="4000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К›1 </a:t>
            </a:r>
            <a:r>
              <a:rPr lang="ru-RU" b="1" i="1" dirty="0" smtClean="0">
                <a:solidFill>
                  <a:srgbClr val="FF0000"/>
                </a:solidFill>
              </a:rPr>
              <a:t>(взрывной характер)</a:t>
            </a:r>
            <a:endParaRPr lang="ru-RU" dirty="0"/>
          </a:p>
        </p:txBody>
      </p:sp>
      <p:pic>
        <p:nvPicPr>
          <p:cNvPr id="7" name="pictureRes" descr="D:\Program Files\Образовательные комплексы\Физика, 7-11 кл. Библиотека наглядных пособий\edu_phys\data\res\resA3D2716A-A18C-4F7A-8996-4C3EBCC579D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928802"/>
            <a:ext cx="442912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214942" y="5143512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Атомная бомба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res5B1C18EE-8FB1-422A-81D6-721F05F7785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00306"/>
            <a:ext cx="471487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57224" y="5643578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Водородная бомба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45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45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458" y="1428736"/>
            <a:ext cx="5786542" cy="3624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714488"/>
            <a:ext cx="2643206" cy="188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879582" y="0"/>
            <a:ext cx="826441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Семипалатинск – испытание первой атомной бомбы СССР</a:t>
            </a:r>
            <a:endParaRPr lang="ru-RU" sz="40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857628"/>
            <a:ext cx="2857520" cy="213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654" name="Rectangle 6"/>
          <p:cNvSpPr>
            <a:spLocks noChangeArrowheads="1"/>
          </p:cNvSpPr>
          <p:nvPr/>
        </p:nvSpPr>
        <p:spPr bwMode="auto">
          <a:xfrm rot="10800000" flipV="1">
            <a:off x="3000364" y="5495196"/>
            <a:ext cx="14287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РДС-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1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25000"/>
              </a:schemeClr>
            </a:gs>
            <a:gs pos="39999">
              <a:srgbClr val="0A128C"/>
            </a:gs>
            <a:gs pos="70000">
              <a:srgbClr val="181CC7"/>
            </a:gs>
            <a:gs pos="88000">
              <a:schemeClr val="tx2">
                <a:lumMod val="50000"/>
              </a:schemeClr>
            </a:gs>
            <a:gs pos="100000">
              <a:schemeClr val="tx2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2976" y="357166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Механизм осуществления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852" y="785794"/>
            <a:ext cx="5929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цепной ядерной реакции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85918" y="1357298"/>
            <a:ext cx="5357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1"/>
                </a:solidFill>
              </a:rPr>
              <a:t>К=1 </a:t>
            </a:r>
            <a:r>
              <a:rPr lang="ru-RU" b="1" i="1" dirty="0" smtClean="0">
                <a:solidFill>
                  <a:schemeClr val="bg1"/>
                </a:solidFill>
              </a:rPr>
              <a:t>(управляемый характер)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Picture 6" descr="res9EA71A42-CB98-4E5F-B692-AED9B9B8CC1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015004"/>
            <a:ext cx="4643470" cy="446357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57158" y="2285992"/>
            <a:ext cx="23574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rgbClr val="FFC000"/>
                </a:solidFill>
              </a:rPr>
              <a:t>Ядерный реактор</a:t>
            </a:r>
            <a:endParaRPr lang="ru-RU" sz="3200" i="1" dirty="0">
              <a:solidFill>
                <a:srgbClr val="FFC000"/>
              </a:solidFill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000240"/>
            <a:ext cx="8429684" cy="4500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-main-pic" descr="Картинка 17 из 529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42910" y="5929330"/>
            <a:ext cx="7858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Хиросима и Нагасаки. 1945 год…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>
          <a:xfrm>
            <a:off x="3214678" y="1071547"/>
            <a:ext cx="5657856" cy="385765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20AD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20AD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В нашей стране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первый ядерный реактор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20AD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был запущен 25 декабря 1946 г. коллективом физиков, который возглавлял ученый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Игорь Васильевич Курчатов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Первые ядерные реакторы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85860"/>
            <a:ext cx="2214578" cy="29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14282" y="4572008"/>
            <a:ext cx="2286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1902 -1960 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229600" cy="1143000"/>
          </a:xfr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Tahoma" pitchFamily="34" charset="0"/>
              </a:rPr>
              <a:t>Основные элементы ядерного реактора: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610600" cy="4683125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Tahoma" pitchFamily="34" charset="0"/>
              </a:rPr>
              <a:t>ядерное горючее(уран 235, уран 238, плутоний 239);</a:t>
            </a: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rgbClr val="002060"/>
                </a:solidFill>
                <a:latin typeface="Tahoma" pitchFamily="34" charset="0"/>
              </a:rPr>
              <a:t>замедлитель нейтронов (тяжелая вода, графит и др.);</a:t>
            </a: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Tahoma" pitchFamily="34" charset="0"/>
              </a:rPr>
              <a:t>теплоноситель для вывода энергии, образующейся при работе реактора (вода, жидкий натрий и др.);</a:t>
            </a: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rgbClr val="002060"/>
                </a:solidFill>
                <a:latin typeface="Tahoma" pitchFamily="34" charset="0"/>
              </a:rPr>
              <a:t>Регулирующие стержни (бор, кадмий) - сильно поглощающие нейтроны</a:t>
            </a:r>
            <a:r>
              <a:rPr lang="ru-RU" i="1" dirty="0">
                <a:solidFill>
                  <a:srgbClr val="002060"/>
                </a:solidFill>
                <a:latin typeface="Tahoma" pitchFamily="34" charset="0"/>
              </a:rPr>
              <a:t> </a:t>
            </a:r>
            <a:endParaRPr lang="ru-RU" dirty="0">
              <a:solidFill>
                <a:srgbClr val="002060"/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10000"/>
                  </a:schemeClr>
                </a:solidFill>
                <a:latin typeface="Tahoma" pitchFamily="34" charset="0"/>
              </a:rPr>
              <a:t>Защитная оболочка, задерживающая излучения (бетон с железным наполнителем).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chemeClr val="tx2">
                <a:lumMod val="50000"/>
              </a:schemeClr>
            </a:gs>
            <a:gs pos="100000">
              <a:schemeClr val="tx2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144000" cy="5707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25000"/>
              </a:schemeClr>
            </a:gs>
            <a:gs pos="39999">
              <a:srgbClr val="0A128C"/>
            </a:gs>
            <a:gs pos="70000">
              <a:srgbClr val="181CC7"/>
            </a:gs>
            <a:gs pos="88000">
              <a:schemeClr val="tx2">
                <a:lumMod val="50000"/>
              </a:schemeClr>
            </a:gs>
            <a:gs pos="100000">
              <a:schemeClr val="tx2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9055567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25000"/>
              </a:schemeClr>
            </a:gs>
            <a:gs pos="39999">
              <a:schemeClr val="bg2">
                <a:lumMod val="25000"/>
              </a:schemeClr>
            </a:gs>
            <a:gs pos="70000">
              <a:schemeClr val="bg2">
                <a:lumMod val="25000"/>
              </a:schemeClr>
            </a:gs>
            <a:gs pos="88000">
              <a:schemeClr val="tx2">
                <a:lumMod val="50000"/>
              </a:schemeClr>
            </a:gs>
            <a:gs pos="100000">
              <a:schemeClr val="tx2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505"/>
            <a:ext cx="6357982" cy="6827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6072198" y="214290"/>
            <a:ext cx="343811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Безопасность реактора</a:t>
            </a:r>
            <a:endParaRPr lang="ru-RU" sz="3200" b="1" cap="none" spc="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25000"/>
              </a:schemeClr>
            </a:gs>
            <a:gs pos="39999">
              <a:schemeClr val="bg2">
                <a:lumMod val="25000"/>
              </a:schemeClr>
            </a:gs>
            <a:gs pos="70000">
              <a:schemeClr val="bg2">
                <a:lumMod val="25000"/>
              </a:schemeClr>
            </a:gs>
            <a:gs pos="88000">
              <a:schemeClr val="tx2">
                <a:lumMod val="50000"/>
              </a:schemeClr>
            </a:gs>
            <a:gs pos="100000">
              <a:schemeClr val="tx2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023735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25000"/>
              </a:schemeClr>
            </a:gs>
            <a:gs pos="39999">
              <a:schemeClr val="bg2">
                <a:lumMod val="25000"/>
              </a:schemeClr>
            </a:gs>
            <a:gs pos="70000">
              <a:schemeClr val="bg2">
                <a:lumMod val="25000"/>
              </a:schemeClr>
            </a:gs>
            <a:gs pos="88000">
              <a:schemeClr val="tx2">
                <a:lumMod val="50000"/>
              </a:schemeClr>
            </a:gs>
            <a:gs pos="100000">
              <a:schemeClr val="tx2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2084387"/>
          </a:xfrm>
        </p:spPr>
        <p:txBody>
          <a:bodyPr/>
          <a:lstStyle/>
          <a:p>
            <a:r>
              <a:rPr lang="ru-RU" sz="3200" dirty="0">
                <a:solidFill>
                  <a:schemeClr val="bg1"/>
                </a:solidFill>
                <a:latin typeface="Tahoma" pitchFamily="34" charset="0"/>
              </a:rPr>
              <a:t>Управление реактором осуществляется при помощи стержней, содержащих кадмий или бор.</a:t>
            </a:r>
            <a:r>
              <a:rPr lang="ru-RU" sz="3200" dirty="0">
                <a:solidFill>
                  <a:schemeClr val="tx1"/>
                </a:solidFill>
                <a:latin typeface="Tahoma" pitchFamily="34" charset="0"/>
              </a:rPr>
              <a:t/>
            </a:r>
            <a:br>
              <a:rPr lang="ru-RU" sz="3200" dirty="0">
                <a:solidFill>
                  <a:schemeClr val="tx1"/>
                </a:solidFill>
                <a:latin typeface="Tahoma" pitchFamily="34" charset="0"/>
              </a:rPr>
            </a:br>
            <a:endParaRPr lang="ru-RU" sz="3200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14600"/>
            <a:ext cx="8229600" cy="36163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dirty="0">
                <a:latin typeface="Tahoma" pitchFamily="34" charset="0"/>
              </a:rPr>
              <a:t>                                                         </a:t>
            </a:r>
          </a:p>
        </p:txBody>
      </p:sp>
      <p:grpSp>
        <p:nvGrpSpPr>
          <p:cNvPr id="3" name="Скругленный прямоугольник 6"/>
          <p:cNvGrpSpPr>
            <a:grpSpLocks/>
          </p:cNvGrpSpPr>
          <p:nvPr/>
        </p:nvGrpSpPr>
        <p:grpSpPr bwMode="auto">
          <a:xfrm>
            <a:off x="609600" y="1981200"/>
            <a:ext cx="3505200" cy="1752600"/>
            <a:chOff x="945" y="787"/>
            <a:chExt cx="2208" cy="1125"/>
          </a:xfrm>
        </p:grpSpPr>
        <p:pic>
          <p:nvPicPr>
            <p:cNvPr id="21509" name="Скругленный прямоугольник 6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45" y="787"/>
              <a:ext cx="2208" cy="1125"/>
            </a:xfrm>
            <a:prstGeom prst="rect">
              <a:avLst/>
            </a:prstGeom>
            <a:noFill/>
          </p:spPr>
        </p:pic>
        <p:sp>
          <p:nvSpPr>
            <p:cNvPr id="21510" name="Text Box 6"/>
            <p:cNvSpPr txBox="1">
              <a:spLocks noChangeArrowheads="1"/>
            </p:cNvSpPr>
            <p:nvPr/>
          </p:nvSpPr>
          <p:spPr bwMode="auto">
            <a:xfrm>
              <a:off x="1063" y="883"/>
              <a:ext cx="1969" cy="889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</a:rPr>
                <a:t>При выдвинутых из активной зоны реактора стержнях </a:t>
              </a:r>
              <a:r>
                <a:rPr lang="en-US" sz="2400" dirty="0">
                  <a:solidFill>
                    <a:schemeClr val="bg1"/>
                  </a:solidFill>
                  <a:cs typeface="Times New Roman" pitchFamily="18" charset="0"/>
                </a:rPr>
                <a:t>k&gt;</a:t>
              </a:r>
              <a:r>
                <a:rPr lang="ru-RU" sz="2400" dirty="0">
                  <a:solidFill>
                    <a:schemeClr val="bg1"/>
                  </a:solidFill>
                  <a:cs typeface="Times New Roman" pitchFamily="18" charset="0"/>
                </a:rPr>
                <a:t>1. 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Скругленный прямоугольник 7"/>
          <p:cNvGrpSpPr>
            <a:grpSpLocks/>
          </p:cNvGrpSpPr>
          <p:nvPr/>
        </p:nvGrpSpPr>
        <p:grpSpPr bwMode="auto">
          <a:xfrm>
            <a:off x="4859338" y="1981200"/>
            <a:ext cx="3505200" cy="1720850"/>
            <a:chOff x="3329" y="787"/>
            <a:chExt cx="2208" cy="1125"/>
          </a:xfrm>
        </p:grpSpPr>
        <p:pic>
          <p:nvPicPr>
            <p:cNvPr id="21512" name="Скругленный прямоугольник 7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329" y="787"/>
              <a:ext cx="2208" cy="1125"/>
            </a:xfrm>
            <a:prstGeom prst="rect">
              <a:avLst/>
            </a:prstGeom>
            <a:noFill/>
          </p:spPr>
        </p:pic>
        <p:sp>
          <p:nvSpPr>
            <p:cNvPr id="21513" name="Text Box 9"/>
            <p:cNvSpPr txBox="1">
              <a:spLocks noChangeArrowheads="1"/>
            </p:cNvSpPr>
            <p:nvPr/>
          </p:nvSpPr>
          <p:spPr bwMode="auto">
            <a:xfrm>
              <a:off x="3448" y="883"/>
              <a:ext cx="1969" cy="889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</a:rPr>
                <a:t>При полностью вдвинутых стержнях </a:t>
              </a:r>
              <a:r>
                <a:rPr lang="en-US" sz="2400" dirty="0">
                  <a:solidFill>
                    <a:schemeClr val="bg1"/>
                  </a:solidFill>
                  <a:cs typeface="Times New Roman" pitchFamily="18" charset="0"/>
                </a:rPr>
                <a:t>k&lt;</a:t>
              </a:r>
              <a:r>
                <a:rPr lang="ru-RU" sz="2400" dirty="0">
                  <a:solidFill>
                    <a:schemeClr val="bg1"/>
                  </a:solidFill>
                  <a:cs typeface="Times New Roman" pitchFamily="18" charset="0"/>
                </a:rPr>
                <a:t>1. 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Стрелка вниз 9"/>
          <p:cNvSpPr>
            <a:spLocks noChangeArrowheads="1"/>
          </p:cNvSpPr>
          <p:nvPr/>
        </p:nvSpPr>
        <p:spPr bwMode="auto">
          <a:xfrm>
            <a:off x="2133600" y="3810000"/>
            <a:ext cx="484188" cy="785813"/>
          </a:xfrm>
          <a:prstGeom prst="downArrow">
            <a:avLst>
              <a:gd name="adj1" fmla="val 50000"/>
              <a:gd name="adj2" fmla="val 50048"/>
            </a:avLst>
          </a:prstGeom>
          <a:solidFill>
            <a:srgbClr val="FFFF99"/>
          </a:solidFill>
          <a:ln w="25400" algn="ctr">
            <a:solidFill>
              <a:srgbClr val="26697A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Стрелка вниз 9"/>
          <p:cNvSpPr>
            <a:spLocks noChangeArrowheads="1"/>
          </p:cNvSpPr>
          <p:nvPr/>
        </p:nvSpPr>
        <p:spPr bwMode="auto">
          <a:xfrm>
            <a:off x="6477000" y="3733800"/>
            <a:ext cx="484188" cy="785813"/>
          </a:xfrm>
          <a:prstGeom prst="downArrow">
            <a:avLst>
              <a:gd name="adj1" fmla="val 50000"/>
              <a:gd name="adj2" fmla="val 50048"/>
            </a:avLst>
          </a:prstGeom>
          <a:solidFill>
            <a:srgbClr val="FFFF99"/>
          </a:solidFill>
          <a:ln w="25400" algn="ctr">
            <a:solidFill>
              <a:srgbClr val="26697A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Скругленный прямоугольник 8"/>
          <p:cNvSpPr>
            <a:spLocks noChangeArrowheads="1"/>
          </p:cNvSpPr>
          <p:nvPr/>
        </p:nvSpPr>
        <p:spPr bwMode="auto">
          <a:xfrm>
            <a:off x="1905000" y="4797425"/>
            <a:ext cx="5475288" cy="1584325"/>
          </a:xfrm>
          <a:prstGeom prst="roundRect">
            <a:avLst>
              <a:gd name="adj" fmla="val 16667"/>
            </a:avLst>
          </a:prstGeom>
          <a:solidFill>
            <a:schemeClr val="accent3">
              <a:lumMod val="50000"/>
            </a:schemeClr>
          </a:solidFill>
          <a:ln w="25400" algn="ctr">
            <a:solidFill>
              <a:srgbClr val="26697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Вдвигая стержни внутрь активной зоны, можно в любой момент времени приостановить развитие цепной реакции.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14488"/>
            <a:ext cx="3714744" cy="471490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 smtClean="0">
                <a:solidFill>
                  <a:srgbClr val="FFFF00"/>
                </a:solidFill>
                <a:latin typeface="Tahoma" pitchFamily="34" charset="0"/>
              </a:rPr>
              <a:t>   </a:t>
            </a:r>
            <a:endParaRPr lang="ru-RU" sz="2800" dirty="0">
              <a:solidFill>
                <a:srgbClr val="FFFF00"/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428604"/>
            <a:ext cx="30718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220AD0"/>
                </a:solidFill>
              </a:rPr>
              <a:t>на быстрых нейтронах</a:t>
            </a:r>
            <a:endParaRPr lang="ru-RU" sz="3200" b="1" dirty="0">
              <a:solidFill>
                <a:srgbClr val="220AD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29256" y="428604"/>
            <a:ext cx="34290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220AD0"/>
                </a:solidFill>
              </a:rPr>
              <a:t>на медленных нейтронах</a:t>
            </a:r>
            <a:r>
              <a:rPr lang="ru-RU" sz="3200" dirty="0" smtClean="0">
                <a:solidFill>
                  <a:srgbClr val="220AD0"/>
                </a:solidFill>
              </a:rPr>
              <a:t> </a:t>
            </a:r>
            <a:endParaRPr lang="ru-RU" sz="3200" dirty="0">
              <a:solidFill>
                <a:srgbClr val="220AD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28926" y="0"/>
            <a:ext cx="25442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</a:rPr>
              <a:t>Реакторы</a:t>
            </a:r>
            <a:endParaRPr lang="ru-RU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6314" y="1428736"/>
            <a:ext cx="4143404" cy="120032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деление ядер урана-235 происходит под действием медленных нейтронов. 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43438" y="2786058"/>
            <a:ext cx="4286280" cy="363791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Вторичные нейтроны, образующиеся в результате реакции деления, являются быстрыми. Для того чтобы их последующее взаимодействие с ядрами урана-235 в цепной реакции было наиболее эффективно, их замедляют, вводя в активную зону замедлитель — вещество, уменьшающее кинетическую энергию нейтронов.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1785926"/>
            <a:ext cx="3643338" cy="452431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</a:rPr>
              <a:t>Работают на естественном уране.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</a:rPr>
              <a:t>Реакцию можно поддерживать лишь в обогащенной смеси, содержащей не менее 15% изотопа урана.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</a:rPr>
              <a:t>   </a:t>
            </a:r>
            <a:r>
              <a:rPr lang="ru-RU" sz="2400" dirty="0" smtClean="0">
                <a:solidFill>
                  <a:srgbClr val="FFFF00"/>
                </a:solidFill>
                <a:latin typeface="Tahoma" pitchFamily="34" charset="0"/>
              </a:rPr>
              <a:t>Преимущество:</a:t>
            </a:r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</a:rPr>
              <a:t> при их работе образуется значительное количество плутония, который затем можно использовать в качестве ядерного топлива.</a:t>
            </a:r>
            <a:endParaRPr lang="ru-RU" sz="2400" dirty="0">
              <a:solidFill>
                <a:schemeClr val="bg1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25000"/>
              </a:schemeClr>
            </a:gs>
            <a:gs pos="39999">
              <a:schemeClr val="bg2">
                <a:lumMod val="25000"/>
              </a:schemeClr>
            </a:gs>
            <a:gs pos="70000">
              <a:schemeClr val="bg2">
                <a:lumMod val="25000"/>
              </a:schemeClr>
            </a:gs>
            <a:gs pos="88000">
              <a:schemeClr val="tx2">
                <a:lumMod val="50000"/>
              </a:schemeClr>
            </a:gs>
            <a:gs pos="100000">
              <a:schemeClr val="tx2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ahoma" pitchFamily="34" charset="0"/>
              </a:rPr>
              <a:t>Виды реакторов</a:t>
            </a:r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3200" dirty="0"/>
              <a:t>  </a:t>
            </a:r>
            <a:r>
              <a:rPr lang="ru-RU" sz="3200" u="sng" dirty="0">
                <a:solidFill>
                  <a:srgbClr val="FFFF00"/>
                </a:solidFill>
                <a:latin typeface="Tahoma" pitchFamily="34" charset="0"/>
              </a:rPr>
              <a:t>гомогенные</a:t>
            </a:r>
            <a:r>
              <a:rPr lang="ru-RU" sz="3200" dirty="0">
                <a:solidFill>
                  <a:srgbClr val="FFFF00"/>
                </a:solidFill>
                <a:latin typeface="Tahoma" pitchFamily="34" charset="0"/>
              </a:rPr>
              <a:t>: </a:t>
            </a:r>
            <a:r>
              <a:rPr lang="ru-RU" sz="3200" dirty="0">
                <a:solidFill>
                  <a:schemeClr val="bg1"/>
                </a:solidFill>
                <a:latin typeface="Tahoma" pitchFamily="34" charset="0"/>
              </a:rPr>
              <a:t>активная зона  представляет жидкую, твердую или газообразную однородную смесь ядерного топлива, теплоносителя и замедлителя. </a:t>
            </a:r>
          </a:p>
          <a:p>
            <a:pPr>
              <a:buFont typeface="Wingdings" pitchFamily="2" charset="2"/>
              <a:buNone/>
            </a:pPr>
            <a:endParaRPr lang="ru-RU" sz="3200" dirty="0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24584" name="Rectangle 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3200" dirty="0">
                <a:solidFill>
                  <a:schemeClr val="bg1"/>
                </a:solidFill>
              </a:rPr>
              <a:t>  </a:t>
            </a:r>
            <a:r>
              <a:rPr lang="ru-RU" sz="3200" u="sng" dirty="0">
                <a:solidFill>
                  <a:srgbClr val="FFFF00"/>
                </a:solidFill>
                <a:latin typeface="Tahoma" pitchFamily="34" charset="0"/>
              </a:rPr>
              <a:t>Гетерогенные:</a:t>
            </a:r>
            <a:r>
              <a:rPr lang="ru-RU" sz="3200" u="sng" dirty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ru-RU" sz="3200" dirty="0">
                <a:solidFill>
                  <a:schemeClr val="bg1"/>
                </a:solidFill>
                <a:latin typeface="Tahoma" pitchFamily="34" charset="0"/>
              </a:rPr>
              <a:t>топливо в виде блоков размещено в замедлителе, т.е. топливо и замедлитель пространственно разделены </a:t>
            </a:r>
          </a:p>
          <a:p>
            <a:pPr>
              <a:buFont typeface="Wingdings" pitchFamily="2" charset="2"/>
              <a:buNone/>
            </a:pPr>
            <a:endParaRPr lang="ru-RU" sz="3200" dirty="0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 rot="2400142">
            <a:off x="2627151" y="921158"/>
            <a:ext cx="231916" cy="70135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 rot="19558526">
            <a:off x="5183648" y="935432"/>
            <a:ext cx="247492" cy="72989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25000"/>
              </a:schemeClr>
            </a:gs>
            <a:gs pos="39999">
              <a:schemeClr val="bg2">
                <a:lumMod val="25000"/>
              </a:schemeClr>
            </a:gs>
            <a:gs pos="70000">
              <a:schemeClr val="bg2">
                <a:lumMod val="25000"/>
              </a:schemeClr>
            </a:gs>
            <a:gs pos="88000">
              <a:schemeClr val="tx2">
                <a:lumMod val="50000"/>
              </a:schemeClr>
            </a:gs>
            <a:gs pos="100000">
              <a:schemeClr val="tx2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Преобразование энергии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внутренняя энергия ядер урана </a:t>
            </a:r>
          </a:p>
          <a:p>
            <a:r>
              <a:rPr lang="ru-RU" dirty="0">
                <a:solidFill>
                  <a:schemeClr val="bg1"/>
                </a:solidFill>
              </a:rPr>
              <a:t>кинетическая энергия нейтронов и осколков ядер </a:t>
            </a:r>
          </a:p>
          <a:p>
            <a:r>
              <a:rPr lang="ru-RU" dirty="0">
                <a:solidFill>
                  <a:schemeClr val="bg1"/>
                </a:solidFill>
              </a:rPr>
              <a:t>внутренняя энергия воды </a:t>
            </a:r>
          </a:p>
          <a:p>
            <a:r>
              <a:rPr lang="ru-RU" dirty="0">
                <a:solidFill>
                  <a:schemeClr val="bg1"/>
                </a:solidFill>
              </a:rPr>
              <a:t>внутренняя энергия пара </a:t>
            </a:r>
          </a:p>
          <a:p>
            <a:r>
              <a:rPr lang="ru-RU" dirty="0">
                <a:solidFill>
                  <a:schemeClr val="bg1"/>
                </a:solidFill>
              </a:rPr>
              <a:t>кинетическая энергия пара </a:t>
            </a:r>
          </a:p>
          <a:p>
            <a:r>
              <a:rPr lang="ru-RU" dirty="0">
                <a:solidFill>
                  <a:schemeClr val="bg1"/>
                </a:solidFill>
              </a:rPr>
              <a:t>кинетическая энергия ротора турбины и ротора генератора </a:t>
            </a:r>
          </a:p>
          <a:p>
            <a:r>
              <a:rPr lang="ru-RU" dirty="0">
                <a:solidFill>
                  <a:schemeClr val="bg1"/>
                </a:solidFill>
              </a:rPr>
              <a:t>электрическая энергия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25000"/>
              </a:schemeClr>
            </a:gs>
            <a:gs pos="39999">
              <a:schemeClr val="bg2">
                <a:lumMod val="25000"/>
              </a:schemeClr>
            </a:gs>
            <a:gs pos="70000">
              <a:schemeClr val="bg2">
                <a:lumMod val="25000"/>
              </a:schemeClr>
            </a:gs>
            <a:gs pos="88000">
              <a:schemeClr val="tx2">
                <a:lumMod val="50000"/>
              </a:schemeClr>
            </a:gs>
            <a:gs pos="100000">
              <a:schemeClr val="tx2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Tahoma" pitchFamily="34" charset="0"/>
              </a:rPr>
              <a:t>Использование ядерных реакторов</a:t>
            </a:r>
            <a:r>
              <a:rPr lang="ru-RU" sz="4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7972452" cy="3043246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  </a:t>
            </a:r>
            <a:r>
              <a:rPr lang="ru-RU" sz="3600" dirty="0">
                <a:solidFill>
                  <a:schemeClr val="bg1"/>
                </a:solidFill>
              </a:rPr>
              <a:t>В зависимости от назначения ядерные реакторы бывают энергетические, конверторы и </a:t>
            </a:r>
            <a:r>
              <a:rPr lang="ru-RU" sz="3600" dirty="0" err="1">
                <a:solidFill>
                  <a:schemeClr val="bg1"/>
                </a:solidFill>
              </a:rPr>
              <a:t>размножители</a:t>
            </a:r>
            <a:r>
              <a:rPr lang="ru-RU" sz="3600" dirty="0">
                <a:solidFill>
                  <a:schemeClr val="bg1"/>
                </a:solidFill>
              </a:rPr>
              <a:t>, исследовательские и многоцелевые, транспортные и промышленные.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714356"/>
            <a:ext cx="7215238" cy="489364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1957 г. – авария в Великобритании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1966 г. – частичное расплавление активной зоны после выхода из строя охлаждения реактора неподалеку от Детройта.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1971 г. – много загрязненной воды ушло в реку США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1979 г. – крупнейшая авария в США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1982 г. – выброс радиоактивного пара в атмосферу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1983 г. – страшная авария в Канаде (20 минут вытекала радиоактивная вода – по тонне в минуту)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1986 г. – авария в Великобритании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1986 г. – авария в Германии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1986 г. – Чернобыльская АЭС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1988 г. – пожар на АЭС в Японии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0"/>
            <a:ext cx="685848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/>
              </a:rPr>
              <a:t>Экологические катастрофы</a:t>
            </a:r>
            <a:endParaRPr lang="ru-RU" sz="4400" b="1" cap="none" spc="0" dirty="0">
              <a:ln>
                <a:solidFill>
                  <a:sysClr val="windowText" lastClr="000000"/>
                </a:solidFill>
              </a:ln>
              <a:solidFill>
                <a:srgbClr val="00B05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00042"/>
            <a:ext cx="8572560" cy="600164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1</a:t>
            </a:r>
            <a:r>
              <a:rPr lang="ru-RU" sz="3200" dirty="0" smtClean="0">
                <a:solidFill>
                  <a:schemeClr val="bg1"/>
                </a:solidFill>
              </a:rPr>
              <a:t>.  Что называют ядерным реактором?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2.  Что является ядерным горючим в реакторе?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3.  Какое вещество служит замедлителем нейтронов в ядерном реакторе?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4.  Каково назначение замедлителя нейтронов? 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5.  Для чего нужны регулирующие стержни? Как ими пользуются?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6.  Что используется в качестве теплоносителя в ядерных реакторах?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7.  Для чего нужно, чтобы масса каждого уранового стержня была меньше критической массы?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14612" y="0"/>
            <a:ext cx="345344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Закрепление материала</a:t>
            </a:r>
            <a:endParaRPr lang="ru-RU" sz="2400" cap="none" spc="0" dirty="0">
              <a:ln w="1905">
                <a:solidFill>
                  <a:sysClr val="windowText" lastClr="000000"/>
                </a:solidFill>
              </a:ln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5429256" cy="3046988"/>
          </a:xfrm>
          <a:prstGeom prst="rect">
            <a:avLst/>
          </a:prstGeom>
          <a:gradFill>
            <a:gsLst>
              <a:gs pos="100000">
                <a:srgbClr val="CCCCFF">
                  <a:alpha val="0"/>
                </a:srgbClr>
              </a:gs>
              <a:gs pos="17999">
                <a:srgbClr val="99CCFF">
                  <a:alpha val="30000"/>
                </a:srgbClr>
              </a:gs>
              <a:gs pos="36000">
                <a:srgbClr val="9966FF">
                  <a:alpha val="23000"/>
                </a:srgbClr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1.  Какие частицы участвуют в делении ядер урана?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А. протоны;</a:t>
            </a:r>
            <a:br>
              <a:rPr lang="ru-RU" sz="3200" dirty="0" smtClean="0"/>
            </a:br>
            <a:r>
              <a:rPr lang="ru-RU" sz="3200" dirty="0" smtClean="0"/>
              <a:t>Б. нейтроны;</a:t>
            </a:r>
            <a:br>
              <a:rPr lang="ru-RU" sz="3200" dirty="0" smtClean="0"/>
            </a:br>
            <a:r>
              <a:rPr lang="ru-RU" sz="3200" dirty="0" smtClean="0"/>
              <a:t>В. электроны;</a:t>
            </a:r>
            <a:br>
              <a:rPr lang="ru-RU" sz="3200" dirty="0" smtClean="0"/>
            </a:br>
            <a:r>
              <a:rPr lang="ru-RU" sz="3200" dirty="0" smtClean="0"/>
              <a:t>Г. ядра гелия.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3786190"/>
            <a:ext cx="7858180" cy="273921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2.   Какая масса урана является критической?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А. наибольшая, при которой возможно протекание цепной реакции;</a:t>
            </a:r>
            <a:br>
              <a:rPr lang="ru-RU" sz="2400" dirty="0" smtClean="0"/>
            </a:br>
            <a:r>
              <a:rPr lang="ru-RU" sz="2400" dirty="0" smtClean="0"/>
              <a:t>Б. любая масса;</a:t>
            </a:r>
            <a:br>
              <a:rPr lang="ru-RU" sz="2400" dirty="0" smtClean="0"/>
            </a:br>
            <a:r>
              <a:rPr lang="ru-RU" sz="2400" dirty="0" smtClean="0"/>
              <a:t>В. наименьшая, при которой возможно протекание цепной реакции;</a:t>
            </a:r>
            <a:br>
              <a:rPr lang="ru-RU" sz="2400" dirty="0" smtClean="0"/>
            </a:br>
            <a:r>
              <a:rPr lang="ru-RU" sz="2400" dirty="0" smtClean="0"/>
              <a:t>Г. масса, при которой реакция прекратится.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0"/>
            <a:ext cx="4572000" cy="2862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ru-RU" sz="2800" b="1" dirty="0" smtClean="0">
                <a:solidFill>
                  <a:srgbClr val="220AD0"/>
                </a:solidFill>
              </a:rPr>
              <a:t>3.   Чему приблизительно равна критическая масса урана 235?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А. 9 кг;</a:t>
            </a:r>
            <a:br>
              <a:rPr lang="ru-RU" sz="2400" dirty="0" smtClean="0"/>
            </a:br>
            <a:r>
              <a:rPr lang="ru-RU" sz="2400" dirty="0" smtClean="0"/>
              <a:t>Б. 20 кг;</a:t>
            </a:r>
            <a:br>
              <a:rPr lang="ru-RU" sz="2400" dirty="0" smtClean="0"/>
            </a:br>
            <a:r>
              <a:rPr lang="ru-RU" sz="2400" dirty="0" smtClean="0"/>
              <a:t>В. 50 кг;</a:t>
            </a:r>
            <a:br>
              <a:rPr lang="ru-RU" sz="2400" dirty="0" smtClean="0"/>
            </a:br>
            <a:r>
              <a:rPr lang="ru-RU" sz="2400" dirty="0" smtClean="0"/>
              <a:t>Г. 90 кг.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14712" y="1214422"/>
            <a:ext cx="5429288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220AD0"/>
                </a:solidFill>
              </a:rPr>
              <a:t>4.  Какие вещества из перечисленных ниже могут быть использованы в ядерных реакторах в качестве замедлителей нейтронов?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А. графит;</a:t>
            </a:r>
            <a:br>
              <a:rPr lang="ru-RU" sz="2400" dirty="0" smtClean="0"/>
            </a:br>
            <a:r>
              <a:rPr lang="ru-RU" sz="2400" dirty="0" smtClean="0"/>
              <a:t>Б. кадмий;</a:t>
            </a:r>
            <a:br>
              <a:rPr lang="ru-RU" sz="2400" dirty="0" smtClean="0"/>
            </a:br>
            <a:r>
              <a:rPr lang="ru-RU" sz="2400" dirty="0" smtClean="0"/>
              <a:t>В. тяжёлая вода;</a:t>
            </a:r>
            <a:br>
              <a:rPr lang="ru-RU" sz="2400" dirty="0" smtClean="0"/>
            </a:br>
            <a:r>
              <a:rPr lang="ru-RU" sz="2400" dirty="0" smtClean="0"/>
              <a:t>Г. бор.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4357694"/>
            <a:ext cx="4572000" cy="224676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220AD0"/>
                </a:solidFill>
              </a:rPr>
              <a:t>Для протекания цепной ядерной реакции на АЭС нужно, чтобы коэффициент размножения нейтронов был: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А. равен 1;</a:t>
            </a:r>
            <a:br>
              <a:rPr lang="ru-RU" sz="2000" dirty="0" smtClean="0"/>
            </a:br>
            <a:r>
              <a:rPr lang="ru-RU" sz="2000" dirty="0" smtClean="0"/>
              <a:t>Б. больше 1;</a:t>
            </a:r>
            <a:br>
              <a:rPr lang="ru-RU" sz="2000" dirty="0" smtClean="0"/>
            </a:br>
            <a:r>
              <a:rPr lang="ru-RU" sz="2000" dirty="0" smtClean="0"/>
              <a:t>В. меньше 1.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0"/>
            <a:ext cx="6500842" cy="60016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514350" indent="-514350">
              <a:buAutoNum type="arabicPeriod" startAt="6"/>
            </a:pPr>
            <a:r>
              <a:rPr lang="ru-RU" sz="3200" dirty="0" smtClean="0">
                <a:solidFill>
                  <a:srgbClr val="220AD0"/>
                </a:solidFill>
              </a:rPr>
              <a:t>Регулирование скорости деления ядер тяжелых атомов в ядерных реакторах осуществляется: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>А.   за счет поглощения нейтронов при опускании стержней с поглотителем;</a:t>
            </a:r>
          </a:p>
          <a:p>
            <a:pPr marL="457200" indent="-457200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Б.   за счет увеличения </a:t>
            </a:r>
            <a:r>
              <a:rPr lang="ru-RU" sz="2400" dirty="0" err="1" smtClean="0"/>
              <a:t>теплоотвода</a:t>
            </a:r>
            <a:r>
              <a:rPr lang="ru-RU" sz="2400" dirty="0" smtClean="0"/>
              <a:t> при увеличении скорости теплоносителя;</a:t>
            </a:r>
          </a:p>
          <a:p>
            <a:pPr marL="457200" indent="-457200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В.   за счет увеличения отпуска электроэнергии потребителям;</a:t>
            </a:r>
          </a:p>
          <a:p>
            <a:pPr marL="457200" indent="-457200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Г.    за счет уменьшения массы ядерного топлива в активной зон при вынимании стержней с топливом.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0"/>
            <a:ext cx="7429552" cy="5509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220AD0"/>
                </a:solidFill>
              </a:rPr>
              <a:t>7. Какие преобразования энергии происходят в ядерном реакторе?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А. внутренняя энергия атомных ядер превращается в световую энергию;</a:t>
            </a:r>
          </a:p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Б. внутренняя энергия атомных ядер превращается в механическую энергию;</a:t>
            </a:r>
          </a:p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В. внутренняя энергия атомных ядер превращается в электрическую энергию;</a:t>
            </a:r>
          </a:p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Г. среди ответов нет правильного.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0"/>
            <a:ext cx="7143784" cy="526297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220AD0"/>
                </a:solidFill>
              </a:rPr>
              <a:t>8.   В 1946 году в СССР был построен первый ядерный реактор. Кто был руководителем этого проекта?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400" dirty="0" smtClean="0"/>
              <a:t>А. С. Королев;</a:t>
            </a:r>
            <a:br>
              <a:rPr lang="ru-RU" sz="4400" dirty="0" smtClean="0"/>
            </a:br>
            <a:r>
              <a:rPr lang="ru-RU" sz="4400" dirty="0" smtClean="0"/>
              <a:t>Б. И. Курчатов;</a:t>
            </a:r>
            <a:br>
              <a:rPr lang="ru-RU" sz="4400" dirty="0" smtClean="0"/>
            </a:br>
            <a:r>
              <a:rPr lang="ru-RU" sz="4400" dirty="0" smtClean="0"/>
              <a:t>В. Д. Сахаров;</a:t>
            </a:r>
            <a:br>
              <a:rPr lang="ru-RU" sz="4400" dirty="0" smtClean="0"/>
            </a:br>
            <a:r>
              <a:rPr lang="ru-RU" sz="4400" dirty="0" smtClean="0"/>
              <a:t>Г. А. Прохоров.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0"/>
            <a:ext cx="7572428" cy="61863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220AD0"/>
                </a:solidFill>
              </a:rPr>
              <a:t>9. Какой путь вы считаете самым приемлемым для повышения надежности АЭС и предотвращения заражения внешней среды?</a:t>
            </a:r>
            <a:br>
              <a:rPr lang="ru-RU" sz="2800" b="1" dirty="0" smtClean="0">
                <a:solidFill>
                  <a:srgbClr val="220AD0"/>
                </a:solidFill>
              </a:rPr>
            </a:br>
            <a:r>
              <a:rPr lang="ru-RU" sz="2400" dirty="0" smtClean="0"/>
              <a:t>А. разработка реакторов, способных автоматически охладить активную зону реактора независимо от воли оператора;</a:t>
            </a:r>
          </a:p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Б. повышение грамотности эксплуатации АЭС, уровня профессиональной подготовленности операторов АЭС;</a:t>
            </a:r>
          </a:p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В. разработка высокоэффективных технологий демонтажа АЭС и переработки радиоактивных отходов;</a:t>
            </a:r>
          </a:p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Г. расположение реакторов глубоко под землей;</a:t>
            </a:r>
          </a:p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Д. отказ от строительства и эксплуатации АЭС.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 rot="10800000" flipV="1">
            <a:off x="428596" y="0"/>
            <a:ext cx="8215306" cy="65864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 startAt="10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220AD0"/>
                </a:solidFill>
                <a:effectLst/>
                <a:latin typeface="Arial" charset="0"/>
              </a:rPr>
              <a:t>Какие источники загрязнения окружающей среды связаны с работой АЭС?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А. урановая промышленность;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Б. ядерные реакторы разных типов;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В. радиохимическая промышленность;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Г. места переработки и захоронения радиоактивных отходов;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Д. использование радионуклидов в народном хозяйстве;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Е. ядерные взрывы.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0"/>
            <a:ext cx="67866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i="1" dirty="0" smtClean="0"/>
              <a:t>Ответы</a:t>
            </a:r>
            <a:r>
              <a:rPr lang="ru-RU" sz="4800" dirty="0" smtClean="0"/>
              <a:t>: </a:t>
            </a:r>
          </a:p>
          <a:p>
            <a:r>
              <a:rPr lang="ru-RU" sz="4800" dirty="0" smtClean="0"/>
              <a:t>1 Б; 2 В; 3 В; 4 А, В; 5 А;</a:t>
            </a:r>
          </a:p>
          <a:p>
            <a:r>
              <a:rPr lang="ru-RU" sz="4800" dirty="0" smtClean="0"/>
              <a:t> 6 А; 7 В;. 8 Б; 9 Б. В; 10 А, Б, В, Г, Е.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25000"/>
              </a:schemeClr>
            </a:gs>
            <a:gs pos="39999">
              <a:schemeClr val="bg2">
                <a:lumMod val="25000"/>
              </a:schemeClr>
            </a:gs>
            <a:gs pos="70000">
              <a:schemeClr val="bg2">
                <a:lumMod val="25000"/>
              </a:schemeClr>
            </a:gs>
            <a:gs pos="88000">
              <a:schemeClr val="tx2">
                <a:lumMod val="50000"/>
              </a:schemeClr>
            </a:gs>
            <a:gs pos="100000">
              <a:schemeClr val="tx2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642910" y="3286124"/>
            <a:ext cx="2571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Ядерный оружейный комплекс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5008" y="3214686"/>
            <a:ext cx="26124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Атомный ледокольный флот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94258" y="0"/>
            <a:ext cx="4849742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3286124"/>
            <a:ext cx="1357322" cy="848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5500694" y="4357694"/>
            <a:ext cx="2513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Мощность, тыс. л. с.: 75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1310</Words>
  <Application>Microsoft Office PowerPoint</Application>
  <PresentationFormat>Экран (4:3)</PresentationFormat>
  <Paragraphs>162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Механизм деления ядра.</vt:lpstr>
      <vt:lpstr>Слайд 7</vt:lpstr>
      <vt:lpstr>Слайд 8</vt:lpstr>
      <vt:lpstr>Слайд 9</vt:lpstr>
      <vt:lpstr>Слайд 10</vt:lpstr>
      <vt:lpstr>Испускание нейтронов в процессе деления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Основные элементы ядерного реактора:</vt:lpstr>
      <vt:lpstr>Слайд 21</vt:lpstr>
      <vt:lpstr>Слайд 22</vt:lpstr>
      <vt:lpstr>Слайд 23</vt:lpstr>
      <vt:lpstr>Слайд 24</vt:lpstr>
      <vt:lpstr>Управление реактором осуществляется при помощи стержней, содержащих кадмий или бор. </vt:lpstr>
      <vt:lpstr>Слайд 26</vt:lpstr>
      <vt:lpstr>Виды реакторов</vt:lpstr>
      <vt:lpstr>Преобразование энергии </vt:lpstr>
      <vt:lpstr>Использование ядерных реакторов 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nebom zav</cp:lastModifiedBy>
  <cp:revision>23</cp:revision>
  <dcterms:created xsi:type="dcterms:W3CDTF">2011-04-19T14:45:44Z</dcterms:created>
  <dcterms:modified xsi:type="dcterms:W3CDTF">2014-09-13T12:39:26Z</dcterms:modified>
</cp:coreProperties>
</file>