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9875A1-8826-4670-8695-7DBB417ECC83}" type="datetimeFigureOut">
              <a:rPr lang="ru-RU" smtClean="0"/>
              <a:t>03.05.2012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B9207-BCA2-42FA-A539-172FC6E701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9875A1-8826-4670-8695-7DBB417ECC83}" type="datetimeFigureOut">
              <a:rPr lang="ru-RU" smtClean="0"/>
              <a:t>03.05.2012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B9207-BCA2-42FA-A539-172FC6E701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9875A1-8826-4670-8695-7DBB417ECC83}" type="datetimeFigureOut">
              <a:rPr lang="ru-RU" smtClean="0"/>
              <a:t>03.05.2012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B9207-BCA2-42FA-A539-172FC6E701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9875A1-8826-4670-8695-7DBB417ECC83}" type="datetimeFigureOut">
              <a:rPr lang="ru-RU" smtClean="0"/>
              <a:t>03.05.2012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B9207-BCA2-42FA-A539-172FC6E701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9875A1-8826-4670-8695-7DBB417ECC83}" type="datetimeFigureOut">
              <a:rPr lang="ru-RU" smtClean="0"/>
              <a:t>03.05.2012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B9207-BCA2-42FA-A539-172FC6E701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9875A1-8826-4670-8695-7DBB417ECC83}" type="datetimeFigureOut">
              <a:rPr lang="ru-RU" smtClean="0"/>
              <a:t>03.05.2012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B9207-BCA2-42FA-A539-172FC6E701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9875A1-8826-4670-8695-7DBB417ECC83}" type="datetimeFigureOut">
              <a:rPr lang="ru-RU" smtClean="0"/>
              <a:t>03.05.2012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B9207-BCA2-42FA-A539-172FC6E701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9875A1-8826-4670-8695-7DBB417ECC83}" type="datetimeFigureOut">
              <a:rPr lang="ru-RU" smtClean="0"/>
              <a:t>03.05.2012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B9207-BCA2-42FA-A539-172FC6E701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9875A1-8826-4670-8695-7DBB417ECC83}" type="datetimeFigureOut">
              <a:rPr lang="ru-RU" smtClean="0"/>
              <a:t>03.05.2012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B9207-BCA2-42FA-A539-172FC6E701D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9875A1-8826-4670-8695-7DBB417ECC83}" type="datetimeFigureOut">
              <a:rPr lang="ru-RU" smtClean="0"/>
              <a:t>03.05.2012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B9207-BCA2-42FA-A539-172FC6E701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9875A1-8826-4670-8695-7DBB417ECC83}" type="datetimeFigureOut">
              <a:rPr lang="ru-RU" smtClean="0"/>
              <a:t>03.05.2012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0B9207-BCA2-42FA-A539-172FC6E701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99875A1-8826-4670-8695-7DBB417ECC83}" type="datetimeFigureOut">
              <a:rPr lang="ru-RU" smtClean="0"/>
              <a:t>03.05.2012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C0B9207-BCA2-42FA-A539-172FC6E701D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643050"/>
            <a:ext cx="7851866" cy="2005956"/>
          </a:xfrm>
        </p:spPr>
        <p:txBody>
          <a:bodyPr>
            <a:normAutofit/>
          </a:bodyPr>
          <a:lstStyle/>
          <a:p>
            <a:r>
              <a:rPr lang="ru-RU" sz="8000" b="1" dirty="0" smtClean="0">
                <a:solidFill>
                  <a:schemeClr val="accent4">
                    <a:lumMod val="75000"/>
                  </a:schemeClr>
                </a:solidFill>
              </a:rPr>
              <a:t>ЦЕЛЛЮЛОЗА</a:t>
            </a:r>
            <a:endParaRPr lang="ru-RU" sz="8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(C6 H10 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O5)n</a:t>
            </a:r>
            <a:endParaRPr lang="ru-RU" sz="4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–[С6 Н7 О2 (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OH)3]–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4857760"/>
            <a:ext cx="8183880" cy="157163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Целлюлоза полимер глюкозы. В ней содержится около 50% углерода, содержащегося в растениях. По общей массе на Земле целлюлоза занимает первое место среди органических соединений.</a:t>
            </a:r>
            <a:endParaRPr lang="ru-RU" sz="2000" b="1" dirty="0"/>
          </a:p>
        </p:txBody>
      </p:sp>
      <p:pic>
        <p:nvPicPr>
          <p:cNvPr id="4" name="Рисунок 3" descr="chitin_cbp21_fig1_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80" y="857232"/>
            <a:ext cx="5715000" cy="350046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i="1" dirty="0" smtClean="0"/>
              <a:t>В </a:t>
            </a:r>
            <a:r>
              <a:rPr lang="ru-RU" i="1" dirty="0" smtClean="0"/>
              <a:t>состав целлюлозы </a:t>
            </a:r>
            <a:r>
              <a:rPr lang="ru-RU" i="1" dirty="0" smtClean="0"/>
              <a:t>входят те же элементы, что и в </a:t>
            </a:r>
            <a:r>
              <a:rPr lang="ru-RU" i="1" dirty="0" smtClean="0"/>
              <a:t>сахар, а именно: </a:t>
            </a:r>
            <a:r>
              <a:rPr lang="ru-RU" i="1" dirty="0" smtClean="0"/>
              <a:t>углерод, водород и </a:t>
            </a:r>
            <a:r>
              <a:rPr lang="ru-RU" i="1" dirty="0" smtClean="0"/>
              <a:t>кислород.</a:t>
            </a:r>
            <a:endParaRPr lang="ru-RU" dirty="0"/>
          </a:p>
        </p:txBody>
      </p:sp>
      <p:pic>
        <p:nvPicPr>
          <p:cNvPr id="5" name="Рисунок 4" descr="1183-630x4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4" y="857232"/>
            <a:ext cx="3500462" cy="4929222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71472" y="857232"/>
            <a:ext cx="4626159" cy="4724402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Целлюлозу невозможно получить искусственно!</a:t>
            </a:r>
            <a:r>
              <a:rPr lang="ru-RU" b="1" i="1" dirty="0" smtClean="0"/>
              <a:t> Но мы используем ее в различных областях. Человек получает целлюлозу из растений даже после их отмирания и полного отсутствия в них </a:t>
            </a:r>
            <a:r>
              <a:rPr lang="ru-RU" b="1" i="1" dirty="0" smtClean="0"/>
              <a:t>влаги.</a:t>
            </a:r>
            <a:endParaRPr lang="ru-RU" b="1" dirty="0"/>
          </a:p>
        </p:txBody>
      </p:sp>
      <p:pic>
        <p:nvPicPr>
          <p:cNvPr id="5" name="Рисунок 4" descr="1183-630x4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6380" y="1571612"/>
            <a:ext cx="3465514" cy="321471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14348" y="928670"/>
            <a:ext cx="4626159" cy="4724402"/>
          </a:xfrm>
        </p:spPr>
        <p:txBody>
          <a:bodyPr/>
          <a:lstStyle/>
          <a:p>
            <a:r>
              <a:rPr lang="ru-RU" b="1" i="1" dirty="0" smtClean="0"/>
              <a:t>Целлюлоза входит в состав растений, применяемых человеком в качестве продуктов питания — салата, сельдерея, а также </a:t>
            </a:r>
            <a:r>
              <a:rPr lang="ru-RU" b="1" i="1" dirty="0" smtClean="0"/>
              <a:t>отрубей.</a:t>
            </a:r>
            <a:endParaRPr lang="ru-RU" b="1" dirty="0"/>
          </a:p>
        </p:txBody>
      </p:sp>
      <p:pic>
        <p:nvPicPr>
          <p:cNvPr id="5" name="Рисунок 4" descr="0014-015-Seldere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3570" y="1214422"/>
            <a:ext cx="2857520" cy="3143272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572008"/>
            <a:ext cx="8183880" cy="1465142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Целлюлоза является ценным сырьем, из которого человек получает различные изделия.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 descr="0014-015-Seldere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642918"/>
            <a:ext cx="3471869" cy="3214710"/>
          </a:xfrm>
          <a:prstGeom prst="rect">
            <a:avLst/>
          </a:prstGeom>
        </p:spPr>
      </p:pic>
      <p:pic>
        <p:nvPicPr>
          <p:cNvPr id="6" name="Рисунок 5" descr="0014-015-Selderej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642918"/>
            <a:ext cx="3714756" cy="321152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71472" y="928670"/>
            <a:ext cx="4626159" cy="4724402"/>
          </a:xfrm>
        </p:spPr>
        <p:txBody>
          <a:bodyPr/>
          <a:lstStyle/>
          <a:p>
            <a:r>
              <a:rPr lang="ru-RU" b="1" dirty="0" smtClean="0"/>
              <a:t>Один из главных этапов производства бумаги и картона - получение волокон целлюлозы и ее дальнейшая обработка.</a:t>
            </a:r>
            <a:endParaRPr lang="ru-RU" b="1" dirty="0"/>
          </a:p>
        </p:txBody>
      </p:sp>
      <p:pic>
        <p:nvPicPr>
          <p:cNvPr id="5" name="Рисунок 4" descr="0014-015-Seldere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1071546"/>
            <a:ext cx="3405183" cy="3762373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00034" y="785794"/>
            <a:ext cx="4626159" cy="4857784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Волокна целлюлозы получают из так называемой древесной волокнистой массы. Целлюлозные волокна в древесине связаны между собой жестким трехмерным полимером - </a:t>
            </a:r>
            <a:r>
              <a:rPr lang="ru-RU" b="1" dirty="0" err="1" smtClean="0"/>
              <a:t>лингином</a:t>
            </a:r>
            <a:r>
              <a:rPr lang="ru-RU" b="1" dirty="0" smtClean="0"/>
              <a:t>, </a:t>
            </a:r>
            <a:r>
              <a:rPr lang="ru-RU" b="1" dirty="0" smtClean="0"/>
              <a:t>занимающим </a:t>
            </a:r>
            <a:r>
              <a:rPr lang="ru-RU" b="1" dirty="0" smtClean="0"/>
              <a:t>до 30% древесной массы. Поэтому для получения целлюлозы древесину специально обрабатывают - чтобы размягчить </a:t>
            </a:r>
            <a:r>
              <a:rPr lang="ru-RU" b="1" dirty="0" err="1" smtClean="0"/>
              <a:t>лингин</a:t>
            </a:r>
            <a:r>
              <a:rPr lang="ru-RU" b="1" dirty="0" smtClean="0"/>
              <a:t> и снизить его содержание.</a:t>
            </a:r>
            <a:endParaRPr lang="ru-RU" b="1" dirty="0"/>
          </a:p>
        </p:txBody>
      </p:sp>
      <p:pic>
        <p:nvPicPr>
          <p:cNvPr id="5" name="Рисунок 4" descr="0014-015-Seldere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2066" y="1142984"/>
            <a:ext cx="3500462" cy="4214842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642918"/>
            <a:ext cx="7596842" cy="5011628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5100" b="1" dirty="0" smtClean="0">
                <a:solidFill>
                  <a:schemeClr val="accent1">
                    <a:lumMod val="50000"/>
                  </a:schemeClr>
                </a:solidFill>
              </a:rPr>
              <a:t>Строение.</a:t>
            </a:r>
          </a:p>
          <a:p>
            <a:r>
              <a:rPr lang="ru-RU" dirty="0" smtClean="0"/>
              <a:t>Состав целлюлозы, так же как и крахмала, выражают формулой (С6Н10О5)</a:t>
            </a:r>
            <a:r>
              <a:rPr lang="ru-RU" dirty="0" err="1" smtClean="0"/>
              <a:t>n</a:t>
            </a:r>
            <a:r>
              <a:rPr lang="ru-RU" dirty="0" smtClean="0"/>
              <a:t>. Значение </a:t>
            </a:r>
            <a:r>
              <a:rPr lang="ru-RU" dirty="0" err="1" smtClean="0"/>
              <a:t>n</a:t>
            </a:r>
            <a:r>
              <a:rPr lang="ru-RU" dirty="0" smtClean="0"/>
              <a:t> в некоторых видах целлюлозы достигает 10-12 тыс., а молекулярная масса доходит до нескольких миллионов. Молекулы ее имеют линейное (неразветвленное) строение, вследствие чего целлюлоза легко образует волокна. Молекулы же крахмала имеют как линейную, так и разветвленную структуру. В этом основное отличие крахмала от целлюлозы.</a:t>
            </a:r>
          </a:p>
          <a:p>
            <a:r>
              <a:rPr lang="ru-RU" dirty="0" smtClean="0"/>
              <a:t>Имеются различия и в строении этих веществ: макромолекулы крахмала состоят из остатков молекул -глюкозы, а макромолекулы целлюлозы — из остатков -глюкозы.</a:t>
            </a:r>
          </a:p>
          <a:p>
            <a:endParaRPr lang="ru-RU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158" y="428604"/>
            <a:ext cx="8358246" cy="52244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ХИМИЧЕСКИЕ</a:t>
            </a:r>
            <a:r>
              <a:rPr lang="ru-RU" sz="3600" dirty="0" smtClean="0">
                <a:solidFill>
                  <a:srgbClr val="C00000"/>
                </a:solidFill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</a:rPr>
              <a:t>СВОЙСТВА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lSkEpy0j1EQ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1604" y="1214422"/>
            <a:ext cx="5929354" cy="652463"/>
          </a:xfrm>
          <a:prstGeom prst="rect">
            <a:avLst/>
          </a:prstGeom>
        </p:spPr>
      </p:pic>
      <p:pic>
        <p:nvPicPr>
          <p:cNvPr id="6" name="Рисунок 5" descr="pL1pejUsc-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71670" y="2071678"/>
            <a:ext cx="5000660" cy="1911360"/>
          </a:xfrm>
          <a:prstGeom prst="rect">
            <a:avLst/>
          </a:prstGeom>
        </p:spPr>
      </p:pic>
      <p:pic>
        <p:nvPicPr>
          <p:cNvPr id="7" name="Рисунок 6" descr="ZULXRIOF6e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5984" y="4214818"/>
            <a:ext cx="4643470" cy="118110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183880" cy="105156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ФИЗИЧЕСКИЕ СВОЙСТВА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14488"/>
            <a:ext cx="8183880" cy="4000528"/>
          </a:xfrm>
        </p:spPr>
        <p:txBody>
          <a:bodyPr/>
          <a:lstStyle/>
          <a:p>
            <a:r>
              <a:rPr lang="ru-RU" dirty="0" smtClean="0"/>
              <a:t>Целлюлоза — белое твердое, стойкое вещество, не разрушается при нагревании (до 200 °C). Является горючим веществом, температура воспламенения 275 °С, температура самовоспламенения 420 °С (хлопковая целлюлоза). Не растворима в воде и слабых кислотах.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Применение.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500034" y="1071546"/>
            <a:ext cx="8183880" cy="478634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/>
              <a:t>Из целлюлозы получают:</a:t>
            </a:r>
          </a:p>
          <a:p>
            <a:r>
              <a:rPr lang="ru-RU" dirty="0" smtClean="0"/>
              <a:t>полимерные пленки</a:t>
            </a:r>
          </a:p>
          <a:p>
            <a:r>
              <a:rPr lang="ru-RU" dirty="0" smtClean="0"/>
              <a:t>искусственные </a:t>
            </a:r>
            <a:r>
              <a:rPr lang="ru-RU" dirty="0" smtClean="0"/>
              <a:t>волокна</a:t>
            </a:r>
          </a:p>
          <a:p>
            <a:r>
              <a:rPr lang="ru-RU" dirty="0" smtClean="0"/>
              <a:t>Пластмассы</a:t>
            </a:r>
          </a:p>
          <a:p>
            <a:r>
              <a:rPr lang="ru-RU" dirty="0" smtClean="0"/>
              <a:t>бездымный </a:t>
            </a:r>
            <a:r>
              <a:rPr lang="ru-RU" dirty="0" smtClean="0"/>
              <a:t>порох</a:t>
            </a:r>
          </a:p>
          <a:p>
            <a:r>
              <a:rPr lang="ru-RU" dirty="0" smtClean="0"/>
              <a:t>Лаки</a:t>
            </a:r>
          </a:p>
          <a:p>
            <a:r>
              <a:rPr lang="ru-RU" dirty="0" smtClean="0"/>
              <a:t>из ацетилцеллюлозы получают ацетатный </a:t>
            </a:r>
            <a:r>
              <a:rPr lang="ru-RU" dirty="0" smtClean="0"/>
              <a:t>шелк</a:t>
            </a:r>
          </a:p>
          <a:p>
            <a:r>
              <a:rPr lang="ru-RU" dirty="0" err="1" smtClean="0"/>
              <a:t>Тринитроцеллюлоза</a:t>
            </a:r>
            <a:r>
              <a:rPr lang="ru-RU" dirty="0" smtClean="0"/>
              <a:t> (пироксилин) используется как взрывчатое </a:t>
            </a:r>
            <a:r>
              <a:rPr lang="ru-RU" dirty="0" smtClean="0"/>
              <a:t>вещество</a:t>
            </a:r>
          </a:p>
          <a:p>
            <a:r>
              <a:rPr lang="ru-RU" dirty="0" err="1" smtClean="0"/>
              <a:t>Динитроцеллюлоза</a:t>
            </a:r>
            <a:r>
              <a:rPr lang="ru-RU" dirty="0" smtClean="0"/>
              <a:t> (коллоксилин) применяется также для получения коллодия</a:t>
            </a:r>
            <a:endParaRPr lang="ru-RU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/>
              <a:t>Нахождение в природе и жизни человека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jute-paklya-5-4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1643050"/>
            <a:ext cx="3214710" cy="3452810"/>
          </a:xfrm>
          <a:prstGeom prst="rect">
            <a:avLst/>
          </a:prstGeom>
        </p:spPr>
      </p:pic>
      <p:pic>
        <p:nvPicPr>
          <p:cNvPr id="5" name="Рисунок 4" descr="ZULXRIOF6e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43372" y="1643050"/>
            <a:ext cx="4462450" cy="3614730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285992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>
                <a:solidFill>
                  <a:srgbClr val="FF0000"/>
                </a:solidFill>
              </a:rPr>
              <a:t>КОНЕЦ!;))</a:t>
            </a:r>
            <a:endParaRPr lang="ru-RU" sz="6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112</TotalTime>
  <Words>379</Words>
  <Application>Microsoft Office PowerPoint</Application>
  <PresentationFormat>Экран (4:3)</PresentationFormat>
  <Paragraphs>28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Аспект</vt:lpstr>
      <vt:lpstr>ЦЕЛЛЮЛОЗА</vt:lpstr>
      <vt:lpstr>Слайд 2</vt:lpstr>
      <vt:lpstr>Слайд 3</vt:lpstr>
      <vt:lpstr>Слайд 4</vt:lpstr>
      <vt:lpstr>Слайд 5</vt:lpstr>
      <vt:lpstr>Целлюлоза является ценным сырьем, из которого человек получает различные изделия.</vt:lpstr>
      <vt:lpstr>Слайд 7</vt:lpstr>
      <vt:lpstr>Слайд 8</vt:lpstr>
      <vt:lpstr>Слайд 9</vt:lpstr>
      <vt:lpstr>Слайд 10</vt:lpstr>
      <vt:lpstr>ФИЗИЧЕСКИЕ СВОЙСТВА</vt:lpstr>
      <vt:lpstr>Применение.  </vt:lpstr>
      <vt:lpstr>Нахождение в природе и жизни человека </vt:lpstr>
      <vt:lpstr>КОНЕЦ!;))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27</cp:revision>
  <dcterms:created xsi:type="dcterms:W3CDTF">2012-05-03T10:19:29Z</dcterms:created>
  <dcterms:modified xsi:type="dcterms:W3CDTF">2012-05-03T12:12:13Z</dcterms:modified>
</cp:coreProperties>
</file>