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7" r:id="rId1"/>
  </p:sldMasterIdLst>
  <p:notesMasterIdLst>
    <p:notesMasterId r:id="rId79"/>
  </p:notesMasterIdLst>
  <p:sldIdLst>
    <p:sldId id="258" r:id="rId2"/>
    <p:sldId id="260" r:id="rId3"/>
    <p:sldId id="264" r:id="rId4"/>
    <p:sldId id="267" r:id="rId5"/>
    <p:sldId id="268" r:id="rId6"/>
    <p:sldId id="269" r:id="rId7"/>
    <p:sldId id="271" r:id="rId8"/>
    <p:sldId id="272" r:id="rId9"/>
    <p:sldId id="273" r:id="rId10"/>
    <p:sldId id="277" r:id="rId11"/>
    <p:sldId id="279" r:id="rId12"/>
    <p:sldId id="280" r:id="rId13"/>
    <p:sldId id="281" r:id="rId14"/>
    <p:sldId id="283" r:id="rId15"/>
    <p:sldId id="284" r:id="rId16"/>
    <p:sldId id="286" r:id="rId17"/>
    <p:sldId id="287" r:id="rId18"/>
    <p:sldId id="290" r:id="rId19"/>
    <p:sldId id="297" r:id="rId20"/>
    <p:sldId id="298" r:id="rId21"/>
    <p:sldId id="425" r:id="rId22"/>
    <p:sldId id="426" r:id="rId23"/>
    <p:sldId id="427" r:id="rId24"/>
    <p:sldId id="428" r:id="rId25"/>
    <p:sldId id="300" r:id="rId26"/>
    <p:sldId id="301" r:id="rId27"/>
    <p:sldId id="302" r:id="rId28"/>
    <p:sldId id="305" r:id="rId29"/>
    <p:sldId id="306" r:id="rId30"/>
    <p:sldId id="307" r:id="rId31"/>
    <p:sldId id="308" r:id="rId32"/>
    <p:sldId id="312" r:id="rId33"/>
    <p:sldId id="313" r:id="rId34"/>
    <p:sldId id="316" r:id="rId35"/>
    <p:sldId id="324" r:id="rId36"/>
    <p:sldId id="325" r:id="rId37"/>
    <p:sldId id="326" r:id="rId38"/>
    <p:sldId id="329" r:id="rId39"/>
    <p:sldId id="332" r:id="rId40"/>
    <p:sldId id="421" r:id="rId41"/>
    <p:sldId id="422" r:id="rId42"/>
    <p:sldId id="337" r:id="rId43"/>
    <p:sldId id="338" r:id="rId44"/>
    <p:sldId id="340" r:id="rId45"/>
    <p:sldId id="423" r:id="rId46"/>
    <p:sldId id="351" r:id="rId47"/>
    <p:sldId id="347" r:id="rId48"/>
    <p:sldId id="349" r:id="rId49"/>
    <p:sldId id="353" r:id="rId50"/>
    <p:sldId id="354" r:id="rId51"/>
    <p:sldId id="355" r:id="rId52"/>
    <p:sldId id="424" r:id="rId53"/>
    <p:sldId id="377" r:id="rId54"/>
    <p:sldId id="379" r:id="rId55"/>
    <p:sldId id="380" r:id="rId56"/>
    <p:sldId id="384" r:id="rId57"/>
    <p:sldId id="388" r:id="rId58"/>
    <p:sldId id="400" r:id="rId59"/>
    <p:sldId id="401" r:id="rId60"/>
    <p:sldId id="402" r:id="rId61"/>
    <p:sldId id="403" r:id="rId62"/>
    <p:sldId id="404" r:id="rId63"/>
    <p:sldId id="405" r:id="rId64"/>
    <p:sldId id="406" r:id="rId65"/>
    <p:sldId id="407" r:id="rId66"/>
    <p:sldId id="408" r:id="rId67"/>
    <p:sldId id="409" r:id="rId68"/>
    <p:sldId id="410" r:id="rId69"/>
    <p:sldId id="411" r:id="rId70"/>
    <p:sldId id="412" r:id="rId71"/>
    <p:sldId id="413" r:id="rId72"/>
    <p:sldId id="414" r:id="rId73"/>
    <p:sldId id="415" r:id="rId74"/>
    <p:sldId id="416" r:id="rId75"/>
    <p:sldId id="417" r:id="rId76"/>
    <p:sldId id="419" r:id="rId77"/>
    <p:sldId id="420" r:id="rId7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Arial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Arial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Arial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Arial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Arial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Arial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Arial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Arial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Arial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900"/>
    <a:srgbClr val="0000FF"/>
    <a:srgbClr val="FF00FF"/>
    <a:srgbClr val="008000"/>
    <a:srgbClr val="800080"/>
    <a:srgbClr val="CC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76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88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76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76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B101AB45-26FE-4E4F-9316-87A0E36B551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5418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640C92B0-75C1-044C-80A6-1BD78389B9ED}" type="slidenum">
              <a:rPr lang="ru-RU">
                <a:latin typeface="Arial" charset="0"/>
              </a:rPr>
              <a:pPr eaLnBrk="1" hangingPunct="1"/>
              <a:t>1</a:t>
            </a:fld>
            <a:endParaRPr lang="ru-RU">
              <a:latin typeface="Arial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CB259072-AB46-BE49-8B69-56BDDB28F965}" type="slidenum">
              <a:rPr lang="ru-RU">
                <a:latin typeface="Arial" charset="0"/>
              </a:rPr>
              <a:pPr eaLnBrk="1" hangingPunct="1"/>
              <a:t>2</a:t>
            </a:fld>
            <a:endParaRPr lang="ru-RU">
              <a:latin typeface="Arial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7527A4E1-C250-F844-AAD6-2E3E1210F3EE}" type="slidenum">
              <a:rPr lang="ru-RU">
                <a:latin typeface="Arial" charset="0"/>
              </a:rPr>
              <a:pPr eaLnBrk="1" hangingPunct="1"/>
              <a:t>3</a:t>
            </a:fld>
            <a:endParaRPr lang="ru-RU">
              <a:latin typeface="Arial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E67E0649-778D-614A-A10B-F94BD7B1E0A6}" type="slidenum">
              <a:rPr lang="ru-RU">
                <a:latin typeface="Arial" charset="0"/>
              </a:rPr>
              <a:pPr eaLnBrk="1" hangingPunct="1"/>
              <a:t>4</a:t>
            </a:fld>
            <a:endParaRPr lang="ru-RU">
              <a:latin typeface="Arial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FF39E64D-82DA-CA43-9E88-91E5AFAEC551}" type="slidenum">
              <a:rPr lang="ru-RU">
                <a:latin typeface="Arial" charset="0"/>
              </a:rPr>
              <a:pPr eaLnBrk="1" hangingPunct="1"/>
              <a:t>5</a:t>
            </a:fld>
            <a:endParaRPr lang="ru-RU">
              <a:latin typeface="Arial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760DB0A9-7548-884C-81B5-9567637B67BE}" type="slidenum">
              <a:rPr lang="ru-RU">
                <a:latin typeface="Arial" charset="0"/>
              </a:rPr>
              <a:pPr eaLnBrk="1" hangingPunct="1"/>
              <a:t>6</a:t>
            </a:fld>
            <a:endParaRPr lang="ru-RU">
              <a:latin typeface="Arial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F65E34F1-4844-8C44-9C9E-4DD65454DF35}" type="slidenum">
              <a:rPr lang="ru-RU">
                <a:latin typeface="Arial" charset="0"/>
              </a:rPr>
              <a:pPr eaLnBrk="1" hangingPunct="1"/>
              <a:t>7</a:t>
            </a:fld>
            <a:endParaRPr lang="ru-RU">
              <a:latin typeface="Arial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6DD91CAE-38B7-9C42-B6E5-A925B3B2E45A}" type="slidenum">
              <a:rPr lang="ru-RU">
                <a:latin typeface="Arial" charset="0"/>
              </a:rPr>
              <a:pPr eaLnBrk="1" hangingPunct="1"/>
              <a:t>8</a:t>
            </a:fld>
            <a:endParaRPr lang="ru-RU">
              <a:latin typeface="Arial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8BF805BF-2482-224D-BAEE-E165DDC177E6}" type="slidenum">
              <a:rPr lang="ru-RU">
                <a:latin typeface="Arial" charset="0"/>
              </a:rPr>
              <a:pPr eaLnBrk="1" hangingPunct="1"/>
              <a:t>9</a:t>
            </a:fld>
            <a:endParaRPr lang="ru-RU">
              <a:latin typeface="Arial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BCB4F4E1-0823-7940-BC38-9EAEEFEBD3C4}" type="slidenum">
              <a:rPr lang="ru-RU">
                <a:latin typeface="Arial" charset="0"/>
              </a:rPr>
              <a:pPr eaLnBrk="1" hangingPunct="1"/>
              <a:t>10</a:t>
            </a:fld>
            <a:endParaRPr lang="ru-RU">
              <a:latin typeface="Arial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DC66518B-1CD5-994D-AA46-EE4BBA6B20BE}" type="slidenum">
              <a:rPr lang="ru-RU">
                <a:latin typeface="Arial" charset="0"/>
              </a:rPr>
              <a:pPr eaLnBrk="1" hangingPunct="1"/>
              <a:t>11</a:t>
            </a:fld>
            <a:endParaRPr lang="ru-RU">
              <a:latin typeface="Arial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A4E71DF1-AE75-F445-BA5A-4837968D6B5A}" type="slidenum">
              <a:rPr lang="ru-RU">
                <a:latin typeface="Arial" charset="0"/>
              </a:rPr>
              <a:pPr eaLnBrk="1" hangingPunct="1"/>
              <a:t>12</a:t>
            </a:fld>
            <a:endParaRPr lang="ru-RU">
              <a:latin typeface="Arial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284A2E8D-CD1F-7F4C-82E7-77740D7E9997}" type="slidenum">
              <a:rPr lang="ru-RU">
                <a:latin typeface="Arial" charset="0"/>
              </a:rPr>
              <a:pPr eaLnBrk="1" hangingPunct="1"/>
              <a:t>13</a:t>
            </a:fld>
            <a:endParaRPr lang="ru-RU">
              <a:latin typeface="Arial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61A49EAF-3406-0441-A12C-F8DA50B2295C}" type="slidenum">
              <a:rPr lang="ru-RU">
                <a:latin typeface="Arial" charset="0"/>
              </a:rPr>
              <a:pPr eaLnBrk="1" hangingPunct="1"/>
              <a:t>14</a:t>
            </a:fld>
            <a:endParaRPr lang="ru-RU">
              <a:latin typeface="Arial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1479A20B-DB08-C14D-AC4D-8A659E247783}" type="slidenum">
              <a:rPr lang="ru-RU">
                <a:latin typeface="Arial" charset="0"/>
              </a:rPr>
              <a:pPr eaLnBrk="1" hangingPunct="1"/>
              <a:t>15</a:t>
            </a:fld>
            <a:endParaRPr lang="ru-RU">
              <a:latin typeface="Arial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DD5F4D25-A690-374B-B7EA-E3FD9D4D2D0C}" type="slidenum">
              <a:rPr lang="ru-RU">
                <a:latin typeface="Arial" charset="0"/>
              </a:rPr>
              <a:pPr eaLnBrk="1" hangingPunct="1"/>
              <a:t>16</a:t>
            </a:fld>
            <a:endParaRPr lang="ru-RU">
              <a:latin typeface="Arial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1E6FD4CC-EEFC-7B49-9139-9BB5589597F1}" type="slidenum">
              <a:rPr lang="ru-RU">
                <a:latin typeface="Arial" charset="0"/>
              </a:rPr>
              <a:pPr eaLnBrk="1" hangingPunct="1"/>
              <a:t>17</a:t>
            </a:fld>
            <a:endParaRPr lang="ru-RU">
              <a:latin typeface="Arial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42C61316-3DBE-594B-B75C-728939FACB79}" type="slidenum">
              <a:rPr lang="ru-RU">
                <a:latin typeface="Arial" charset="0"/>
              </a:rPr>
              <a:pPr eaLnBrk="1" hangingPunct="1"/>
              <a:t>18</a:t>
            </a:fld>
            <a:endParaRPr lang="ru-RU">
              <a:latin typeface="Arial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59B83738-922D-9347-8F27-D9D49E3C7DA9}" type="slidenum">
              <a:rPr lang="ru-RU">
                <a:latin typeface="Arial" charset="0"/>
              </a:rPr>
              <a:pPr eaLnBrk="1" hangingPunct="1"/>
              <a:t>19</a:t>
            </a:fld>
            <a:endParaRPr lang="ru-RU">
              <a:latin typeface="Arial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643CF3E6-231B-E340-AF17-8DD221521FC0}" type="slidenum">
              <a:rPr lang="ru-RU">
                <a:latin typeface="Arial" charset="0"/>
              </a:rPr>
              <a:pPr eaLnBrk="1" hangingPunct="1"/>
              <a:t>20</a:t>
            </a:fld>
            <a:endParaRPr lang="ru-RU">
              <a:latin typeface="Arial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053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5053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B02DCFA6-D4AC-774B-8375-DCC10BC94BA0}" type="slidenum">
              <a:rPr lang="ru-RU">
                <a:latin typeface="Arial" charset="0"/>
              </a:rPr>
              <a:pPr eaLnBrk="1" hangingPunct="1"/>
              <a:t>21</a:t>
            </a:fld>
            <a:endParaRPr 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155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5155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AD3CCB46-614D-BE48-B340-57FFC0037C98}" type="slidenum">
              <a:rPr lang="ru-RU">
                <a:latin typeface="Arial" charset="0"/>
              </a:rPr>
              <a:pPr eaLnBrk="1" hangingPunct="1"/>
              <a:t>22</a:t>
            </a:fld>
            <a:endParaRPr 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257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525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8CA1D02D-88B3-0441-AEC0-D2AF6FEFD55E}" type="slidenum">
              <a:rPr lang="ru-RU">
                <a:latin typeface="Arial" charset="0"/>
              </a:rPr>
              <a:pPr eaLnBrk="1" hangingPunct="1"/>
              <a:t>23</a:t>
            </a:fld>
            <a:endParaRPr 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0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536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6410573E-7A10-E846-AE9D-87EE8F317E75}" type="slidenum">
              <a:rPr lang="ru-RU">
                <a:latin typeface="Arial" charset="0"/>
              </a:rPr>
              <a:pPr eaLnBrk="1" hangingPunct="1"/>
              <a:t>24</a:t>
            </a:fld>
            <a:endParaRPr 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E92F1173-65C3-5F4E-B508-130E9ABDE21A}" type="slidenum">
              <a:rPr lang="ru-RU">
                <a:latin typeface="Arial" charset="0"/>
              </a:rPr>
              <a:pPr eaLnBrk="1" hangingPunct="1"/>
              <a:t>25</a:t>
            </a:fld>
            <a:endParaRPr lang="ru-RU">
              <a:latin typeface="Arial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2DF544A6-E9F1-084C-B255-40C84380B266}" type="slidenum">
              <a:rPr lang="ru-RU">
                <a:latin typeface="Arial" charset="0"/>
              </a:rPr>
              <a:pPr eaLnBrk="1" hangingPunct="1"/>
              <a:t>26</a:t>
            </a:fld>
            <a:endParaRPr lang="ru-RU">
              <a:latin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196FBEF5-EC0F-1E40-92BC-A8C0B09D1538}" type="slidenum">
              <a:rPr lang="ru-RU">
                <a:latin typeface="Arial" charset="0"/>
              </a:rPr>
              <a:pPr eaLnBrk="1" hangingPunct="1"/>
              <a:t>27</a:t>
            </a:fld>
            <a:endParaRPr lang="ru-RU">
              <a:latin typeface="Arial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59287578-4E61-0149-9B6D-F2FF84442441}" type="slidenum">
              <a:rPr lang="ru-RU">
                <a:latin typeface="Arial" charset="0"/>
              </a:rPr>
              <a:pPr eaLnBrk="1" hangingPunct="1"/>
              <a:t>28</a:t>
            </a:fld>
            <a:endParaRPr lang="ru-RU">
              <a:latin typeface="Arial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F5C9F96B-BFD5-6644-AD03-03D6015026F8}" type="slidenum">
              <a:rPr lang="ru-RU">
                <a:latin typeface="Arial" charset="0"/>
              </a:rPr>
              <a:pPr eaLnBrk="1" hangingPunct="1"/>
              <a:t>29</a:t>
            </a:fld>
            <a:endParaRPr lang="ru-RU">
              <a:latin typeface="Arial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AD19E429-4F14-E544-8E53-E6A53BE81AB1}" type="slidenum">
              <a:rPr lang="ru-RU">
                <a:latin typeface="Arial" charset="0"/>
              </a:rPr>
              <a:pPr eaLnBrk="1" hangingPunct="1"/>
              <a:t>30</a:t>
            </a:fld>
            <a:endParaRPr lang="ru-RU">
              <a:latin typeface="Arial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ADF15D46-FBAB-1140-AFE0-73FA0504B416}" type="slidenum">
              <a:rPr lang="ru-RU">
                <a:latin typeface="Arial" charset="0"/>
              </a:rPr>
              <a:pPr eaLnBrk="1" hangingPunct="1"/>
              <a:t>31</a:t>
            </a:fld>
            <a:endParaRPr lang="ru-RU">
              <a:latin typeface="Arial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60FF546E-F598-8749-8A9F-0E809D3ABA1D}" type="slidenum">
              <a:rPr lang="ru-RU">
                <a:latin typeface="Arial" charset="0"/>
              </a:rPr>
              <a:pPr eaLnBrk="1" hangingPunct="1"/>
              <a:t>32</a:t>
            </a:fld>
            <a:endParaRPr lang="ru-RU">
              <a:latin typeface="Arial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3D794BCD-8A89-534A-A0F2-4E65533399C7}" type="slidenum">
              <a:rPr lang="ru-RU">
                <a:latin typeface="Arial" charset="0"/>
              </a:rPr>
              <a:pPr eaLnBrk="1" hangingPunct="1"/>
              <a:t>33</a:t>
            </a:fld>
            <a:endParaRPr lang="ru-RU">
              <a:latin typeface="Arial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D143EBEF-0574-5D4A-939C-C25A18A14B12}" type="slidenum">
              <a:rPr lang="ru-RU">
                <a:latin typeface="Arial" charset="0"/>
              </a:rPr>
              <a:pPr eaLnBrk="1" hangingPunct="1"/>
              <a:t>34</a:t>
            </a:fld>
            <a:endParaRPr lang="ru-RU">
              <a:latin typeface="Arial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198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3505EEDE-DB9D-8746-B0B9-839E51FB1BD9}" type="slidenum">
              <a:rPr lang="ru-RU">
                <a:latin typeface="Arial" charset="0"/>
              </a:rPr>
              <a:pPr eaLnBrk="1" hangingPunct="1"/>
              <a:t>35</a:t>
            </a:fld>
            <a:endParaRPr 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208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5BC12EE7-761B-FF4D-8FB3-227095D0EACA}" type="slidenum">
              <a:rPr lang="ru-RU">
                <a:latin typeface="Arial" charset="0"/>
              </a:rPr>
              <a:pPr eaLnBrk="1" hangingPunct="1"/>
              <a:t>36</a:t>
            </a:fld>
            <a:endParaRPr 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218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2B08F5AD-E145-C246-AEA3-7E59C1A17EAE}" type="slidenum">
              <a:rPr lang="ru-RU">
                <a:latin typeface="Arial" charset="0"/>
              </a:rPr>
              <a:pPr eaLnBrk="1" hangingPunct="1"/>
              <a:t>37</a:t>
            </a:fld>
            <a:endParaRPr 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390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2390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F9DFF64B-4307-854B-BFE0-893A4CD4F3F2}" type="slidenum">
              <a:rPr lang="ru-RU">
                <a:latin typeface="Arial" charset="0"/>
              </a:rPr>
              <a:pPr eaLnBrk="1" hangingPunct="1"/>
              <a:t>38</a:t>
            </a:fld>
            <a:endParaRPr 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2595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4CF0B08D-AA95-1A4B-ADB3-90EB1F7152E0}" type="slidenum">
              <a:rPr lang="ru-RU">
                <a:latin typeface="Arial" charset="0"/>
              </a:rPr>
              <a:pPr eaLnBrk="1" hangingPunct="1"/>
              <a:t>39</a:t>
            </a:fld>
            <a:endParaRPr 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541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454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1E2BD644-963F-C64F-880A-40278836BDE2}" type="slidenum">
              <a:rPr lang="ru-RU">
                <a:latin typeface="Arial" charset="0"/>
              </a:rPr>
              <a:pPr eaLnBrk="1" hangingPunct="1"/>
              <a:t>40</a:t>
            </a:fld>
            <a:endParaRPr 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643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464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3F8E2A44-45FB-E348-A006-4E45D2333CE0}" type="slidenum">
              <a:rPr lang="ru-RU">
                <a:latin typeface="Arial" charset="0"/>
              </a:rPr>
              <a:pPr eaLnBrk="1" hangingPunct="1"/>
              <a:t>41</a:t>
            </a:fld>
            <a:endParaRPr 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800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280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B2CF1098-3D5C-7F4D-8085-1BD7E2BCA725}" type="slidenum">
              <a:rPr lang="ru-RU">
                <a:latin typeface="Arial" charset="0"/>
              </a:rPr>
              <a:pPr eaLnBrk="1" hangingPunct="1"/>
              <a:t>42</a:t>
            </a:fld>
            <a:endParaRPr 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2902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48268B7A-4223-0242-9D7D-810CEDC80456}" type="slidenum">
              <a:rPr lang="ru-RU">
                <a:latin typeface="Arial" charset="0"/>
              </a:rPr>
              <a:pPr eaLnBrk="1" hangingPunct="1"/>
              <a:t>43</a:t>
            </a:fld>
            <a:endParaRPr 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3107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8A49AD89-8165-6C44-A77D-8ADA6F919B85}" type="slidenum">
              <a:rPr lang="ru-RU">
                <a:latin typeface="Arial" charset="0"/>
              </a:rPr>
              <a:pPr eaLnBrk="1" hangingPunct="1"/>
              <a:t>44</a:t>
            </a:fld>
            <a:endParaRPr 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131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413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4B380C89-3F7A-864D-98CD-064D704F021B}" type="slidenum">
              <a:rPr lang="ru-RU">
                <a:latin typeface="Arial" charset="0"/>
              </a:rPr>
              <a:pPr eaLnBrk="1" hangingPunct="1"/>
              <a:t>46</a:t>
            </a:fld>
            <a:endParaRPr 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3824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601F2D7A-7B45-4948-A8AC-F7C2AA142494}" type="slidenum">
              <a:rPr lang="ru-RU">
                <a:latin typeface="Arial" charset="0"/>
              </a:rPr>
              <a:pPr eaLnBrk="1" hangingPunct="1"/>
              <a:t>47</a:t>
            </a:fld>
            <a:endParaRPr 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402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EF9D2761-3484-184D-A4D6-2A5BF07B0667}" type="slidenum">
              <a:rPr lang="ru-RU">
                <a:latin typeface="Arial" charset="0"/>
              </a:rPr>
              <a:pPr eaLnBrk="1" hangingPunct="1"/>
              <a:t>48</a:t>
            </a:fld>
            <a:endParaRPr 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23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423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AEF765C4-82E3-A14A-9BDD-1E62AD74B6C1}" type="slidenum">
              <a:rPr lang="ru-RU">
                <a:latin typeface="Arial" charset="0"/>
              </a:rPr>
              <a:pPr eaLnBrk="1" hangingPunct="1"/>
              <a:t>49</a:t>
            </a:fld>
            <a:endParaRPr 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6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433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27BF3E74-37AD-C340-B68A-79F50BFFD330}" type="slidenum">
              <a:rPr lang="ru-RU">
                <a:latin typeface="Arial" charset="0"/>
              </a:rPr>
              <a:pPr eaLnBrk="1" hangingPunct="1"/>
              <a:t>50</a:t>
            </a:fld>
            <a:endParaRPr 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438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443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eaLnBrk="1" hangingPunct="1"/>
            <a:fld id="{EE6F05F2-2FE2-5149-B547-1B78C0703D7B}" type="slidenum">
              <a:rPr lang="ru-RU">
                <a:latin typeface="Arial" charset="0"/>
              </a:rPr>
              <a:pPr eaLnBrk="1" hangingPunct="1"/>
              <a:t>51</a:t>
            </a:fld>
            <a:endParaRPr 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7106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>
              <a:latin typeface="Calibri" charset="0"/>
            </a:endParaRPr>
          </a:p>
        </p:txBody>
      </p:sp>
      <p:sp>
        <p:nvSpPr>
          <p:cNvPr id="471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fld id="{0D7A1571-4817-A44D-9D29-A9006B12EF54}" type="slidenum">
              <a:rPr kumimoji="0" lang="ru-RU" sz="1200"/>
              <a:pPr/>
              <a:t>53</a:t>
            </a:fld>
            <a:endParaRPr kumimoji="0" lang="ru-RU" sz="120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1202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>
              <a:latin typeface="Calibri" charset="0"/>
            </a:endParaRPr>
          </a:p>
        </p:txBody>
      </p:sp>
      <p:sp>
        <p:nvSpPr>
          <p:cNvPr id="512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fld id="{39C6CECD-350C-324F-A4FA-6D41C8525B41}" type="slidenum">
              <a:rPr kumimoji="0" lang="ru-RU" sz="1200"/>
              <a:pPr/>
              <a:t>54</a:t>
            </a:fld>
            <a:endParaRPr kumimoji="0" lang="ru-RU" sz="120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3250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>
              <a:latin typeface="Calibri" charset="0"/>
            </a:endParaRPr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fld id="{DB9A761B-4D2D-B74E-BB41-74E77461EEB5}" type="slidenum">
              <a:rPr kumimoji="0" lang="ru-RU" sz="1200"/>
              <a:pPr/>
              <a:t>55</a:t>
            </a:fld>
            <a:endParaRPr kumimoji="0" lang="ru-RU" sz="120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1442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>
              <a:latin typeface="Calibri" charset="0"/>
            </a:endParaRPr>
          </a:p>
        </p:txBody>
      </p:sp>
      <p:sp>
        <p:nvSpPr>
          <p:cNvPr id="6144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fld id="{F8203A2E-9BDF-E144-9127-7C59CF820852}" type="slidenum">
              <a:rPr kumimoji="0" lang="ru-RU" sz="1200"/>
              <a:pPr/>
              <a:t>56</a:t>
            </a:fld>
            <a:endParaRPr kumimoji="0" lang="ru-RU" sz="120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9634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>
              <a:latin typeface="Calibri" charset="0"/>
            </a:endParaRPr>
          </a:p>
        </p:txBody>
      </p:sp>
      <p:sp>
        <p:nvSpPr>
          <p:cNvPr id="696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fld id="{161DF514-9747-DA47-8C64-86F01D1FBB19}" type="slidenum">
              <a:rPr kumimoji="0" lang="ru-RU" sz="1200"/>
              <a:pPr/>
              <a:t>57</a:t>
            </a:fld>
            <a:endParaRPr kumimoji="0" lang="ru-RU" sz="120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4210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kumimoji="0" lang="ru-RU">
              <a:latin typeface="Calibri" charset="0"/>
            </a:endParaRPr>
          </a:p>
        </p:txBody>
      </p:sp>
      <p:sp>
        <p:nvSpPr>
          <p:cNvPr id="942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fld id="{9C5969EF-284F-134D-9861-20D6C4E9E232}" type="slidenum">
              <a:rPr kumimoji="0" lang="ru-RU" sz="1200"/>
              <a:pPr/>
              <a:t>58</a:t>
            </a:fld>
            <a:endParaRPr kumimoji="0" lang="ru-RU" sz="120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6258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kumimoji="0" lang="ru-RU">
              <a:latin typeface="Calibri" charset="0"/>
            </a:endParaRPr>
          </a:p>
        </p:txBody>
      </p:sp>
      <p:sp>
        <p:nvSpPr>
          <p:cNvPr id="962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fld id="{8E6E0D43-4CBA-3A4B-BAB0-6701D89984C1}" type="slidenum">
              <a:rPr kumimoji="0" lang="ru-RU" sz="1200"/>
              <a:pPr/>
              <a:t>59</a:t>
            </a:fld>
            <a:endParaRPr kumimoji="0" lang="ru-RU" sz="120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8306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kumimoji="0" lang="ru-RU">
              <a:latin typeface="Calibri" charset="0"/>
            </a:endParaRPr>
          </a:p>
        </p:txBody>
      </p:sp>
      <p:sp>
        <p:nvSpPr>
          <p:cNvPr id="983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fld id="{82E9E920-2F87-B243-B358-3A68A07D3085}" type="slidenum">
              <a:rPr kumimoji="0" lang="ru-RU" sz="1200"/>
              <a:pPr/>
              <a:t>60</a:t>
            </a:fld>
            <a:endParaRPr kumimoji="0" lang="ru-RU" sz="120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0354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kumimoji="0" lang="ru-RU">
              <a:latin typeface="Calibri" charset="0"/>
            </a:endParaRPr>
          </a:p>
        </p:txBody>
      </p:sp>
      <p:sp>
        <p:nvSpPr>
          <p:cNvPr id="1003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fld id="{6C885863-A6F8-F04B-B7A6-36829770EE2F}" type="slidenum">
              <a:rPr kumimoji="0" lang="ru-RU" sz="1200"/>
              <a:pPr/>
              <a:t>61</a:t>
            </a:fld>
            <a:endParaRPr kumimoji="0" lang="ru-RU" sz="120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2402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kumimoji="0" lang="ru-RU">
              <a:latin typeface="Calibri" charset="0"/>
            </a:endParaRPr>
          </a:p>
        </p:txBody>
      </p:sp>
      <p:sp>
        <p:nvSpPr>
          <p:cNvPr id="1024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fld id="{9F5D3B5D-E2BC-2741-8571-05836441DD23}" type="slidenum">
              <a:rPr kumimoji="0" lang="ru-RU" sz="1200"/>
              <a:pPr/>
              <a:t>62</a:t>
            </a:fld>
            <a:endParaRPr kumimoji="0" lang="ru-RU" sz="120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4450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kumimoji="0" lang="ru-RU">
              <a:latin typeface="Calibri" charset="0"/>
            </a:endParaRPr>
          </a:p>
        </p:txBody>
      </p:sp>
      <p:sp>
        <p:nvSpPr>
          <p:cNvPr id="1044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fld id="{B503DE5C-AB29-7649-B5B0-31C167FBFE03}" type="slidenum">
              <a:rPr kumimoji="0" lang="ru-RU" sz="1200"/>
              <a:pPr/>
              <a:t>63</a:t>
            </a:fld>
            <a:endParaRPr kumimoji="0" lang="ru-RU" sz="120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6498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kumimoji="0" lang="ru-RU">
              <a:latin typeface="Calibri" charset="0"/>
            </a:endParaRPr>
          </a:p>
        </p:txBody>
      </p:sp>
      <p:sp>
        <p:nvSpPr>
          <p:cNvPr id="1064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fld id="{579A2927-CAA1-0542-BB56-444F4EA4F1A1}" type="slidenum">
              <a:rPr kumimoji="0" lang="ru-RU" sz="1200"/>
              <a:pPr/>
              <a:t>64</a:t>
            </a:fld>
            <a:endParaRPr kumimoji="0" lang="ru-RU" sz="120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8546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kumimoji="0" lang="ru-RU">
              <a:latin typeface="Calibri" charset="0"/>
            </a:endParaRPr>
          </a:p>
        </p:txBody>
      </p:sp>
      <p:sp>
        <p:nvSpPr>
          <p:cNvPr id="1085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fld id="{9C889EC2-97DE-4746-9249-C560D2188AF8}" type="slidenum">
              <a:rPr kumimoji="0" lang="ru-RU" sz="1200"/>
              <a:pPr/>
              <a:t>65</a:t>
            </a:fld>
            <a:endParaRPr kumimoji="0" lang="ru-RU" sz="120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0594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kumimoji="0" lang="ru-RU">
              <a:latin typeface="Calibri" charset="0"/>
            </a:endParaRPr>
          </a:p>
        </p:txBody>
      </p:sp>
      <p:sp>
        <p:nvSpPr>
          <p:cNvPr id="11059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fld id="{5301DB26-5815-E747-A084-A701F98C4A3C}" type="slidenum">
              <a:rPr kumimoji="0" lang="ru-RU" sz="1200"/>
              <a:pPr/>
              <a:t>66</a:t>
            </a:fld>
            <a:endParaRPr kumimoji="0" lang="ru-RU" sz="120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2642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kumimoji="0" lang="ru-RU">
              <a:latin typeface="Calibri" charset="0"/>
            </a:endParaRPr>
          </a:p>
        </p:txBody>
      </p:sp>
      <p:sp>
        <p:nvSpPr>
          <p:cNvPr id="11264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fld id="{08403620-DA24-F24F-B803-FFDA387E18DB}" type="slidenum">
              <a:rPr kumimoji="0" lang="ru-RU" sz="1200"/>
              <a:pPr/>
              <a:t>67</a:t>
            </a:fld>
            <a:endParaRPr kumimoji="0" lang="ru-RU" sz="120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4690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kumimoji="0" lang="ru-RU">
              <a:latin typeface="Calibri" charset="0"/>
            </a:endParaRPr>
          </a:p>
        </p:txBody>
      </p:sp>
      <p:sp>
        <p:nvSpPr>
          <p:cNvPr id="11469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fld id="{D79C7ADB-F0EF-6946-8C98-4F5A3767C5A1}" type="slidenum">
              <a:rPr kumimoji="0" lang="ru-RU" sz="1200"/>
              <a:pPr/>
              <a:t>68</a:t>
            </a:fld>
            <a:endParaRPr kumimoji="0" lang="ru-RU" sz="120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6738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kumimoji="0" lang="ru-RU">
              <a:latin typeface="Calibri" charset="0"/>
            </a:endParaRPr>
          </a:p>
        </p:txBody>
      </p:sp>
      <p:sp>
        <p:nvSpPr>
          <p:cNvPr id="11673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fld id="{ACD81064-C2D2-474E-AF0B-9AB2C0307B13}" type="slidenum">
              <a:rPr kumimoji="0" lang="ru-RU" sz="1200"/>
              <a:pPr/>
              <a:t>69</a:t>
            </a:fld>
            <a:endParaRPr kumimoji="0" lang="ru-RU" sz="120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8786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kumimoji="0" lang="ru-RU">
              <a:latin typeface="Calibri" charset="0"/>
            </a:endParaRPr>
          </a:p>
        </p:txBody>
      </p:sp>
      <p:sp>
        <p:nvSpPr>
          <p:cNvPr id="1187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fld id="{3CB24DC1-2BC2-0842-A41C-56E847D9FF15}" type="slidenum">
              <a:rPr kumimoji="0" lang="ru-RU" sz="1200"/>
              <a:pPr/>
              <a:t>70</a:t>
            </a:fld>
            <a:endParaRPr kumimoji="0" lang="ru-RU" sz="120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0834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kumimoji="0" lang="ru-RU">
              <a:latin typeface="Calibri" charset="0"/>
            </a:endParaRPr>
          </a:p>
        </p:txBody>
      </p:sp>
      <p:sp>
        <p:nvSpPr>
          <p:cNvPr id="1208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fld id="{286570EC-87E6-D546-B3CC-9712D603AF45}" type="slidenum">
              <a:rPr kumimoji="0" lang="ru-RU" sz="1200"/>
              <a:pPr/>
              <a:t>71</a:t>
            </a:fld>
            <a:endParaRPr kumimoji="0" lang="ru-RU" sz="120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2882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kumimoji="0" lang="ru-RU">
              <a:latin typeface="Calibri" charset="0"/>
            </a:endParaRPr>
          </a:p>
        </p:txBody>
      </p:sp>
      <p:sp>
        <p:nvSpPr>
          <p:cNvPr id="1228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fld id="{44E07ABF-2CAF-2345-BBFD-34F08DDD0D63}" type="slidenum">
              <a:rPr kumimoji="0" lang="ru-RU" sz="1200"/>
              <a:pPr/>
              <a:t>72</a:t>
            </a:fld>
            <a:endParaRPr kumimoji="0" lang="ru-RU" sz="120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4930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kumimoji="0" lang="ru-RU">
              <a:latin typeface="Calibri" charset="0"/>
            </a:endParaRPr>
          </a:p>
        </p:txBody>
      </p:sp>
      <p:sp>
        <p:nvSpPr>
          <p:cNvPr id="1249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fld id="{5EE4FEB1-94AD-B847-997C-8AF4F7B9491D}" type="slidenum">
              <a:rPr kumimoji="0" lang="ru-RU" sz="1200"/>
              <a:pPr/>
              <a:t>73</a:t>
            </a:fld>
            <a:endParaRPr kumimoji="0" lang="ru-RU" sz="120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6978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kumimoji="0" lang="ru-RU">
              <a:latin typeface="Calibri" charset="0"/>
            </a:endParaRPr>
          </a:p>
        </p:txBody>
      </p:sp>
      <p:sp>
        <p:nvSpPr>
          <p:cNvPr id="1269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fld id="{6950744F-A25B-2D40-BA41-23E277D625A2}" type="slidenum">
              <a:rPr kumimoji="0" lang="ru-RU" sz="1200"/>
              <a:pPr/>
              <a:t>74</a:t>
            </a:fld>
            <a:endParaRPr kumimoji="0" lang="ru-RU" sz="120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9026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kumimoji="0" lang="ru-RU">
              <a:latin typeface="Calibri" charset="0"/>
            </a:endParaRPr>
          </a:p>
        </p:txBody>
      </p:sp>
      <p:sp>
        <p:nvSpPr>
          <p:cNvPr id="12902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fld id="{422DF105-1366-E342-96E1-3D21B3379523}" type="slidenum">
              <a:rPr kumimoji="0" lang="ru-RU" sz="1200"/>
              <a:pPr/>
              <a:t>75</a:t>
            </a:fld>
            <a:endParaRPr kumimoji="0" lang="ru-RU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18AF9-D2AE-FD4C-8A55-3B66786FAE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 с рисунком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3307977" y="950260"/>
            <a:ext cx="2528046" cy="2528046"/>
          </a:xfrm>
          <a:prstGeom prst="ellipse">
            <a:avLst/>
          </a:prstGeo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762000">
              <a:schemeClr val="accent1">
                <a:alpha val="80000"/>
              </a:schemeClr>
            </a:innerShdw>
            <a:softEdge rad="3175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4200" y="1851212"/>
            <a:ext cx="5446714" cy="1730375"/>
          </a:xfrm>
        </p:spPr>
        <p:txBody>
          <a:bodyPr anchor="b" anchorCtr="0"/>
          <a:lstStyle>
            <a:lvl1pPr algn="ctr">
              <a:lnSpc>
                <a:spcPts val="6800"/>
              </a:lnSpc>
              <a:defRPr sz="6500" b="0" cap="none" baseline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4200" y="3576918"/>
            <a:ext cx="5446714" cy="829982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9107-A05B-8E43-90B8-D8604085E42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" name="Group 9"/>
          <p:cNvGrpSpPr/>
          <p:nvPr/>
        </p:nvGrpSpPr>
        <p:grpSpPr>
          <a:xfrm>
            <a:off x="0" y="0"/>
            <a:ext cx="9144000" cy="1191256"/>
            <a:chOff x="0" y="0"/>
            <a:chExt cx="9144000" cy="1191256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 flipV="1">
            <a:off x="0" y="5666744"/>
            <a:ext cx="9144000" cy="1191256"/>
            <a:chOff x="0" y="0"/>
            <a:chExt cx="9144000" cy="1191256"/>
          </a:xfrm>
        </p:grpSpPr>
        <p:pic>
          <p:nvPicPr>
            <p:cNvPr id="12" name="Picture 11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13" name="Picture 12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pic>
        <p:nvPicPr>
          <p:cNvPr id="14" name="Picture 13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3258805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0" name="Picture 9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62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6534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911F9-88C0-DA4D-A784-C635FBF6E3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11" name="Picture 10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2" name="Picture 11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240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7240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048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048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1695D-333C-154E-8533-67DB5920348F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4" name="Picture 13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4766048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  <p:pic>
        <p:nvPicPr>
          <p:cNvPr id="15" name="Picture 14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780052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8" name="Picture 7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B9E0-5A23-AD4A-ADD4-9937EBA9F9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2C4BC-D1D0-AE46-909F-CA2C1BC79B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776" cy="1537447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859" y="381001"/>
            <a:ext cx="3813174" cy="5697537"/>
          </a:xfrm>
        </p:spPr>
        <p:txBody>
          <a:bodyPr>
            <a:normAutofit/>
          </a:bodyPr>
          <a:lstStyle>
            <a:lvl1pPr>
              <a:defRPr sz="2400" b="0"/>
            </a:lvl1pPr>
            <a:lvl2pPr>
              <a:defRPr sz="2200" b="0"/>
            </a:lvl2pPr>
            <a:lvl3pPr>
              <a:defRPr sz="2000" b="0"/>
            </a:lvl3pPr>
            <a:lvl4pPr>
              <a:defRPr sz="1800" b="0"/>
            </a:lvl4pPr>
            <a:lvl5pPr>
              <a:defRPr sz="1800" b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2209801"/>
            <a:ext cx="3612776" cy="3200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</p:spPr>
        <p:txBody>
          <a:bodyPr/>
          <a:lstStyle>
            <a:lvl1pPr algn="ctr"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166572DC-DB94-394E-BD3A-151D86D92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solidFill>
              <a:schemeClr val="accent1">
                <a:lumMod val="40000"/>
                <a:lumOff val="60000"/>
                <a:alpha val="40000"/>
              </a:schemeClr>
            </a:solidFill>
            <a:miter lim="800000"/>
          </a:ln>
          <a:effectLst>
            <a:innerShdw blurRad="457200">
              <a:schemeClr val="accent1">
                <a:alpha val="80000"/>
              </a:schemeClr>
            </a:innerShdw>
            <a:softEdge rad="3175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58CA-5171-B642-864A-57A3C5D804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 (другой 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10" name="Picture 9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1" name="Picture 10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457200">
              <a:schemeClr val="tx1">
                <a:lumMod val="50000"/>
                <a:lumOff val="50000"/>
                <a:alpha val="80000"/>
              </a:schemeClr>
            </a:innerShdw>
            <a:softEdge rad="1270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2C4BC-D1D0-AE46-909F-CA2C1BC79B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2C4BC-D1D0-AE46-909F-CA2C1BC79B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7696200" cy="6858000"/>
            <a:chOff x="0" y="0"/>
            <a:chExt cx="7696200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16862"/>
            <a:stretch>
              <a:fillRect/>
            </a:stretch>
          </p:blipFill>
          <p:spPr>
            <a:xfrm>
              <a:off x="0" y="0"/>
              <a:ext cx="7467600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7428309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381001"/>
            <a:ext cx="1447800" cy="56975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1"/>
            <a:ext cx="6705600" cy="5697537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2C4BC-D1D0-AE46-909F-CA2C1BC79B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2C4BC-D1D0-AE46-909F-CA2C1BC79B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8462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A2996-33D2-234D-8645-68343D526FDC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5319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8229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4000500"/>
            <a:ext cx="8229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E17DB0-B353-F143-9889-E3ABB9D38C1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8886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8229600" cy="20748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4056063"/>
            <a:ext cx="8229600" cy="20748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A743B-A65D-DA45-AF0C-D40FFD2A4D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077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162" y="40341"/>
            <a:ext cx="7570787" cy="14119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2" y="1761565"/>
            <a:ext cx="7570787" cy="4289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181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4F9E5FE5-2BD6-3840-A45E-B412CCE4170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203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  <p:sldLayoutId id="2147483800" r:id="rId13"/>
    <p:sldLayoutId id="2147483801" r:id="rId14"/>
    <p:sldLayoutId id="2147483802" r:id="rId15"/>
    <p:sldLayoutId id="2147483803" r:id="rId16"/>
    <p:sldLayoutId id="2147483804" r:id="rId17"/>
  </p:sldLayoutIdLst>
  <p:txStyles>
    <p:titleStyle>
      <a:lvl1pPr algn="ctr" defTabSz="914400" rtl="0" eaLnBrk="1" latinLnBrk="0" hangingPunct="1">
        <a:lnSpc>
          <a:spcPts val="6000"/>
        </a:lnSpc>
        <a:spcBef>
          <a:spcPct val="0"/>
        </a:spcBef>
        <a:buNone/>
        <a:defRPr sz="5400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4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2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72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ahoma" charset="0"/>
              </a:rPr>
              <a:t>Тема 2</a:t>
            </a:r>
            <a:endParaRPr lang="ru-RU" sz="72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Tahoma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Анализ спроса и потребительское поведение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53435 L -0.00122 -0.201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4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 charset="0"/>
              </a:rPr>
              <a:t>Спрос – </a:t>
            </a:r>
            <a:endParaRPr lang="ru-RU" sz="4000" dirty="0">
              <a:latin typeface="Arial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hlink"/>
                </a:solidFill>
                <a:latin typeface="Arial" charset="0"/>
              </a:rPr>
              <a:t>количество товаров, </a:t>
            </a:r>
            <a:r>
              <a:rPr lang="ru-RU" dirty="0" smtClean="0">
                <a:solidFill>
                  <a:schemeClr val="hlink"/>
                </a:solidFill>
                <a:latin typeface="Arial" charset="0"/>
              </a:rPr>
              <a:t>которое </a:t>
            </a:r>
            <a:r>
              <a:rPr lang="ru-RU" dirty="0">
                <a:solidFill>
                  <a:schemeClr val="hlink"/>
                </a:solidFill>
                <a:latin typeface="Arial" charset="0"/>
              </a:rPr>
              <a:t>будет куплено за приемлемую цену в определенный промежуток времени.</a:t>
            </a:r>
            <a:r>
              <a:rPr lang="ru-RU" dirty="0">
                <a:latin typeface="Arial" charset="0"/>
              </a:rPr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Закон спроса –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hlink"/>
                </a:solidFill>
                <a:latin typeface="Arial" charset="0"/>
              </a:rPr>
              <a:t>количество </a:t>
            </a:r>
            <a:r>
              <a:rPr lang="ru-RU" dirty="0">
                <a:solidFill>
                  <a:schemeClr val="hlink"/>
                </a:solidFill>
                <a:latin typeface="Arial" charset="0"/>
              </a:rPr>
              <a:t>товара, на которое предъявляется спрос, возрастает при снижении цены и сокращается при ее повышении.</a:t>
            </a:r>
            <a:r>
              <a:rPr lang="ru-RU" dirty="0">
                <a:latin typeface="Arial" charset="0"/>
              </a:rPr>
              <a:t> </a:t>
            </a:r>
            <a:r>
              <a:rPr lang="ru-RU" dirty="0">
                <a:solidFill>
                  <a:schemeClr val="hlink"/>
                </a:solidFill>
                <a:latin typeface="Arial" charset="0"/>
              </a:rPr>
              <a:t>При этом нет строго одинакового соотношения между снижением цены и повышением спроса.</a:t>
            </a:r>
            <a:r>
              <a:rPr lang="ru-RU" dirty="0">
                <a:latin typeface="Arial" charset="0"/>
              </a:rPr>
              <a:t> </a:t>
            </a:r>
            <a:br>
              <a:rPr lang="ru-RU" dirty="0">
                <a:latin typeface="Arial" charset="0"/>
              </a:rPr>
            </a:br>
            <a:r>
              <a:rPr lang="ru-RU" dirty="0">
                <a:solidFill>
                  <a:srgbClr val="800080"/>
                </a:solidFill>
                <a:latin typeface="Arial" charset="0"/>
              </a:rPr>
              <a:t>(А. Маршалл)</a:t>
            </a:r>
            <a:r>
              <a:rPr lang="ru-RU" dirty="0">
                <a:latin typeface="Arial" charset="0"/>
              </a:rPr>
              <a:t> </a:t>
            </a:r>
          </a:p>
          <a:p>
            <a:pPr fontAlgn="base"/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3591229"/>
              </p:ext>
            </p:extLst>
          </p:nvPr>
        </p:nvGraphicFramePr>
        <p:xfrm>
          <a:off x="2915816" y="4725144"/>
          <a:ext cx="2808312" cy="16425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Сормула" r:id="rId4" imgW="673100" imgH="393700" progId="Equation.3">
                  <p:embed/>
                </p:oleObj>
              </mc:Choice>
              <mc:Fallback>
                <p:oleObj name="Сормула" r:id="rId4" imgW="673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915816" y="4725144"/>
                        <a:ext cx="2808312" cy="16425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Геометрическая интерпретация закона спроса</a:t>
            </a:r>
          </a:p>
        </p:txBody>
      </p:sp>
      <p:pic>
        <p:nvPicPr>
          <p:cNvPr id="10244" name="Picture 1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7554" b="-57554"/>
          <a:stretch>
            <a:fillRect/>
          </a:stretch>
        </p:blipFill>
        <p:spPr>
          <a:xfrm>
            <a:off x="179512" y="1114975"/>
            <a:ext cx="4608512" cy="4963563"/>
          </a:xfrm>
        </p:spPr>
      </p:pic>
      <p:sp>
        <p:nvSpPr>
          <p:cNvPr id="10243" name="Rectangle 6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buFont typeface="Wingdings" charset="0"/>
              <a:buNone/>
            </a:pPr>
            <a:r>
              <a:rPr lang="ru-RU" sz="2800" dirty="0">
                <a:latin typeface="Arial" charset="0"/>
              </a:rPr>
              <a:t>	Кривая, которая показывает какое количество товара готовы приобрести покупатели на рынке по разным ценам в данный момент времени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40341"/>
            <a:ext cx="8280920" cy="1411941"/>
          </a:xfrm>
        </p:spPr>
        <p:txBody>
          <a:bodyPr/>
          <a:lstStyle/>
          <a:p>
            <a:pPr eaLnBrk="1" hangingPunct="1"/>
            <a:r>
              <a:rPr lang="ru-RU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Причины снижения объема спроса при повышении цены: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07950" y="1773238"/>
            <a:ext cx="8856663" cy="4824412"/>
          </a:xfrm>
        </p:spPr>
        <p:txBody>
          <a:bodyPr>
            <a:normAutofit fontScale="92500" lnSpcReduction="10000"/>
          </a:bodyPr>
          <a:lstStyle/>
          <a:p>
            <a:pPr marL="533400" indent="-533400" eaLnBrk="1" hangingPunct="1"/>
            <a:r>
              <a:rPr lang="ru-RU" sz="2800" i="1" dirty="0">
                <a:solidFill>
                  <a:srgbClr val="CC0000"/>
                </a:solidFill>
                <a:latin typeface="Arial" charset="0"/>
              </a:rPr>
              <a:t>Эффекта нового покупателя </a:t>
            </a:r>
            <a:r>
              <a:rPr lang="ru-RU" sz="2800" dirty="0">
                <a:latin typeface="Arial" charset="0"/>
              </a:rPr>
              <a:t>– снижение цены позволяет новым покупателям предъявлять спрос на данный товар;</a:t>
            </a:r>
          </a:p>
          <a:p>
            <a:pPr marL="533400" indent="-533400" eaLnBrk="1" hangingPunct="1"/>
            <a:r>
              <a:rPr lang="ru-RU" sz="2800" i="1" dirty="0">
                <a:solidFill>
                  <a:srgbClr val="CC0000"/>
                </a:solidFill>
                <a:latin typeface="Arial" charset="0"/>
              </a:rPr>
              <a:t>Эффект замещения </a:t>
            </a:r>
            <a:r>
              <a:rPr lang="ru-RU" sz="2800" dirty="0">
                <a:latin typeface="Arial" charset="0"/>
              </a:rPr>
              <a:t>– при росте цены на благо покупатель старается заменить его другим схожим благом;</a:t>
            </a:r>
          </a:p>
          <a:p>
            <a:pPr marL="533400" indent="-533400" eaLnBrk="1" hangingPunct="1"/>
            <a:r>
              <a:rPr lang="ru-RU" sz="2800" i="1" dirty="0">
                <a:solidFill>
                  <a:srgbClr val="CC0000"/>
                </a:solidFill>
                <a:latin typeface="Arial" charset="0"/>
              </a:rPr>
              <a:t>Эффект дохода </a:t>
            </a:r>
            <a:r>
              <a:rPr lang="ru-RU" sz="2800" dirty="0">
                <a:latin typeface="Arial" charset="0"/>
              </a:rPr>
              <a:t>– при росте цены реальный доход потребителя снижается, то есть на свой доход он уже может купить меньше благ;</a:t>
            </a:r>
          </a:p>
          <a:p>
            <a:pPr marL="533400" indent="-533400" eaLnBrk="1" hangingPunct="1"/>
            <a:r>
              <a:rPr lang="ru-RU" sz="2800" i="1" dirty="0">
                <a:solidFill>
                  <a:srgbClr val="CC0000"/>
                </a:solidFill>
                <a:latin typeface="Arial" charset="0"/>
              </a:rPr>
              <a:t>Закона убывающей предельной полезности</a:t>
            </a:r>
            <a:r>
              <a:rPr lang="ru-RU" sz="2800" dirty="0">
                <a:solidFill>
                  <a:srgbClr val="CC0000"/>
                </a:solidFill>
                <a:latin typeface="Arial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4624"/>
            <a:ext cx="8363272" cy="1171575"/>
          </a:xfrm>
        </p:spPr>
        <p:txBody>
          <a:bodyPr/>
          <a:lstStyle/>
          <a:p>
            <a:pPr eaLnBrk="1" hangingPunct="1"/>
            <a:r>
              <a:rPr lang="ru-RU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Функция спроса </a:t>
            </a:r>
            <a:r>
              <a:rPr lang="ru-RU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:</a:t>
            </a:r>
            <a:endParaRPr lang="ru-RU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981200"/>
            <a:ext cx="8785225" cy="4471988"/>
          </a:xfrm>
        </p:spPr>
        <p:txBody>
          <a:bodyPr>
            <a:normAutofit fontScale="85000" lnSpcReduction="20000"/>
          </a:bodyPr>
          <a:lstStyle/>
          <a:p>
            <a:pPr algn="ctr" eaLnBrk="1" hangingPunct="1">
              <a:lnSpc>
                <a:spcPct val="90000"/>
              </a:lnSpc>
              <a:buFont typeface="Wingdings" charset="0"/>
              <a:buNone/>
            </a:pPr>
            <a:r>
              <a:rPr lang="en-US" sz="4400" b="1" dirty="0" err="1">
                <a:solidFill>
                  <a:srgbClr val="008000"/>
                </a:solidFill>
                <a:latin typeface="Arial" charset="0"/>
              </a:rPr>
              <a:t>Q</a:t>
            </a:r>
            <a:r>
              <a:rPr lang="en-US" b="1" dirty="0" err="1">
                <a:solidFill>
                  <a:srgbClr val="008000"/>
                </a:solidFill>
                <a:latin typeface="Arial" charset="0"/>
              </a:rPr>
              <a:t>d</a:t>
            </a:r>
            <a:r>
              <a:rPr lang="en-US" sz="4400" b="1" dirty="0">
                <a:solidFill>
                  <a:srgbClr val="008000"/>
                </a:solidFill>
                <a:latin typeface="Arial" charset="0"/>
              </a:rPr>
              <a:t>=f(P, I, T, W, </a:t>
            </a:r>
            <a:r>
              <a:rPr lang="en-US" sz="4400" b="1" dirty="0" err="1">
                <a:solidFill>
                  <a:srgbClr val="008000"/>
                </a:solidFill>
                <a:latin typeface="Arial" charset="0"/>
              </a:rPr>
              <a:t>P</a:t>
            </a:r>
            <a:r>
              <a:rPr lang="en-US" b="1" dirty="0" err="1">
                <a:solidFill>
                  <a:srgbClr val="008000"/>
                </a:solidFill>
                <a:latin typeface="Arial" charset="0"/>
              </a:rPr>
              <a:t>sub</a:t>
            </a:r>
            <a:r>
              <a:rPr lang="en-US" sz="4400" b="1" dirty="0">
                <a:solidFill>
                  <a:srgbClr val="008000"/>
                </a:solidFill>
                <a:latin typeface="Arial" charset="0"/>
              </a:rPr>
              <a:t>, </a:t>
            </a:r>
            <a:r>
              <a:rPr lang="en-US" sz="4400" b="1" dirty="0" err="1">
                <a:solidFill>
                  <a:srgbClr val="008000"/>
                </a:solidFill>
                <a:latin typeface="Arial" charset="0"/>
              </a:rPr>
              <a:t>P</a:t>
            </a:r>
            <a:r>
              <a:rPr lang="en-US" b="1" dirty="0" err="1">
                <a:solidFill>
                  <a:srgbClr val="008000"/>
                </a:solidFill>
                <a:latin typeface="Arial" charset="0"/>
              </a:rPr>
              <a:t>com</a:t>
            </a:r>
            <a:r>
              <a:rPr lang="en-US" sz="4400" b="1" dirty="0">
                <a:solidFill>
                  <a:srgbClr val="008000"/>
                </a:solidFill>
                <a:latin typeface="Arial" charset="0"/>
              </a:rPr>
              <a:t>, N, B)</a:t>
            </a:r>
            <a:r>
              <a:rPr lang="en-US" dirty="0">
                <a:latin typeface="Arial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charset="0"/>
              </a:rPr>
              <a:t>I</a:t>
            </a:r>
            <a:r>
              <a:rPr lang="en-US" b="1" dirty="0">
                <a:latin typeface="Arial" charset="0"/>
              </a:rPr>
              <a:t> </a:t>
            </a:r>
            <a:r>
              <a:rPr lang="en-US" dirty="0">
                <a:latin typeface="Arial" charset="0"/>
              </a:rPr>
              <a:t>– </a:t>
            </a:r>
            <a:r>
              <a:rPr lang="ru-RU" dirty="0">
                <a:latin typeface="Arial" charset="0"/>
              </a:rPr>
              <a:t>доход</a:t>
            </a:r>
            <a:r>
              <a:rPr lang="en-US" dirty="0">
                <a:latin typeface="Arial" charset="0"/>
              </a:rPr>
              <a:t> (income);</a:t>
            </a:r>
          </a:p>
          <a:p>
            <a:pPr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charset="0"/>
              </a:rPr>
              <a:t>T</a:t>
            </a:r>
            <a:r>
              <a:rPr lang="en-US" dirty="0">
                <a:latin typeface="Arial" charset="0"/>
              </a:rPr>
              <a:t> – </a:t>
            </a:r>
            <a:r>
              <a:rPr lang="ru-RU" dirty="0">
                <a:latin typeface="Arial" charset="0"/>
              </a:rPr>
              <a:t>вкусы</a:t>
            </a:r>
            <a:r>
              <a:rPr lang="en-US" dirty="0">
                <a:latin typeface="Arial" charset="0"/>
              </a:rPr>
              <a:t> (taste);</a:t>
            </a:r>
          </a:p>
          <a:p>
            <a:pPr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charset="0"/>
              </a:rPr>
              <a:t>W</a:t>
            </a:r>
            <a:r>
              <a:rPr lang="ru-RU" dirty="0">
                <a:latin typeface="Arial" charset="0"/>
              </a:rPr>
              <a:t> – ожидания (</a:t>
            </a:r>
            <a:r>
              <a:rPr lang="en-US" dirty="0">
                <a:latin typeface="Arial" charset="0"/>
              </a:rPr>
              <a:t>waiting</a:t>
            </a:r>
            <a:r>
              <a:rPr lang="ru-RU" dirty="0">
                <a:latin typeface="Arial" charset="0"/>
              </a:rPr>
              <a:t>);</a:t>
            </a:r>
            <a:endParaRPr lang="en-US" dirty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b="1" dirty="0" err="1">
                <a:solidFill>
                  <a:srgbClr val="008000"/>
                </a:solidFill>
                <a:latin typeface="Arial" charset="0"/>
              </a:rPr>
              <a:t>P</a:t>
            </a:r>
            <a:r>
              <a:rPr lang="en-US" sz="2800" b="1" dirty="0" err="1">
                <a:solidFill>
                  <a:srgbClr val="008000"/>
                </a:solidFill>
                <a:latin typeface="Arial" charset="0"/>
              </a:rPr>
              <a:t>sub</a:t>
            </a:r>
            <a:r>
              <a:rPr lang="ru-RU" b="1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ru-RU" dirty="0">
                <a:latin typeface="Arial" charset="0"/>
              </a:rPr>
              <a:t>– цена товаров субститутов;</a:t>
            </a:r>
            <a:endParaRPr lang="en-US" dirty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b="1" dirty="0" err="1">
                <a:solidFill>
                  <a:srgbClr val="008000"/>
                </a:solidFill>
                <a:latin typeface="Arial" charset="0"/>
              </a:rPr>
              <a:t>P</a:t>
            </a:r>
            <a:r>
              <a:rPr lang="en-US" sz="2800" b="1" dirty="0" err="1">
                <a:solidFill>
                  <a:srgbClr val="008000"/>
                </a:solidFill>
                <a:latin typeface="Arial" charset="0"/>
              </a:rPr>
              <a:t>com</a:t>
            </a:r>
            <a:r>
              <a:rPr lang="ru-RU" dirty="0">
                <a:latin typeface="Arial" charset="0"/>
              </a:rPr>
              <a:t> – цена </a:t>
            </a:r>
            <a:r>
              <a:rPr lang="ru-RU" dirty="0" err="1">
                <a:latin typeface="Arial" charset="0"/>
              </a:rPr>
              <a:t>комплиментарных</a:t>
            </a:r>
            <a:r>
              <a:rPr lang="ru-RU" dirty="0">
                <a:latin typeface="Arial" charset="0"/>
              </a:rPr>
              <a:t> товаров;</a:t>
            </a:r>
            <a:endParaRPr lang="en-US" dirty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charset="0"/>
              </a:rPr>
              <a:t>N</a:t>
            </a:r>
            <a:r>
              <a:rPr lang="ru-RU" b="1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ru-RU" dirty="0">
                <a:latin typeface="Arial" charset="0"/>
              </a:rPr>
              <a:t>– количество населения;</a:t>
            </a:r>
            <a:endParaRPr lang="en-US" dirty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charset="0"/>
              </a:rPr>
              <a:t>B </a:t>
            </a:r>
            <a:r>
              <a:rPr lang="ru-RU" b="1" dirty="0">
                <a:latin typeface="Arial" charset="0"/>
              </a:rPr>
              <a:t>– </a:t>
            </a:r>
            <a:r>
              <a:rPr lang="ru-RU" dirty="0">
                <a:latin typeface="Arial" charset="0"/>
              </a:rPr>
              <a:t>прочие факторы.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азвание 2"/>
          <p:cNvSpPr>
            <a:spLocks noGrp="1"/>
          </p:cNvSpPr>
          <p:nvPr>
            <p:ph type="title"/>
          </p:nvPr>
        </p:nvSpPr>
        <p:spPr>
          <a:xfrm>
            <a:off x="323528" y="40341"/>
            <a:ext cx="8568952" cy="1411941"/>
          </a:xfrm>
        </p:spPr>
        <p:txBody>
          <a:bodyPr/>
          <a:lstStyle/>
          <a:p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Влияние переменных на объем спроса</a:t>
            </a:r>
            <a:endParaRPr lang="ru-RU" dirty="0"/>
          </a:p>
        </p:txBody>
      </p:sp>
      <p:sp>
        <p:nvSpPr>
          <p:cNvPr id="1331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r>
              <a:rPr lang="en-US" sz="2800" b="1" dirty="0">
                <a:solidFill>
                  <a:srgbClr val="008000"/>
                </a:solidFill>
                <a:latin typeface="Arial" charset="0"/>
              </a:rPr>
              <a:t>N</a:t>
            </a:r>
            <a:r>
              <a:rPr lang="ru-RU" sz="2800" b="1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ru-RU" sz="2800" dirty="0">
                <a:latin typeface="Arial" charset="0"/>
              </a:rPr>
              <a:t>– количество потребителей </a:t>
            </a:r>
            <a:r>
              <a:rPr lang="ru-RU" sz="2800" b="1" dirty="0">
                <a:solidFill>
                  <a:srgbClr val="800080"/>
                </a:solidFill>
                <a:latin typeface="Arial" charset="0"/>
              </a:rPr>
              <a:t>(↑</a:t>
            </a:r>
            <a:r>
              <a:rPr lang="en-US" sz="2800" b="1" dirty="0">
                <a:solidFill>
                  <a:srgbClr val="800080"/>
                </a:solidFill>
                <a:latin typeface="Arial" charset="0"/>
              </a:rPr>
              <a:t>N</a:t>
            </a:r>
            <a:r>
              <a:rPr lang="ru-RU" sz="2800" b="1" dirty="0">
                <a:solidFill>
                  <a:srgbClr val="800080"/>
                </a:solidFill>
                <a:latin typeface="Arial" charset="0"/>
              </a:rPr>
              <a:t>-↑</a:t>
            </a:r>
            <a:r>
              <a:rPr lang="en-US" sz="2800" b="1" dirty="0">
                <a:solidFill>
                  <a:srgbClr val="800080"/>
                </a:solidFill>
                <a:latin typeface="Arial" charset="0"/>
              </a:rPr>
              <a:t>D</a:t>
            </a:r>
            <a:r>
              <a:rPr lang="ru-RU" sz="2800" b="1" dirty="0">
                <a:solidFill>
                  <a:srgbClr val="800080"/>
                </a:solidFill>
                <a:latin typeface="Arial" charset="0"/>
              </a:rPr>
              <a:t>);</a:t>
            </a:r>
          </a:p>
          <a:p>
            <a:pPr eaLnBrk="1" hangingPunct="1"/>
            <a:r>
              <a:rPr lang="en-US" sz="2800" b="1" dirty="0">
                <a:solidFill>
                  <a:srgbClr val="008000"/>
                </a:solidFill>
                <a:latin typeface="Arial" charset="0"/>
              </a:rPr>
              <a:t>T</a:t>
            </a:r>
            <a:r>
              <a:rPr lang="ru-RU" sz="2800" dirty="0">
                <a:latin typeface="Arial" charset="0"/>
              </a:rPr>
              <a:t> – вкусы, формируются под влиянием среды, обычаев, религии, воспитания, возраста и т.п. </a:t>
            </a:r>
            <a:r>
              <a:rPr lang="ru-RU" sz="2800" b="1" dirty="0">
                <a:solidFill>
                  <a:srgbClr val="800080"/>
                </a:solidFill>
                <a:latin typeface="Arial" charset="0"/>
              </a:rPr>
              <a:t>(↑Т-↑</a:t>
            </a:r>
            <a:r>
              <a:rPr lang="en-US" sz="2800" b="1" dirty="0">
                <a:solidFill>
                  <a:srgbClr val="800080"/>
                </a:solidFill>
                <a:latin typeface="Arial" charset="0"/>
              </a:rPr>
              <a:t>D</a:t>
            </a:r>
            <a:r>
              <a:rPr lang="ru-RU" sz="2800" b="1" dirty="0">
                <a:solidFill>
                  <a:srgbClr val="800080"/>
                </a:solidFill>
                <a:latin typeface="Arial" charset="0"/>
              </a:rPr>
              <a:t>);</a:t>
            </a:r>
          </a:p>
          <a:p>
            <a:pPr eaLnBrk="1" hangingPunct="1"/>
            <a:r>
              <a:rPr lang="en-US" sz="2800" b="1" dirty="0">
                <a:solidFill>
                  <a:srgbClr val="008000"/>
                </a:solidFill>
                <a:latin typeface="Arial" charset="0"/>
              </a:rPr>
              <a:t>I</a:t>
            </a:r>
            <a:r>
              <a:rPr lang="ru-RU" sz="2800" dirty="0">
                <a:latin typeface="Arial" charset="0"/>
              </a:rPr>
              <a:t> – доход – это сумма денег, которую потребитель получил в качестве компенсации за свой труд (з/п), предпринимательские способности, аренду или продажу собственности и т.п. Увеличение доходов приводит к увеличению денежного подкрепления желаний:</a:t>
            </a:r>
          </a:p>
          <a:p>
            <a:pPr lvl="1" eaLnBrk="1" hangingPunct="1"/>
            <a:r>
              <a:rPr lang="ru-RU" b="1" dirty="0">
                <a:solidFill>
                  <a:srgbClr val="800080"/>
                </a:solidFill>
                <a:latin typeface="Arial" charset="0"/>
              </a:rPr>
              <a:t>нормальные товары (↑</a:t>
            </a:r>
            <a:r>
              <a:rPr lang="en-US" b="1" dirty="0">
                <a:solidFill>
                  <a:srgbClr val="800080"/>
                </a:solidFill>
                <a:latin typeface="Arial" charset="0"/>
              </a:rPr>
              <a:t>I</a:t>
            </a:r>
            <a:r>
              <a:rPr lang="ru-RU" b="1" dirty="0">
                <a:solidFill>
                  <a:srgbClr val="800080"/>
                </a:solidFill>
                <a:latin typeface="Arial" charset="0"/>
              </a:rPr>
              <a:t>-↑</a:t>
            </a:r>
            <a:r>
              <a:rPr lang="en-US" b="1" dirty="0">
                <a:solidFill>
                  <a:srgbClr val="800080"/>
                </a:solidFill>
                <a:latin typeface="Arial" charset="0"/>
              </a:rPr>
              <a:t>D</a:t>
            </a:r>
            <a:r>
              <a:rPr lang="ru-RU" b="1" dirty="0">
                <a:solidFill>
                  <a:srgbClr val="800080"/>
                </a:solidFill>
                <a:latin typeface="Arial" charset="0"/>
              </a:rPr>
              <a:t>) </a:t>
            </a:r>
          </a:p>
          <a:p>
            <a:pPr lvl="1" eaLnBrk="1" hangingPunct="1"/>
            <a:r>
              <a:rPr lang="ru-RU" b="1" dirty="0">
                <a:solidFill>
                  <a:srgbClr val="800080"/>
                </a:solidFill>
                <a:latin typeface="Arial" charset="0"/>
              </a:rPr>
              <a:t>низшие товары (↑</a:t>
            </a:r>
            <a:r>
              <a:rPr lang="en-US" b="1" dirty="0">
                <a:solidFill>
                  <a:srgbClr val="800080"/>
                </a:solidFill>
                <a:latin typeface="Arial" charset="0"/>
              </a:rPr>
              <a:t>I</a:t>
            </a:r>
            <a:r>
              <a:rPr lang="ru-RU" b="1" dirty="0">
                <a:solidFill>
                  <a:srgbClr val="800080"/>
                </a:solidFill>
                <a:latin typeface="Arial" charset="0"/>
              </a:rPr>
              <a:t>-↓</a:t>
            </a:r>
            <a:r>
              <a:rPr lang="en-US" b="1" dirty="0">
                <a:solidFill>
                  <a:srgbClr val="800080"/>
                </a:solidFill>
                <a:latin typeface="Arial" charset="0"/>
              </a:rPr>
              <a:t>D</a:t>
            </a:r>
            <a:r>
              <a:rPr lang="ru-RU" b="1" dirty="0">
                <a:solidFill>
                  <a:srgbClr val="800080"/>
                </a:solidFill>
                <a:latin typeface="Arial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512" y="40341"/>
            <a:ext cx="8712968" cy="1411941"/>
          </a:xfrm>
        </p:spPr>
        <p:txBody>
          <a:bodyPr/>
          <a:lstStyle/>
          <a:p>
            <a:r>
              <a:rPr lang="ru-RU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Влияние переменных на объем спроса</a:t>
            </a:r>
            <a:endParaRPr lang="ru-RU" dirty="0"/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b="1" dirty="0" err="1">
                <a:solidFill>
                  <a:srgbClr val="008000"/>
                </a:solidFill>
                <a:latin typeface="Arial" charset="0"/>
              </a:rPr>
              <a:t>P</a:t>
            </a:r>
            <a:r>
              <a:rPr lang="en-US" sz="2800" b="1" dirty="0" err="1">
                <a:solidFill>
                  <a:srgbClr val="008000"/>
                </a:solidFill>
                <a:latin typeface="Arial" charset="0"/>
              </a:rPr>
              <a:t>sub</a:t>
            </a:r>
            <a:r>
              <a:rPr lang="ru-RU" b="1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ru-RU" dirty="0">
                <a:latin typeface="Arial" charset="0"/>
              </a:rPr>
              <a:t>– товары субституты, которые заменяют друг друга, так как служат однородным целям (масло – маргарин, цыплята – индейка, плащи – зонты, дрова – уголь) </a:t>
            </a:r>
            <a:r>
              <a:rPr lang="ru-RU" b="1" dirty="0">
                <a:solidFill>
                  <a:srgbClr val="800080"/>
                </a:solidFill>
                <a:latin typeface="Arial" charset="0"/>
              </a:rPr>
              <a:t>(↑</a:t>
            </a:r>
            <a:r>
              <a:rPr lang="en-US" b="1" dirty="0" err="1">
                <a:solidFill>
                  <a:srgbClr val="800080"/>
                </a:solidFill>
                <a:latin typeface="Arial" charset="0"/>
              </a:rPr>
              <a:t>P</a:t>
            </a:r>
            <a:r>
              <a:rPr lang="en-US" sz="2800" b="1" dirty="0" err="1">
                <a:solidFill>
                  <a:srgbClr val="800080"/>
                </a:solidFill>
                <a:latin typeface="Arial" charset="0"/>
              </a:rPr>
              <a:t>sub</a:t>
            </a:r>
            <a:r>
              <a:rPr lang="ru-RU" b="1" dirty="0">
                <a:solidFill>
                  <a:srgbClr val="800080"/>
                </a:solidFill>
                <a:latin typeface="Arial" charset="0"/>
              </a:rPr>
              <a:t>-↑</a:t>
            </a:r>
            <a:r>
              <a:rPr lang="en-US" b="1" dirty="0">
                <a:solidFill>
                  <a:srgbClr val="800080"/>
                </a:solidFill>
                <a:latin typeface="Arial" charset="0"/>
              </a:rPr>
              <a:t>D</a:t>
            </a:r>
            <a:r>
              <a:rPr lang="ru-RU" b="1" dirty="0">
                <a:solidFill>
                  <a:srgbClr val="800080"/>
                </a:solidFill>
                <a:latin typeface="Arial" charset="0"/>
              </a:rPr>
              <a:t>);</a:t>
            </a:r>
          </a:p>
          <a:p>
            <a:pPr eaLnBrk="1" hangingPunct="1"/>
            <a:r>
              <a:rPr lang="en-US" b="1" dirty="0" err="1">
                <a:solidFill>
                  <a:srgbClr val="008000"/>
                </a:solidFill>
                <a:latin typeface="Arial" charset="0"/>
              </a:rPr>
              <a:t>P</a:t>
            </a:r>
            <a:r>
              <a:rPr lang="en-US" sz="2800" b="1" dirty="0" err="1">
                <a:solidFill>
                  <a:srgbClr val="008000"/>
                </a:solidFill>
                <a:latin typeface="Arial" charset="0"/>
              </a:rPr>
              <a:t>com</a:t>
            </a:r>
            <a:r>
              <a:rPr lang="ru-RU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ru-RU" dirty="0">
                <a:latin typeface="Arial" charset="0"/>
              </a:rPr>
              <a:t>– товары </a:t>
            </a:r>
            <a:r>
              <a:rPr lang="ru-RU" dirty="0" err="1">
                <a:latin typeface="Arial" charset="0"/>
              </a:rPr>
              <a:t>комплиментарные</a:t>
            </a:r>
            <a:r>
              <a:rPr lang="ru-RU" dirty="0">
                <a:latin typeface="Arial" charset="0"/>
              </a:rPr>
              <a:t>, которые люди предпочитают потреблять совместно хотя бы иногда (рубашка и галстук, иголки и нитки, автомобили и бензин) </a:t>
            </a:r>
            <a:r>
              <a:rPr lang="ru-RU" b="1" dirty="0">
                <a:solidFill>
                  <a:srgbClr val="800080"/>
                </a:solidFill>
                <a:latin typeface="Arial" charset="0"/>
              </a:rPr>
              <a:t>(↑</a:t>
            </a:r>
            <a:r>
              <a:rPr lang="en-US" b="1" dirty="0" err="1">
                <a:solidFill>
                  <a:srgbClr val="800080"/>
                </a:solidFill>
                <a:latin typeface="Arial" charset="0"/>
              </a:rPr>
              <a:t>P</a:t>
            </a:r>
            <a:r>
              <a:rPr lang="en-US" sz="2800" b="1" dirty="0" err="1">
                <a:solidFill>
                  <a:srgbClr val="800080"/>
                </a:solidFill>
                <a:latin typeface="Arial" charset="0"/>
              </a:rPr>
              <a:t>com</a:t>
            </a:r>
            <a:r>
              <a:rPr lang="ru-RU" b="1" dirty="0">
                <a:solidFill>
                  <a:srgbClr val="800080"/>
                </a:solidFill>
                <a:latin typeface="Arial" charset="0"/>
              </a:rPr>
              <a:t>-↓</a:t>
            </a:r>
            <a:r>
              <a:rPr lang="en-US" b="1" dirty="0">
                <a:solidFill>
                  <a:srgbClr val="800080"/>
                </a:solidFill>
                <a:latin typeface="Arial" charset="0"/>
              </a:rPr>
              <a:t>D</a:t>
            </a:r>
            <a:r>
              <a:rPr lang="ru-RU" b="1" dirty="0">
                <a:solidFill>
                  <a:srgbClr val="800080"/>
                </a:solidFill>
                <a:latin typeface="Arial" charset="0"/>
              </a:rPr>
              <a:t>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51520" y="40341"/>
            <a:ext cx="8424936" cy="1411941"/>
          </a:xfrm>
        </p:spPr>
        <p:txBody>
          <a:bodyPr/>
          <a:lstStyle/>
          <a:p>
            <a:r>
              <a:rPr lang="ru-RU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Влияние переменных на объем спроса</a:t>
            </a:r>
            <a:endParaRPr lang="ru-RU" dirty="0"/>
          </a:p>
        </p:txBody>
      </p:sp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>
                <a:solidFill>
                  <a:srgbClr val="008000"/>
                </a:solidFill>
                <a:latin typeface="Arial" charset="0"/>
              </a:rPr>
              <a:t>W</a:t>
            </a:r>
            <a:r>
              <a:rPr lang="ru-RU" b="1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ru-RU" dirty="0">
                <a:latin typeface="Arial" charset="0"/>
              </a:rPr>
              <a:t>– ожидания изменения в будущем </a:t>
            </a:r>
            <a:r>
              <a:rPr lang="en-US" b="1" dirty="0">
                <a:solidFill>
                  <a:srgbClr val="008000"/>
                </a:solidFill>
                <a:latin typeface="Arial" charset="0"/>
              </a:rPr>
              <a:t>P</a:t>
            </a:r>
            <a:r>
              <a:rPr lang="ru-RU" dirty="0">
                <a:latin typeface="Arial" charset="0"/>
              </a:rPr>
              <a:t> и </a:t>
            </a:r>
            <a:r>
              <a:rPr lang="en-US" b="1" dirty="0">
                <a:solidFill>
                  <a:srgbClr val="008000"/>
                </a:solidFill>
                <a:latin typeface="Arial" charset="0"/>
              </a:rPr>
              <a:t>I</a:t>
            </a:r>
            <a:r>
              <a:rPr lang="ru-RU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ru-RU" dirty="0">
                <a:latin typeface="Arial" charset="0"/>
              </a:rPr>
              <a:t>способны изменить спрос. </a:t>
            </a:r>
          </a:p>
          <a:p>
            <a:pPr eaLnBrk="1" hangingPunct="1">
              <a:buFont typeface="Wingdings" charset="0"/>
              <a:buNone/>
            </a:pPr>
            <a:r>
              <a:rPr lang="ru-RU" dirty="0">
                <a:latin typeface="Arial" charset="0"/>
              </a:rPr>
              <a:t>Ожидание увеличения цены в будущем  приведет к увеличению текущего спроса </a:t>
            </a:r>
            <a:r>
              <a:rPr lang="ru-RU" b="1" dirty="0">
                <a:solidFill>
                  <a:srgbClr val="800080"/>
                </a:solidFill>
                <a:latin typeface="Arial" charset="0"/>
              </a:rPr>
              <a:t>(↑</a:t>
            </a:r>
            <a:r>
              <a:rPr lang="en-US" b="1" dirty="0" err="1">
                <a:solidFill>
                  <a:srgbClr val="800080"/>
                </a:solidFill>
                <a:latin typeface="Arial" charset="0"/>
              </a:rPr>
              <a:t>Wp</a:t>
            </a:r>
            <a:r>
              <a:rPr lang="ru-RU" b="1" dirty="0">
                <a:solidFill>
                  <a:srgbClr val="800080"/>
                </a:solidFill>
                <a:latin typeface="Arial" charset="0"/>
              </a:rPr>
              <a:t>-↑</a:t>
            </a:r>
            <a:r>
              <a:rPr lang="en-US" b="1" dirty="0">
                <a:solidFill>
                  <a:srgbClr val="800080"/>
                </a:solidFill>
                <a:latin typeface="Arial" charset="0"/>
              </a:rPr>
              <a:t>D</a:t>
            </a:r>
            <a:r>
              <a:rPr lang="ru-RU" b="1" dirty="0">
                <a:solidFill>
                  <a:srgbClr val="800080"/>
                </a:solidFill>
                <a:latin typeface="Arial" charset="0"/>
              </a:rPr>
              <a:t>)</a:t>
            </a:r>
          </a:p>
          <a:p>
            <a:pPr eaLnBrk="1" hangingPunct="1">
              <a:buFont typeface="Wingdings" charset="0"/>
              <a:buNone/>
            </a:pPr>
            <a:r>
              <a:rPr lang="ru-RU" dirty="0">
                <a:latin typeface="Arial" charset="0"/>
              </a:rPr>
              <a:t>Ожидание прибавка в зарплате приводит к меньшему </a:t>
            </a:r>
            <a:r>
              <a:rPr lang="ru-RU" dirty="0" err="1">
                <a:latin typeface="Arial" charset="0"/>
              </a:rPr>
              <a:t>сомоограничению</a:t>
            </a:r>
            <a:r>
              <a:rPr lang="ru-RU" dirty="0">
                <a:latin typeface="Arial" charset="0"/>
              </a:rPr>
              <a:t> потребителя </a:t>
            </a:r>
            <a:r>
              <a:rPr lang="ru-RU" b="1" dirty="0">
                <a:solidFill>
                  <a:srgbClr val="800080"/>
                </a:solidFill>
                <a:latin typeface="Arial" charset="0"/>
              </a:rPr>
              <a:t>(↑</a:t>
            </a:r>
            <a:r>
              <a:rPr lang="en-US" b="1" dirty="0">
                <a:solidFill>
                  <a:srgbClr val="800080"/>
                </a:solidFill>
                <a:latin typeface="Arial" charset="0"/>
              </a:rPr>
              <a:t>Wi</a:t>
            </a:r>
            <a:r>
              <a:rPr lang="ru-RU" b="1" dirty="0">
                <a:solidFill>
                  <a:srgbClr val="800080"/>
                </a:solidFill>
                <a:latin typeface="Arial" charset="0"/>
              </a:rPr>
              <a:t>-↑</a:t>
            </a:r>
            <a:r>
              <a:rPr lang="en-US" b="1" dirty="0">
                <a:solidFill>
                  <a:srgbClr val="800080"/>
                </a:solidFill>
                <a:latin typeface="Arial" charset="0"/>
              </a:rPr>
              <a:t>D</a:t>
            </a:r>
            <a:r>
              <a:rPr lang="ru-RU" b="1" dirty="0">
                <a:solidFill>
                  <a:srgbClr val="800080"/>
                </a:solidFill>
                <a:latin typeface="Arial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>
                <a:latin typeface="Arial" charset="0"/>
              </a:rPr>
              <a:t>Проявления аномального спроса Х. Лейбенстайна </a:t>
            </a:r>
          </a:p>
        </p:txBody>
      </p:sp>
      <p:pic>
        <p:nvPicPr>
          <p:cNvPr id="17411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80975" y="2417763"/>
            <a:ext cx="9432925" cy="34591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9144000" cy="1100138"/>
          </a:xfrm>
        </p:spPr>
        <p:txBody>
          <a:bodyPr/>
          <a:lstStyle/>
          <a:p>
            <a:pPr eaLnBrk="1" hangingPunct="1"/>
            <a:r>
              <a:rPr lang="ru-RU" sz="3200" b="1">
                <a:latin typeface="Arial" charset="0"/>
              </a:rPr>
              <a:t>Социальные аспекты аномального спроса: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287338" y="1412875"/>
            <a:ext cx="8856662" cy="52371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b="1">
                <a:solidFill>
                  <a:srgbClr val="800080"/>
                </a:solidFill>
                <a:latin typeface="Arial" charset="0"/>
              </a:rPr>
              <a:t>Эффект присоединения к большинству</a:t>
            </a:r>
            <a:r>
              <a:rPr lang="ru-RU" sz="2800">
                <a:latin typeface="Arial" charset="0"/>
              </a:rPr>
              <a:t> («повального увлечения») – увеличение спроса в связи со стремлением покупателя покупать тот же товар, который покупают другие.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b="1">
                <a:solidFill>
                  <a:srgbClr val="800080"/>
                </a:solidFill>
                <a:latin typeface="Arial" charset="0"/>
              </a:rPr>
              <a:t>Эффект сноба</a:t>
            </a:r>
            <a:r>
              <a:rPr lang="ru-RU" sz="2800">
                <a:latin typeface="Arial" charset="0"/>
              </a:rPr>
              <a:t> – снижение спроса в связи с тем, что другие люди покупают этот же товар. Бывают ситуации, когда на рынке преобладают снобы. 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b="1">
                <a:solidFill>
                  <a:srgbClr val="800080"/>
                </a:solidFill>
                <a:latin typeface="Arial" charset="0"/>
              </a:rPr>
              <a:t>Эффект Веблена</a:t>
            </a:r>
            <a:r>
              <a:rPr lang="ru-RU" sz="2800">
                <a:latin typeface="Arial" charset="0"/>
              </a:rPr>
              <a:t> – увеличение спроса из-за того, что товар имеет более высокую, а не низкую цену, важен сам факт обладания товаром, не его потребительские свойства (престижные товары).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457200"/>
            <a:ext cx="8964612" cy="1027113"/>
          </a:xfrm>
        </p:spPr>
        <p:txBody>
          <a:bodyPr/>
          <a:lstStyle/>
          <a:p>
            <a:pPr eaLnBrk="1" hangingPunct="1"/>
            <a:r>
              <a:rPr lang="ru-RU" sz="3600" b="1">
                <a:latin typeface="Arial" charset="0"/>
              </a:rPr>
              <a:t>Другие аспекты аномального спроса:</a:t>
            </a:r>
            <a:r>
              <a:rPr lang="ru-RU">
                <a:latin typeface="Arial" charset="0"/>
              </a:rPr>
              <a:t>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0" y="1557338"/>
            <a:ext cx="9144000" cy="5111750"/>
          </a:xfrm>
        </p:spPr>
        <p:txBody>
          <a:bodyPr/>
          <a:lstStyle/>
          <a:p>
            <a:pPr eaLnBrk="1" hangingPunct="1"/>
            <a:r>
              <a:rPr lang="ru-RU" sz="2800">
                <a:solidFill>
                  <a:srgbClr val="0000FF"/>
                </a:solidFill>
                <a:latin typeface="Arial" charset="0"/>
              </a:rPr>
              <a:t>Спекулятивный спрос </a:t>
            </a:r>
            <a:r>
              <a:rPr lang="ru-RU" sz="2800">
                <a:latin typeface="Arial" charset="0"/>
              </a:rPr>
              <a:t>– возникает в связи с высокими инфляционными ожиданиями. Спрос на товар увеличивается еще до роста цены.</a:t>
            </a:r>
          </a:p>
          <a:p>
            <a:pPr eaLnBrk="1" hangingPunct="1"/>
            <a:r>
              <a:rPr lang="ru-RU" sz="2800">
                <a:solidFill>
                  <a:srgbClr val="009900"/>
                </a:solidFill>
                <a:latin typeface="Arial" charset="0"/>
              </a:rPr>
              <a:t>Нерациональный спрос</a:t>
            </a:r>
            <a:r>
              <a:rPr lang="ru-RU" sz="2800">
                <a:latin typeface="Arial" charset="0"/>
              </a:rPr>
              <a:t> – незапланированный спрос, возникший под влиянием сиюминутного желания, внезапного изменения настроения, прихоти, каприза. </a:t>
            </a:r>
          </a:p>
          <a:p>
            <a:pPr eaLnBrk="1" hangingPunct="1"/>
            <a:r>
              <a:rPr lang="ru-RU" sz="2800">
                <a:solidFill>
                  <a:srgbClr val="CC0000"/>
                </a:solidFill>
                <a:latin typeface="Arial" charset="0"/>
              </a:rPr>
              <a:t>Эффект ожидаемого качества</a:t>
            </a:r>
            <a:r>
              <a:rPr lang="ru-RU" sz="2800">
                <a:latin typeface="Arial" charset="0"/>
              </a:rPr>
              <a:t> – о качестве товара судят не по его характеристикам, а по его цене.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>
                <a:latin typeface="Arial" charset="0"/>
              </a:rPr>
              <a:t>Ценовое изменение спроса</a:t>
            </a:r>
          </a:p>
        </p:txBody>
      </p:sp>
      <p:sp>
        <p:nvSpPr>
          <p:cNvPr id="2" name="Содержимое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489" name="Rectangle 41"/>
          <p:cNvSpPr>
            <a:spLocks noChangeArrowheads="1"/>
          </p:cNvSpPr>
          <p:nvPr/>
        </p:nvSpPr>
        <p:spPr bwMode="auto">
          <a:xfrm>
            <a:off x="374650" y="5373688"/>
            <a:ext cx="8229600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ru-RU" sz="4000" dirty="0">
              <a:latin typeface="Arial" charset="0"/>
            </a:endParaRPr>
          </a:p>
        </p:txBody>
      </p:sp>
      <p:pic>
        <p:nvPicPr>
          <p:cNvPr id="20490" name="Picture 4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1620838"/>
            <a:ext cx="4535487" cy="367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>
                <a:solidFill>
                  <a:srgbClr val="CC0000"/>
                </a:solidFill>
                <a:latin typeface="Arial" charset="0"/>
              </a:rPr>
              <a:t>Ценовое изменение спроса – есть смещение точки по кривой</a:t>
            </a:r>
            <a:r>
              <a:rPr lang="ru-RU" dirty="0">
                <a:latin typeface="Arial" charset="0"/>
              </a:rPr>
              <a:t>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Правое смещение – при данном уровне цены покупатели готовы покупать большее количество товаров</a:t>
            </a:r>
          </a:p>
        </p:txBody>
      </p:sp>
      <p:pic>
        <p:nvPicPr>
          <p:cNvPr id="21508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945" b="-24945"/>
          <a:stretch>
            <a:fillRect/>
          </a:stretch>
        </p:blipFill>
        <p:spPr/>
      </p:pic>
      <p:sp>
        <p:nvSpPr>
          <p:cNvPr id="21507" name="Rectangle 5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381000" indent="-381000" eaLnBrk="1" hangingPunct="1">
              <a:lnSpc>
                <a:spcPct val="90000"/>
              </a:lnSpc>
              <a:buFont typeface="Wingdings" charset="0"/>
              <a:buAutoNum type="arabicParenR"/>
            </a:pPr>
            <a:r>
              <a:rPr lang="ru-RU" sz="2600" dirty="0">
                <a:latin typeface="Arial" charset="0"/>
              </a:rPr>
              <a:t>увеличение дохода;</a:t>
            </a:r>
          </a:p>
          <a:p>
            <a:pPr marL="381000" indent="-381000" eaLnBrk="1" hangingPunct="1">
              <a:lnSpc>
                <a:spcPct val="90000"/>
              </a:lnSpc>
              <a:buFont typeface="Wingdings" charset="0"/>
              <a:buAutoNum type="arabicParenR"/>
            </a:pPr>
            <a:r>
              <a:rPr lang="ru-RU" sz="2600" dirty="0">
                <a:latin typeface="Arial" charset="0"/>
              </a:rPr>
              <a:t>изменения вкуса в сторону большего распространения;</a:t>
            </a:r>
          </a:p>
          <a:p>
            <a:pPr marL="381000" indent="-381000" eaLnBrk="1" hangingPunct="1">
              <a:lnSpc>
                <a:spcPct val="90000"/>
              </a:lnSpc>
              <a:buFont typeface="Wingdings" charset="0"/>
              <a:buAutoNum type="arabicParenR"/>
            </a:pPr>
            <a:r>
              <a:rPr lang="ru-RU" sz="2600" dirty="0">
                <a:latin typeface="Arial" charset="0"/>
              </a:rPr>
              <a:t>ожидания роста доходов и увеличения цен;</a:t>
            </a:r>
          </a:p>
          <a:p>
            <a:pPr marL="381000" indent="-381000" eaLnBrk="1" hangingPunct="1">
              <a:lnSpc>
                <a:spcPct val="90000"/>
              </a:lnSpc>
              <a:buFont typeface="Wingdings" charset="0"/>
              <a:buAutoNum type="arabicParenR"/>
            </a:pPr>
            <a:r>
              <a:rPr lang="ru-RU" sz="2600" dirty="0">
                <a:latin typeface="Arial" charset="0"/>
              </a:rPr>
              <a:t>рост цен товаров субститутов;</a:t>
            </a:r>
          </a:p>
          <a:p>
            <a:pPr marL="381000" indent="-381000" eaLnBrk="1" hangingPunct="1">
              <a:lnSpc>
                <a:spcPct val="90000"/>
              </a:lnSpc>
              <a:buFont typeface="Wingdings" charset="0"/>
              <a:buAutoNum type="arabicParenR"/>
            </a:pPr>
            <a:r>
              <a:rPr lang="ru-RU" sz="2600" dirty="0">
                <a:latin typeface="Arial" charset="0"/>
              </a:rPr>
              <a:t>снижение цен </a:t>
            </a:r>
            <a:r>
              <a:rPr lang="ru-RU" sz="2600" dirty="0" err="1">
                <a:latin typeface="Arial" charset="0"/>
              </a:rPr>
              <a:t>комплиментарных</a:t>
            </a:r>
            <a:r>
              <a:rPr lang="ru-RU" sz="2600" dirty="0">
                <a:latin typeface="Arial" charset="0"/>
              </a:rPr>
              <a:t> товаров;</a:t>
            </a:r>
          </a:p>
          <a:p>
            <a:pPr marL="381000" indent="-381000" eaLnBrk="1" hangingPunct="1">
              <a:lnSpc>
                <a:spcPct val="90000"/>
              </a:lnSpc>
              <a:buFont typeface="Wingdings" charset="0"/>
              <a:buAutoNum type="arabicParenR"/>
            </a:pPr>
            <a:r>
              <a:rPr lang="ru-RU" sz="2600" dirty="0">
                <a:latin typeface="Arial" charset="0"/>
              </a:rPr>
              <a:t>рост количество населения.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Левое смещение – при данном уровне цены покупатели покупают меньшее количество товаров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22532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108" b="-17108"/>
          <a:stretch>
            <a:fillRect/>
          </a:stretch>
        </p:blipFill>
        <p:spPr>
          <a:noFill/>
        </p:spPr>
      </p:pic>
      <p:sp>
        <p:nvSpPr>
          <p:cNvPr id="22531" name="Rectangle 3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381000" indent="-381000" eaLnBrk="1" hangingPunct="1">
              <a:lnSpc>
                <a:spcPct val="90000"/>
              </a:lnSpc>
              <a:buFont typeface="Wingdings" charset="0"/>
              <a:buAutoNum type="arabicParenR"/>
            </a:pPr>
            <a:r>
              <a:rPr lang="ru-RU" sz="2600" dirty="0">
                <a:latin typeface="Arial" charset="0"/>
              </a:rPr>
              <a:t>снижение дохода;</a:t>
            </a:r>
          </a:p>
          <a:p>
            <a:pPr marL="381000" indent="-381000" eaLnBrk="1" hangingPunct="1">
              <a:lnSpc>
                <a:spcPct val="90000"/>
              </a:lnSpc>
              <a:buFont typeface="Wingdings" charset="0"/>
              <a:buAutoNum type="arabicParenR"/>
            </a:pPr>
            <a:r>
              <a:rPr lang="ru-RU" sz="2600" dirty="0">
                <a:latin typeface="Arial" charset="0"/>
              </a:rPr>
              <a:t>изменения вкуса в сторону меньшего распространения;</a:t>
            </a:r>
          </a:p>
          <a:p>
            <a:pPr marL="381000" indent="-381000" eaLnBrk="1" hangingPunct="1">
              <a:lnSpc>
                <a:spcPct val="90000"/>
              </a:lnSpc>
              <a:buFont typeface="Wingdings" charset="0"/>
              <a:buAutoNum type="arabicParenR"/>
            </a:pPr>
            <a:r>
              <a:rPr lang="ru-RU" sz="2600" dirty="0">
                <a:latin typeface="Arial" charset="0"/>
              </a:rPr>
              <a:t>ожидания снижения доходов и снижения цен;</a:t>
            </a:r>
          </a:p>
          <a:p>
            <a:pPr marL="381000" indent="-381000" eaLnBrk="1" hangingPunct="1">
              <a:lnSpc>
                <a:spcPct val="90000"/>
              </a:lnSpc>
              <a:buFont typeface="Wingdings" charset="0"/>
              <a:buAutoNum type="arabicParenR"/>
            </a:pPr>
            <a:r>
              <a:rPr lang="ru-RU" sz="2600" dirty="0">
                <a:latin typeface="Arial" charset="0"/>
              </a:rPr>
              <a:t>снижение цен товаров субститутов;</a:t>
            </a:r>
          </a:p>
          <a:p>
            <a:pPr marL="381000" indent="-381000" eaLnBrk="1" hangingPunct="1">
              <a:lnSpc>
                <a:spcPct val="90000"/>
              </a:lnSpc>
              <a:buFont typeface="Wingdings" charset="0"/>
              <a:buAutoNum type="arabicParenR"/>
            </a:pPr>
            <a:r>
              <a:rPr lang="ru-RU" sz="2600" dirty="0">
                <a:latin typeface="Arial" charset="0"/>
              </a:rPr>
              <a:t>рост цен </a:t>
            </a:r>
            <a:r>
              <a:rPr lang="ru-RU" sz="2600" dirty="0" err="1">
                <a:latin typeface="Arial" charset="0"/>
              </a:rPr>
              <a:t>комплиментарных</a:t>
            </a:r>
            <a:r>
              <a:rPr lang="ru-RU" sz="2600" dirty="0">
                <a:latin typeface="Arial" charset="0"/>
              </a:rPr>
              <a:t> товаров;</a:t>
            </a:r>
          </a:p>
          <a:p>
            <a:pPr marL="381000" indent="-381000" eaLnBrk="1" hangingPunct="1">
              <a:lnSpc>
                <a:spcPct val="90000"/>
              </a:lnSpc>
              <a:buFont typeface="Wingdings" charset="0"/>
              <a:buAutoNum type="arabicParenR"/>
            </a:pPr>
            <a:r>
              <a:rPr lang="ru-RU" sz="2600" dirty="0">
                <a:latin typeface="Arial" charset="0"/>
              </a:rPr>
              <a:t>снижение количество населения.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Эластичность </a:t>
            </a:r>
            <a:endParaRPr lang="ru-RU" sz="4000" dirty="0">
              <a:latin typeface="Arial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Arial" charset="0"/>
              </a:rPr>
              <a:t>степень </a:t>
            </a:r>
            <a:r>
              <a:rPr lang="ru-RU" dirty="0">
                <a:latin typeface="Arial" charset="0"/>
              </a:rPr>
              <a:t>реагирования одной переменной величины в ответ на изменение другой, связанной с </a:t>
            </a:r>
            <a:r>
              <a:rPr lang="ru-RU" dirty="0" smtClean="0">
                <a:latin typeface="Arial" charset="0"/>
              </a:rPr>
              <a:t>первой</a:t>
            </a:r>
          </a:p>
          <a:p>
            <a:r>
              <a:rPr lang="ru-RU" dirty="0" smtClean="0">
                <a:solidFill>
                  <a:srgbClr val="800080"/>
                </a:solidFill>
                <a:latin typeface="Arial" charset="0"/>
              </a:rPr>
              <a:t>Коэффициент </a:t>
            </a:r>
            <a:r>
              <a:rPr lang="ru-RU" dirty="0">
                <a:solidFill>
                  <a:srgbClr val="800080"/>
                </a:solidFill>
                <a:latin typeface="Arial" charset="0"/>
              </a:rPr>
              <a:t>эластичности</a:t>
            </a:r>
            <a:r>
              <a:rPr lang="ru-RU" dirty="0">
                <a:latin typeface="Arial" charset="0"/>
              </a:rPr>
              <a:t> – числовой показатель, показывающий процентное изменение одной переменной в результате однопроцентного изменения другой</a:t>
            </a:r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Ценовая эластичность спроса </a:t>
            </a:r>
            <a:endParaRPr lang="ru-RU" sz="4000" dirty="0">
              <a:latin typeface="Arial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Arial" charset="0"/>
              </a:rPr>
              <a:t>относительно </a:t>
            </a:r>
            <a:r>
              <a:rPr lang="ru-RU" dirty="0">
                <a:latin typeface="Arial" charset="0"/>
              </a:rPr>
              <a:t>изменение объема спроса под влиянием изменения цены на 1 % </a:t>
            </a:r>
            <a:endParaRPr lang="ru-RU" dirty="0" smtClean="0">
              <a:latin typeface="Arial" charset="0"/>
            </a:endParaRPr>
          </a:p>
          <a:p>
            <a:pPr eaLnBrk="1" hangingPunct="1"/>
            <a:endParaRPr lang="ru-RU" dirty="0">
              <a:latin typeface="Arial" charset="0"/>
            </a:endParaRPr>
          </a:p>
          <a:p>
            <a:pPr marL="0" indent="0" eaLnBrk="1" hangingPunct="1">
              <a:buNone/>
            </a:pPr>
            <a:endParaRPr lang="ru-RU" dirty="0">
              <a:latin typeface="Arial" charset="0"/>
            </a:endParaRPr>
          </a:p>
          <a:p>
            <a:pPr eaLnBrk="1" hangingPunct="1"/>
            <a:r>
              <a:rPr lang="ru-RU" dirty="0" smtClean="0">
                <a:latin typeface="Arial" charset="0"/>
              </a:rPr>
              <a:t>Е</a:t>
            </a:r>
            <a:r>
              <a:rPr lang="en-US" dirty="0" err="1" smtClean="0">
                <a:latin typeface="Arial" charset="0"/>
              </a:rPr>
              <a:t>pd</a:t>
            </a:r>
            <a:r>
              <a:rPr lang="en-US" dirty="0" smtClean="0">
                <a:latin typeface="Arial" charset="0"/>
              </a:rPr>
              <a:t> </a:t>
            </a:r>
            <a:r>
              <a:rPr lang="ru-RU" dirty="0">
                <a:latin typeface="Arial" charset="0"/>
              </a:rPr>
              <a:t>– ценовая эластичность спроса</a:t>
            </a:r>
          </a:p>
          <a:p>
            <a:pPr eaLnBrk="1" hangingPunct="1"/>
            <a:r>
              <a:rPr lang="ru-RU" dirty="0">
                <a:latin typeface="Arial" charset="0"/>
              </a:rPr>
              <a:t>∆ </a:t>
            </a:r>
            <a:r>
              <a:rPr lang="en-US" dirty="0">
                <a:latin typeface="Arial" charset="0"/>
              </a:rPr>
              <a:t>Q</a:t>
            </a:r>
            <a:r>
              <a:rPr lang="ru-RU" dirty="0">
                <a:latin typeface="Arial" charset="0"/>
              </a:rPr>
              <a:t>/</a:t>
            </a:r>
            <a:r>
              <a:rPr lang="en-US" dirty="0">
                <a:latin typeface="Arial" charset="0"/>
              </a:rPr>
              <a:t>Q</a:t>
            </a:r>
            <a:r>
              <a:rPr lang="ru-RU" dirty="0">
                <a:latin typeface="Arial" charset="0"/>
              </a:rPr>
              <a:t> – относительное изменение спроса</a:t>
            </a:r>
          </a:p>
          <a:p>
            <a:pPr eaLnBrk="1" hangingPunct="1"/>
            <a:r>
              <a:rPr lang="ru-RU" dirty="0">
                <a:latin typeface="Arial" charset="0"/>
              </a:rPr>
              <a:t>∆ </a:t>
            </a:r>
            <a:r>
              <a:rPr lang="en-US" dirty="0">
                <a:latin typeface="Arial" charset="0"/>
              </a:rPr>
              <a:t>P</a:t>
            </a:r>
            <a:r>
              <a:rPr lang="ru-RU" dirty="0">
                <a:latin typeface="Arial" charset="0"/>
              </a:rPr>
              <a:t>/</a:t>
            </a:r>
            <a:r>
              <a:rPr lang="en-US" dirty="0">
                <a:latin typeface="Arial" charset="0"/>
              </a:rPr>
              <a:t>P</a:t>
            </a:r>
            <a:r>
              <a:rPr lang="ru-RU" dirty="0">
                <a:latin typeface="Arial" charset="0"/>
              </a:rPr>
              <a:t> – относительное изменение цены</a:t>
            </a:r>
          </a:p>
        </p:txBody>
      </p:sp>
      <p:pic>
        <p:nvPicPr>
          <p:cNvPr id="24580" name="Picture 5"/>
          <p:cNvPicPr>
            <a:picLocks noChangeAspect="1" noChangeArrowheads="1"/>
          </p:cNvPicPr>
          <p:nvPr/>
        </p:nvPicPr>
        <p:blipFill>
          <a:blip r:embed="rId3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36912"/>
            <a:ext cx="7632700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30702"/>
            <a:ext cx="9144000" cy="1371600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Виды спроса зависимости от величины коэффициента эластичности</a:t>
            </a:r>
          </a:p>
        </p:txBody>
      </p:sp>
      <p:pic>
        <p:nvPicPr>
          <p:cNvPr id="25603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-18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171700"/>
            <a:ext cx="9036050" cy="37052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260648"/>
            <a:ext cx="8064500" cy="1027584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Эластичность определяется кривой спроса – чем более она пологая, тем более эластичный спрос она выражает</a:t>
            </a:r>
          </a:p>
        </p:txBody>
      </p:sp>
      <p:pic>
        <p:nvPicPr>
          <p:cNvPr id="26627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3713" y="1773238"/>
            <a:ext cx="5399087" cy="4851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595313"/>
          </a:xfrm>
        </p:spPr>
        <p:txBody>
          <a:bodyPr/>
          <a:lstStyle/>
          <a:p>
            <a:pPr eaLnBrk="1" hangingPunct="1"/>
            <a:r>
              <a:rPr lang="ru-RU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Факторы эластичности: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844824"/>
            <a:ext cx="7777162" cy="4320009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ru-RU" b="1" dirty="0">
                <a:solidFill>
                  <a:srgbClr val="CC0000"/>
                </a:solidFill>
                <a:latin typeface="Arial" charset="0"/>
              </a:rPr>
              <a:t>Наличие заменителей</a:t>
            </a:r>
            <a:endParaRPr lang="ru-RU" dirty="0">
              <a:latin typeface="Arial" charset="0"/>
            </a:endParaRPr>
          </a:p>
          <a:p>
            <a:pPr eaLnBrk="1" hangingPunct="1"/>
            <a:r>
              <a:rPr lang="ru-RU" b="1" dirty="0">
                <a:solidFill>
                  <a:srgbClr val="CC0000"/>
                </a:solidFill>
                <a:latin typeface="Arial" charset="0"/>
              </a:rPr>
              <a:t>Значимость потребности </a:t>
            </a:r>
          </a:p>
          <a:p>
            <a:pPr eaLnBrk="1" hangingPunct="1"/>
            <a:r>
              <a:rPr lang="ru-RU" b="1" dirty="0">
                <a:solidFill>
                  <a:srgbClr val="CC0000"/>
                </a:solidFill>
                <a:latin typeface="Arial" charset="0"/>
              </a:rPr>
              <a:t>Удельный вес товара в бюджете покупателя </a:t>
            </a:r>
          </a:p>
          <a:p>
            <a:pPr eaLnBrk="1" hangingPunct="1"/>
            <a:r>
              <a:rPr lang="ru-RU" b="1" dirty="0">
                <a:solidFill>
                  <a:srgbClr val="CC0000"/>
                </a:solidFill>
                <a:latin typeface="Arial" charset="0"/>
              </a:rPr>
              <a:t>Ограниченность</a:t>
            </a:r>
            <a:endParaRPr lang="ru-RU" dirty="0">
              <a:latin typeface="Arial" charset="0"/>
            </a:endParaRPr>
          </a:p>
          <a:p>
            <a:pPr eaLnBrk="1" hangingPunct="1"/>
            <a:r>
              <a:rPr lang="ru-RU" b="1" dirty="0">
                <a:solidFill>
                  <a:srgbClr val="CC0000"/>
                </a:solidFill>
                <a:latin typeface="Arial" charset="0"/>
              </a:rPr>
              <a:t>Степень насыщенности</a:t>
            </a:r>
            <a:r>
              <a:rPr lang="ru-RU" dirty="0">
                <a:latin typeface="Arial" charset="0"/>
              </a:rPr>
              <a:t> </a:t>
            </a:r>
          </a:p>
          <a:p>
            <a:pPr eaLnBrk="1" hangingPunct="1"/>
            <a:r>
              <a:rPr lang="ru-RU" b="1" dirty="0">
                <a:solidFill>
                  <a:srgbClr val="CC0000"/>
                </a:solidFill>
                <a:latin typeface="Arial" charset="0"/>
              </a:rPr>
              <a:t>Степень </a:t>
            </a:r>
            <a:r>
              <a:rPr lang="ru-RU" b="1" dirty="0" err="1">
                <a:solidFill>
                  <a:srgbClr val="CC0000"/>
                </a:solidFill>
                <a:latin typeface="Arial" charset="0"/>
              </a:rPr>
              <a:t>агрегированности</a:t>
            </a:r>
            <a:r>
              <a:rPr lang="ru-RU" b="1" dirty="0">
                <a:solidFill>
                  <a:srgbClr val="CC0000"/>
                </a:solidFill>
                <a:latin typeface="Arial" charset="0"/>
              </a:rPr>
              <a:t> товара</a:t>
            </a:r>
            <a:endParaRPr lang="ru-RU" dirty="0">
              <a:latin typeface="Arial" charset="0"/>
            </a:endParaRPr>
          </a:p>
          <a:p>
            <a:pPr eaLnBrk="1" hangingPunct="1"/>
            <a:r>
              <a:rPr lang="ru-RU" b="1" dirty="0">
                <a:solidFill>
                  <a:srgbClr val="CC0000"/>
                </a:solidFill>
                <a:latin typeface="Arial" charset="0"/>
              </a:rPr>
              <a:t>Ожидания потребителя</a:t>
            </a:r>
            <a:endParaRPr lang="ru-RU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>
                <a:solidFill>
                  <a:srgbClr val="333399"/>
                </a:solidFill>
                <a:latin typeface="Arial" charset="0"/>
              </a:rPr>
              <a:t>Рыночная реакция в условиях эластичного спроса</a:t>
            </a:r>
          </a:p>
        </p:txBody>
      </p:sp>
      <p:pic>
        <p:nvPicPr>
          <p:cNvPr id="74755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lum bright="-18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014" b="-55014"/>
          <a:stretch>
            <a:fillRect/>
          </a:stretch>
        </p:blipFill>
        <p:spPr/>
      </p:pic>
      <p:sp>
        <p:nvSpPr>
          <p:cNvPr id="74756" name="Rectangle 7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buFont typeface="Wingdings" charset="0"/>
              <a:buNone/>
            </a:pPr>
            <a:r>
              <a:rPr lang="ru-RU" sz="2600">
                <a:latin typeface="Arial" charset="0"/>
              </a:rPr>
              <a:t>Если </a:t>
            </a:r>
            <a:r>
              <a:rPr lang="en-US" sz="2600">
                <a:latin typeface="Arial" charset="0"/>
              </a:rPr>
              <a:t>Ed = 3</a:t>
            </a:r>
            <a:r>
              <a:rPr lang="ru-RU" sz="2600">
                <a:latin typeface="Arial" charset="0"/>
              </a:rPr>
              <a:t>,</a:t>
            </a:r>
          </a:p>
          <a:p>
            <a:pPr eaLnBrk="1" hangingPunct="1">
              <a:buFont typeface="Wingdings" charset="0"/>
              <a:buNone/>
            </a:pPr>
            <a:r>
              <a:rPr lang="ru-RU" sz="2600">
                <a:latin typeface="Arial" charset="0"/>
              </a:rPr>
              <a:t>снижение Р на 1%</a:t>
            </a:r>
          </a:p>
          <a:p>
            <a:pPr eaLnBrk="1" hangingPunct="1">
              <a:buFont typeface="Wingdings" charset="0"/>
              <a:buNone/>
            </a:pPr>
            <a:r>
              <a:rPr lang="ru-RU" sz="2600">
                <a:latin typeface="Arial" charset="0"/>
              </a:rPr>
              <a:t>увеличит </a:t>
            </a:r>
            <a:r>
              <a:rPr lang="en-US" sz="2600">
                <a:latin typeface="Arial" charset="0"/>
              </a:rPr>
              <a:t>Q</a:t>
            </a:r>
            <a:r>
              <a:rPr lang="ru-RU" sz="2600">
                <a:latin typeface="Arial" charset="0"/>
              </a:rPr>
              <a:t> на 3%</a:t>
            </a:r>
          </a:p>
          <a:p>
            <a:pPr eaLnBrk="1" hangingPunct="1">
              <a:buFont typeface="Wingdings" charset="0"/>
              <a:buNone/>
            </a:pPr>
            <a:r>
              <a:rPr lang="en-US" sz="2600">
                <a:latin typeface="Arial" charset="0"/>
              </a:rPr>
              <a:t>TR</a:t>
            </a:r>
            <a:r>
              <a:rPr lang="ru-RU" sz="1800">
                <a:latin typeface="Arial" charset="0"/>
              </a:rPr>
              <a:t>2</a:t>
            </a:r>
            <a:r>
              <a:rPr lang="ru-RU" sz="2600">
                <a:latin typeface="Arial" charset="0"/>
              </a:rPr>
              <a:t> = Р</a:t>
            </a:r>
            <a:r>
              <a:rPr lang="ru-RU" sz="1800">
                <a:latin typeface="Arial" charset="0"/>
              </a:rPr>
              <a:t>2</a:t>
            </a:r>
            <a:r>
              <a:rPr lang="ru-RU" sz="2600">
                <a:latin typeface="Arial" charset="0"/>
              </a:rPr>
              <a:t>*</a:t>
            </a:r>
            <a:r>
              <a:rPr lang="en-US" sz="2600">
                <a:latin typeface="Arial" charset="0"/>
              </a:rPr>
              <a:t>Q</a:t>
            </a:r>
            <a:r>
              <a:rPr lang="ru-RU" sz="1800">
                <a:latin typeface="Arial" charset="0"/>
              </a:rPr>
              <a:t>2</a:t>
            </a:r>
            <a:endParaRPr lang="en-US" sz="1800">
              <a:latin typeface="Arial" charset="0"/>
            </a:endParaRPr>
          </a:p>
          <a:p>
            <a:pPr eaLnBrk="1" hangingPunct="1">
              <a:buFont typeface="Wingdings" charset="0"/>
              <a:buNone/>
            </a:pPr>
            <a:r>
              <a:rPr lang="en-US" sz="2600">
                <a:latin typeface="Arial" charset="0"/>
              </a:rPr>
              <a:t>TR</a:t>
            </a:r>
            <a:r>
              <a:rPr lang="en-US" sz="1800">
                <a:latin typeface="Arial" charset="0"/>
              </a:rPr>
              <a:t>2</a:t>
            </a:r>
            <a:r>
              <a:rPr lang="en-US" sz="2600">
                <a:latin typeface="Arial" charset="0"/>
              </a:rPr>
              <a:t>=</a:t>
            </a:r>
            <a:r>
              <a:rPr lang="ru-RU" sz="2600">
                <a:latin typeface="Arial" charset="0"/>
              </a:rPr>
              <a:t>0,99</a:t>
            </a:r>
            <a:r>
              <a:rPr lang="en-US" sz="2600">
                <a:latin typeface="Arial" charset="0"/>
              </a:rPr>
              <a:t>P</a:t>
            </a:r>
            <a:r>
              <a:rPr lang="ru-RU" sz="1800">
                <a:latin typeface="Arial" charset="0"/>
              </a:rPr>
              <a:t>1</a:t>
            </a:r>
            <a:r>
              <a:rPr lang="ru-RU" sz="2600">
                <a:latin typeface="Arial" charset="0"/>
              </a:rPr>
              <a:t>*1,03</a:t>
            </a:r>
            <a:r>
              <a:rPr lang="en-US" sz="2600">
                <a:latin typeface="Arial" charset="0"/>
              </a:rPr>
              <a:t>Q</a:t>
            </a:r>
            <a:r>
              <a:rPr lang="ru-RU" sz="1800">
                <a:latin typeface="Arial" charset="0"/>
              </a:rPr>
              <a:t>1</a:t>
            </a:r>
            <a:endParaRPr lang="en-US" sz="1800">
              <a:latin typeface="Arial" charset="0"/>
            </a:endParaRPr>
          </a:p>
          <a:p>
            <a:pPr eaLnBrk="1" hangingPunct="1">
              <a:buFont typeface="Wingdings" charset="0"/>
              <a:buNone/>
            </a:pPr>
            <a:r>
              <a:rPr lang="en-US" sz="2600">
                <a:latin typeface="Arial" charset="0"/>
              </a:rPr>
              <a:t>TR</a:t>
            </a:r>
            <a:r>
              <a:rPr lang="en-US" sz="1800">
                <a:latin typeface="Arial" charset="0"/>
              </a:rPr>
              <a:t>2</a:t>
            </a:r>
            <a:r>
              <a:rPr lang="ru-RU" sz="2600">
                <a:latin typeface="Arial" charset="0"/>
              </a:rPr>
              <a:t>=1,097 </a:t>
            </a:r>
            <a:r>
              <a:rPr lang="en-US" sz="2600">
                <a:latin typeface="Arial" charset="0"/>
              </a:rPr>
              <a:t>TR</a:t>
            </a:r>
            <a:r>
              <a:rPr lang="ru-RU" sz="1800">
                <a:latin typeface="Arial" charset="0"/>
              </a:rPr>
              <a:t>1</a:t>
            </a:r>
            <a:r>
              <a:rPr lang="ru-RU" sz="2600"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569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>
                <a:solidFill>
                  <a:srgbClr val="CC0099"/>
                </a:solidFill>
                <a:latin typeface="Arial" charset="0"/>
              </a:rPr>
              <a:t>Стратегия производителя:</a:t>
            </a:r>
          </a:p>
        </p:txBody>
      </p:sp>
      <p:sp>
        <p:nvSpPr>
          <p:cNvPr id="75779" name="Rectangle 6"/>
          <p:cNvSpPr>
            <a:spLocks noGrp="1" noChangeArrowheads="1"/>
          </p:cNvSpPr>
          <p:nvPr>
            <p:ph idx="1"/>
          </p:nvPr>
        </p:nvSpPr>
        <p:spPr>
          <a:xfrm>
            <a:off x="214313" y="1500188"/>
            <a:ext cx="8713787" cy="4476750"/>
          </a:xfrm>
        </p:spPr>
        <p:txBody>
          <a:bodyPr/>
          <a:lstStyle/>
          <a:p>
            <a:pPr eaLnBrk="1" hangingPunct="1"/>
            <a:r>
              <a:rPr lang="ru-RU">
                <a:latin typeface="Arial" charset="0"/>
              </a:rPr>
              <a:t>Выгодно расширение производства, увеличение его эффективности, увеличение конкуренции с другими товарами, привлечение дополнительных товаров и т.п.</a:t>
            </a:r>
          </a:p>
          <a:p>
            <a:pPr eaLnBrk="1" hangingPunct="1"/>
            <a:r>
              <a:rPr lang="ru-RU">
                <a:latin typeface="Arial" charset="0"/>
              </a:rPr>
              <a:t>Приводит к увеличению конкуренции на рынке.</a:t>
            </a:r>
          </a:p>
          <a:p>
            <a:pPr eaLnBrk="1" hangingPunct="1"/>
            <a:r>
              <a:rPr lang="ru-RU">
                <a:latin typeface="Arial" charset="0"/>
              </a:rPr>
              <a:t>Не выгоден сдвиг кривой предложения вправо, поэтому вмешательство в конкурентные рынки нежелательно.</a:t>
            </a:r>
          </a:p>
        </p:txBody>
      </p:sp>
    </p:spTree>
    <p:extLst>
      <p:ext uri="{BB962C8B-B14F-4D97-AF65-F5344CB8AC3E}">
        <p14:creationId xmlns:p14="http://schemas.microsoft.com/office/powerpoint/2010/main" val="370523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>
                <a:solidFill>
                  <a:srgbClr val="333399"/>
                </a:solidFill>
                <a:latin typeface="Arial" charset="0"/>
              </a:rPr>
              <a:t>Рыночная реакция в условиях неэластичного спроса</a:t>
            </a:r>
          </a:p>
        </p:txBody>
      </p:sp>
      <p:pic>
        <p:nvPicPr>
          <p:cNvPr id="76804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lum bright="-18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912" b="-20912"/>
          <a:stretch>
            <a:fillRect/>
          </a:stretch>
        </p:blipFill>
        <p:spPr>
          <a:xfrm>
            <a:off x="827584" y="1700808"/>
            <a:ext cx="3566160" cy="4303713"/>
          </a:xfrm>
        </p:spPr>
      </p:pic>
      <p:sp>
        <p:nvSpPr>
          <p:cNvPr id="76803" name="Rectangle 5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charset="0"/>
              <a:buNone/>
            </a:pPr>
            <a:r>
              <a:rPr lang="ru-RU" sz="2600">
                <a:latin typeface="Arial" charset="0"/>
              </a:rPr>
              <a:t>Если </a:t>
            </a:r>
            <a:r>
              <a:rPr lang="en-US" sz="2600">
                <a:latin typeface="Arial" charset="0"/>
              </a:rPr>
              <a:t>Ed = 0,5</a:t>
            </a:r>
          </a:p>
          <a:p>
            <a:pPr eaLnBrk="1" hangingPunct="1">
              <a:buFont typeface="Wingdings" charset="0"/>
              <a:buNone/>
            </a:pPr>
            <a:r>
              <a:rPr lang="ru-RU" sz="2600">
                <a:latin typeface="Arial" charset="0"/>
              </a:rPr>
              <a:t>снижение Р на 1%</a:t>
            </a:r>
          </a:p>
          <a:p>
            <a:pPr eaLnBrk="1" hangingPunct="1">
              <a:buFont typeface="Wingdings" charset="0"/>
              <a:buNone/>
            </a:pPr>
            <a:r>
              <a:rPr lang="ru-RU" sz="2600">
                <a:latin typeface="Arial" charset="0"/>
              </a:rPr>
              <a:t>увеличит </a:t>
            </a:r>
            <a:r>
              <a:rPr lang="en-US" sz="2600">
                <a:latin typeface="Arial" charset="0"/>
              </a:rPr>
              <a:t>Q</a:t>
            </a:r>
            <a:r>
              <a:rPr lang="ru-RU" sz="2600">
                <a:latin typeface="Arial" charset="0"/>
              </a:rPr>
              <a:t> на </a:t>
            </a:r>
            <a:r>
              <a:rPr lang="en-US" sz="2600">
                <a:latin typeface="Arial" charset="0"/>
              </a:rPr>
              <a:t>0,5</a:t>
            </a:r>
            <a:r>
              <a:rPr lang="ru-RU" sz="2600">
                <a:latin typeface="Arial" charset="0"/>
              </a:rPr>
              <a:t>%</a:t>
            </a:r>
          </a:p>
          <a:p>
            <a:pPr eaLnBrk="1" hangingPunct="1">
              <a:buFont typeface="Wingdings" charset="0"/>
              <a:buNone/>
            </a:pPr>
            <a:r>
              <a:rPr lang="en-US" sz="2600">
                <a:latin typeface="Arial" charset="0"/>
              </a:rPr>
              <a:t>TR</a:t>
            </a:r>
            <a:r>
              <a:rPr lang="ru-RU" sz="1800">
                <a:latin typeface="Arial" charset="0"/>
              </a:rPr>
              <a:t>2</a:t>
            </a:r>
            <a:r>
              <a:rPr lang="ru-RU" sz="2600">
                <a:latin typeface="Arial" charset="0"/>
              </a:rPr>
              <a:t> = Р</a:t>
            </a:r>
            <a:r>
              <a:rPr lang="ru-RU" sz="1800">
                <a:latin typeface="Arial" charset="0"/>
              </a:rPr>
              <a:t>2</a:t>
            </a:r>
            <a:r>
              <a:rPr lang="ru-RU" sz="2600">
                <a:latin typeface="Arial" charset="0"/>
              </a:rPr>
              <a:t>*</a:t>
            </a:r>
            <a:r>
              <a:rPr lang="en-US" sz="2600">
                <a:latin typeface="Arial" charset="0"/>
              </a:rPr>
              <a:t>Q</a:t>
            </a:r>
            <a:r>
              <a:rPr lang="ru-RU" sz="1800">
                <a:latin typeface="Arial" charset="0"/>
              </a:rPr>
              <a:t>2</a:t>
            </a:r>
            <a:endParaRPr lang="en-US" sz="1800">
              <a:latin typeface="Arial" charset="0"/>
            </a:endParaRPr>
          </a:p>
          <a:p>
            <a:pPr eaLnBrk="1" hangingPunct="1">
              <a:buFont typeface="Wingdings" charset="0"/>
              <a:buNone/>
            </a:pPr>
            <a:r>
              <a:rPr lang="en-US" sz="2600">
                <a:latin typeface="Arial" charset="0"/>
              </a:rPr>
              <a:t>TR</a:t>
            </a:r>
            <a:r>
              <a:rPr lang="ru-RU" sz="1800">
                <a:latin typeface="Arial" charset="0"/>
              </a:rPr>
              <a:t>2</a:t>
            </a:r>
            <a:r>
              <a:rPr lang="ru-RU" sz="2600">
                <a:latin typeface="Arial" charset="0"/>
              </a:rPr>
              <a:t>=0,99</a:t>
            </a:r>
            <a:r>
              <a:rPr lang="en-US" sz="2600">
                <a:latin typeface="Arial" charset="0"/>
              </a:rPr>
              <a:t>P</a:t>
            </a:r>
            <a:r>
              <a:rPr lang="ru-RU" sz="1800">
                <a:latin typeface="Arial" charset="0"/>
              </a:rPr>
              <a:t>1</a:t>
            </a:r>
            <a:r>
              <a:rPr lang="ru-RU" sz="2600">
                <a:latin typeface="Arial" charset="0"/>
              </a:rPr>
              <a:t>*1,005</a:t>
            </a:r>
            <a:r>
              <a:rPr lang="en-US" sz="2600">
                <a:latin typeface="Arial" charset="0"/>
              </a:rPr>
              <a:t>Q</a:t>
            </a:r>
            <a:r>
              <a:rPr lang="ru-RU" sz="1800">
                <a:latin typeface="Arial" charset="0"/>
              </a:rPr>
              <a:t>1</a:t>
            </a:r>
            <a:endParaRPr lang="en-US" sz="1800">
              <a:latin typeface="Arial" charset="0"/>
            </a:endParaRPr>
          </a:p>
          <a:p>
            <a:pPr eaLnBrk="1" hangingPunct="1">
              <a:buFont typeface="Wingdings" charset="0"/>
              <a:buNone/>
            </a:pPr>
            <a:r>
              <a:rPr lang="en-US" sz="2600">
                <a:latin typeface="Arial" charset="0"/>
              </a:rPr>
              <a:t>TR</a:t>
            </a:r>
            <a:r>
              <a:rPr lang="ru-RU" sz="1800">
                <a:latin typeface="Arial" charset="0"/>
              </a:rPr>
              <a:t>2</a:t>
            </a:r>
            <a:r>
              <a:rPr lang="ru-RU" sz="2600">
                <a:latin typeface="Arial" charset="0"/>
              </a:rPr>
              <a:t>= 0,995 </a:t>
            </a:r>
            <a:r>
              <a:rPr lang="en-US" sz="2600">
                <a:latin typeface="Arial" charset="0"/>
              </a:rPr>
              <a:t>TR</a:t>
            </a:r>
            <a:r>
              <a:rPr lang="ru-RU" sz="1800">
                <a:latin typeface="Arial" charset="0"/>
              </a:rPr>
              <a:t>1</a:t>
            </a:r>
            <a:r>
              <a:rPr lang="ru-RU" sz="2600"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168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>
                <a:solidFill>
                  <a:srgbClr val="CC0099"/>
                </a:solidFill>
                <a:latin typeface="Arial" charset="0"/>
              </a:rPr>
              <a:t>Стратегия производителя: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557338"/>
            <a:ext cx="8713788" cy="47513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>
                <a:latin typeface="Arial" charset="0"/>
              </a:rPr>
              <a:t>Производителю выгодно влиять на рынок так, чтобы это привело к сдвигу кривой предложения влево, потеря выручки в виде снижения количества продаж товара будет компенсирована ростом цены.</a:t>
            </a:r>
          </a:p>
          <a:p>
            <a:pPr eaLnBrk="1" hangingPunct="1">
              <a:lnSpc>
                <a:spcPct val="90000"/>
              </a:lnSpc>
            </a:pPr>
            <a:r>
              <a:rPr lang="ru-RU">
                <a:latin typeface="Arial" charset="0"/>
              </a:rPr>
              <a:t>В отрасли производители будут нацелены на недопущение сдвига кривой предложения вправо, для чего лоббируют административные барьеры входа в отрасль, не нацелены на внедрение новых технологий.</a:t>
            </a:r>
          </a:p>
          <a:p>
            <a:pPr eaLnBrk="1" hangingPunct="1">
              <a:lnSpc>
                <a:spcPct val="90000"/>
              </a:lnSpc>
            </a:pPr>
            <a:endParaRPr lang="ru-RU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75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азвание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ПРЕДЛОЖЕНИЕ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1628800"/>
            <a:ext cx="74888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tx2"/>
                </a:solidFill>
                <a:latin typeface="Arial" charset="0"/>
              </a:rPr>
              <a:t>количество </a:t>
            </a:r>
            <a:r>
              <a:rPr lang="ru-RU" sz="3200" dirty="0">
                <a:solidFill>
                  <a:schemeClr val="tx2"/>
                </a:solidFill>
                <a:latin typeface="Arial" charset="0"/>
              </a:rPr>
              <a:t>(объем) благ, предлагаемых для продажи на рынке в определенный момент или период. </a:t>
            </a:r>
            <a:endParaRPr lang="ru-RU" sz="3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ЗАКОН ПРЕДЛОЖЕНИЯ - </a:t>
            </a:r>
            <a:endParaRPr lang="ru-RU" dirty="0"/>
          </a:p>
        </p:txBody>
      </p:sp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charset="0"/>
              <a:buNone/>
            </a:pPr>
            <a:r>
              <a:rPr lang="ru-RU" dirty="0" smtClean="0">
                <a:solidFill>
                  <a:schemeClr val="tx2"/>
                </a:solidFill>
                <a:latin typeface="Arial" charset="0"/>
              </a:rPr>
              <a:t>выражает </a:t>
            </a:r>
            <a:r>
              <a:rPr lang="ru-RU" dirty="0">
                <a:solidFill>
                  <a:schemeClr val="tx2"/>
                </a:solidFill>
                <a:latin typeface="Arial" charset="0"/>
              </a:rPr>
              <a:t>прямую зависимость между ценой и величиной предложения блага в течение определенного периода.</a:t>
            </a:r>
          </a:p>
          <a:p>
            <a:pPr eaLnBrk="1" hangingPunct="1">
              <a:buFont typeface="Wingdings" charset="0"/>
              <a:buNone/>
            </a:pPr>
            <a:endParaRPr lang="ru-RU" dirty="0">
              <a:latin typeface="Arial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1477911"/>
              </p:ext>
            </p:extLst>
          </p:nvPr>
        </p:nvGraphicFramePr>
        <p:xfrm>
          <a:off x="755576" y="3501008"/>
          <a:ext cx="3070747" cy="10440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Сормула" r:id="rId4" imgW="635000" imgH="215900" progId="Equation.3">
                  <p:embed/>
                </p:oleObj>
              </mc:Choice>
              <mc:Fallback>
                <p:oleObj name="Сормула" r:id="rId4" imgW="635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55576" y="3501008"/>
                        <a:ext cx="3070747" cy="10440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5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Геометрическая интерпретация закона предложения</a:t>
            </a:r>
          </a:p>
        </p:txBody>
      </p:sp>
      <p:pic>
        <p:nvPicPr>
          <p:cNvPr id="31748" name="Picture 9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508" b="-17508"/>
          <a:stretch>
            <a:fillRect/>
          </a:stretch>
        </p:blipFill>
        <p:spPr/>
      </p:pic>
      <p:sp>
        <p:nvSpPr>
          <p:cNvPr id="31747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766534" y="1774825"/>
            <a:ext cx="4377466" cy="4303713"/>
          </a:xfrm>
        </p:spPr>
        <p:txBody>
          <a:bodyPr>
            <a:normAutofit/>
          </a:bodyPr>
          <a:lstStyle/>
          <a:p>
            <a:pPr eaLnBrk="1" hangingPunct="1">
              <a:buFont typeface="Wingdings" charset="0"/>
              <a:buNone/>
            </a:pPr>
            <a:r>
              <a:rPr lang="ru-RU" sz="2600" dirty="0">
                <a:solidFill>
                  <a:schemeClr val="tx2"/>
                </a:solidFill>
                <a:latin typeface="Arial" charset="0"/>
              </a:rPr>
              <a:t>КРИВАЯ ПРЕДЛОЖЕНИЯ показывает  какую цену надо заплатить за единицу предложенного блага для каждого количества блага, чтобы это количество блага было выпущено</a:t>
            </a:r>
            <a:r>
              <a:rPr lang="ru-RU" sz="2200" dirty="0">
                <a:solidFill>
                  <a:schemeClr val="tx2"/>
                </a:solidFill>
                <a:latin typeface="Arial" charset="0"/>
              </a:rPr>
              <a:t>.</a:t>
            </a:r>
            <a:r>
              <a:rPr lang="ru-RU" sz="2200" dirty="0">
                <a:latin typeface="Arial" charset="0"/>
              </a:rPr>
              <a:t>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49275"/>
            <a:ext cx="9144000" cy="868363"/>
          </a:xfrm>
        </p:spPr>
        <p:txBody>
          <a:bodyPr/>
          <a:lstStyle/>
          <a:p>
            <a:pPr eaLnBrk="1" hangingPunct="1"/>
            <a:r>
              <a:rPr lang="de-DE" sz="44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Qs</a:t>
            </a:r>
            <a:r>
              <a:rPr lang="de-DE" sz="4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 = f(</a:t>
            </a:r>
            <a:r>
              <a:rPr lang="de-DE" sz="44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P,Psub,Pcom,Pres,K,T,N</a:t>
            </a:r>
            <a:r>
              <a:rPr lang="de-DE" sz="4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,</a:t>
            </a:r>
            <a:r>
              <a:rPr lang="ru-RU" sz="4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В</a:t>
            </a:r>
            <a:r>
              <a:rPr lang="de-DE" sz="4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)</a:t>
            </a:r>
            <a:endParaRPr lang="ru-RU" sz="4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ru-RU" sz="2000" dirty="0">
                <a:latin typeface="Arial" charset="0"/>
              </a:rPr>
              <a:t>Р  	</a:t>
            </a:r>
            <a:r>
              <a:rPr lang="en-US" sz="2000" dirty="0">
                <a:latin typeface="Arial" charset="0"/>
              </a:rPr>
              <a:t>  </a:t>
            </a:r>
            <a:r>
              <a:rPr lang="ru-RU" sz="2000" dirty="0">
                <a:latin typeface="Arial" charset="0"/>
              </a:rPr>
              <a:t>- цена продаваемого товара;</a:t>
            </a:r>
            <a:endParaRPr lang="de-DE" sz="2000" dirty="0">
              <a:latin typeface="Arial" charset="0"/>
            </a:endParaRPr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de-DE" sz="2000" dirty="0">
                <a:latin typeface="Arial" charset="0"/>
              </a:rPr>
              <a:t>P</a:t>
            </a:r>
            <a:r>
              <a:rPr lang="en-US" sz="2000" dirty="0">
                <a:latin typeface="Arial" charset="0"/>
              </a:rPr>
              <a:t>sub  </a:t>
            </a:r>
            <a:r>
              <a:rPr lang="ru-RU" sz="2000" dirty="0">
                <a:latin typeface="Arial" charset="0"/>
              </a:rPr>
              <a:t>- цены взаимозаменяемых товаров;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ru-RU" sz="2000" dirty="0">
                <a:latin typeface="Arial" charset="0"/>
              </a:rPr>
              <a:t>Р</a:t>
            </a:r>
            <a:r>
              <a:rPr lang="en-US" sz="2000" dirty="0">
                <a:latin typeface="Arial" charset="0"/>
              </a:rPr>
              <a:t>com </a:t>
            </a:r>
            <a:r>
              <a:rPr lang="ru-RU" sz="2000" dirty="0">
                <a:latin typeface="Arial" charset="0"/>
              </a:rPr>
              <a:t>- цены </a:t>
            </a:r>
            <a:r>
              <a:rPr lang="ru-RU" sz="2000" dirty="0" err="1">
                <a:latin typeface="Arial" charset="0"/>
              </a:rPr>
              <a:t>взаимодополняемых</a:t>
            </a:r>
            <a:r>
              <a:rPr lang="ru-RU" sz="2000" dirty="0">
                <a:latin typeface="Arial" charset="0"/>
              </a:rPr>
              <a:t> товаров; </a:t>
            </a:r>
            <a:endParaRPr lang="de-DE" sz="2000" dirty="0">
              <a:latin typeface="Arial" charset="0"/>
            </a:endParaRPr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de-DE" sz="2000" dirty="0" err="1">
                <a:latin typeface="Arial" charset="0"/>
              </a:rPr>
              <a:t>Pres</a:t>
            </a:r>
            <a:r>
              <a:rPr lang="de-DE" sz="2000" dirty="0">
                <a:latin typeface="Arial" charset="0"/>
              </a:rPr>
              <a:t>  </a:t>
            </a:r>
            <a:r>
              <a:rPr lang="ru-RU" sz="2000" dirty="0">
                <a:latin typeface="Arial" charset="0"/>
              </a:rPr>
              <a:t>- цены ресурсов и факторов производства;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ru-RU" sz="2000" dirty="0">
                <a:latin typeface="Arial" charset="0"/>
              </a:rPr>
              <a:t>К</a:t>
            </a:r>
            <a:r>
              <a:rPr lang="en-US" sz="2000" dirty="0">
                <a:latin typeface="Arial" charset="0"/>
              </a:rPr>
              <a:t>	</a:t>
            </a:r>
            <a:r>
              <a:rPr lang="ru-RU" sz="2000" dirty="0">
                <a:latin typeface="Arial" charset="0"/>
              </a:rPr>
              <a:t>- уровень технологии; 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ru-RU" sz="2000" dirty="0">
                <a:latin typeface="Arial" charset="0"/>
              </a:rPr>
              <a:t>Т   	- налоги, субсидии; 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ru-RU" sz="2000" dirty="0" err="1">
                <a:latin typeface="Arial" charset="0"/>
              </a:rPr>
              <a:t>N</a:t>
            </a:r>
            <a:r>
              <a:rPr lang="ru-RU" sz="2000" dirty="0">
                <a:latin typeface="Arial" charset="0"/>
              </a:rPr>
              <a:t>    - количество продавцов данного товара;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ru-RU" sz="2000" dirty="0">
                <a:latin typeface="Arial" charset="0"/>
              </a:rPr>
              <a:t>В	- прочие факторы.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азван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Влияние переменных на объем предложения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379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r>
              <a:rPr lang="en-US" sz="2600" b="1" dirty="0" err="1">
                <a:solidFill>
                  <a:srgbClr val="CC0000"/>
                </a:solidFill>
                <a:latin typeface="Arial" charset="0"/>
              </a:rPr>
              <a:t>P</a:t>
            </a:r>
            <a:r>
              <a:rPr lang="en-US" sz="2200" b="1" dirty="0" err="1">
                <a:solidFill>
                  <a:srgbClr val="CC0000"/>
                </a:solidFill>
                <a:latin typeface="Arial" charset="0"/>
              </a:rPr>
              <a:t>sub</a:t>
            </a:r>
            <a:r>
              <a:rPr lang="ru-RU" sz="2600" b="1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ru-RU" sz="2600" dirty="0">
                <a:latin typeface="Arial" charset="0"/>
              </a:rPr>
              <a:t>– </a:t>
            </a:r>
            <a:r>
              <a:rPr lang="ru-RU" sz="2600" b="1" dirty="0">
                <a:solidFill>
                  <a:srgbClr val="800080"/>
                </a:solidFill>
                <a:latin typeface="Arial" charset="0"/>
              </a:rPr>
              <a:t>(↑</a:t>
            </a:r>
            <a:r>
              <a:rPr lang="en-US" sz="2600" b="1" dirty="0" err="1">
                <a:solidFill>
                  <a:srgbClr val="800080"/>
                </a:solidFill>
                <a:latin typeface="Arial" charset="0"/>
              </a:rPr>
              <a:t>P</a:t>
            </a:r>
            <a:r>
              <a:rPr lang="en-US" sz="2200" b="1" dirty="0" err="1">
                <a:solidFill>
                  <a:srgbClr val="800080"/>
                </a:solidFill>
                <a:latin typeface="Arial" charset="0"/>
              </a:rPr>
              <a:t>sub</a:t>
            </a:r>
            <a:r>
              <a:rPr lang="ru-RU" sz="2600" b="1" dirty="0">
                <a:solidFill>
                  <a:srgbClr val="800080"/>
                </a:solidFill>
                <a:latin typeface="Arial" charset="0"/>
              </a:rPr>
              <a:t>- ↓</a:t>
            </a:r>
            <a:r>
              <a:rPr lang="en-US" sz="2600" b="1" dirty="0">
                <a:solidFill>
                  <a:srgbClr val="800080"/>
                </a:solidFill>
                <a:latin typeface="Arial" charset="0"/>
              </a:rPr>
              <a:t>S</a:t>
            </a:r>
            <a:r>
              <a:rPr lang="ru-RU" sz="2600" b="1" dirty="0">
                <a:solidFill>
                  <a:srgbClr val="800080"/>
                </a:solidFill>
                <a:latin typeface="Arial" charset="0"/>
              </a:rPr>
              <a:t>);</a:t>
            </a:r>
          </a:p>
          <a:p>
            <a:pPr eaLnBrk="1" hangingPunct="1"/>
            <a:r>
              <a:rPr lang="en-US" sz="2600" b="1" dirty="0" err="1">
                <a:solidFill>
                  <a:srgbClr val="CC0000"/>
                </a:solidFill>
                <a:latin typeface="Arial" charset="0"/>
              </a:rPr>
              <a:t>P</a:t>
            </a:r>
            <a:r>
              <a:rPr lang="en-US" sz="2200" b="1" dirty="0" err="1">
                <a:solidFill>
                  <a:srgbClr val="CC0000"/>
                </a:solidFill>
                <a:latin typeface="Arial" charset="0"/>
              </a:rPr>
              <a:t>com</a:t>
            </a:r>
            <a:r>
              <a:rPr lang="ru-RU" sz="2600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ru-RU" sz="2600" dirty="0">
                <a:latin typeface="Arial" charset="0"/>
              </a:rPr>
              <a:t>– </a:t>
            </a:r>
            <a:r>
              <a:rPr lang="ru-RU" sz="2600" b="1" dirty="0">
                <a:solidFill>
                  <a:srgbClr val="800080"/>
                </a:solidFill>
                <a:latin typeface="Arial" charset="0"/>
              </a:rPr>
              <a:t>(↑</a:t>
            </a:r>
            <a:r>
              <a:rPr lang="en-US" sz="2600" b="1" dirty="0" err="1">
                <a:solidFill>
                  <a:srgbClr val="800080"/>
                </a:solidFill>
                <a:latin typeface="Arial" charset="0"/>
              </a:rPr>
              <a:t>P</a:t>
            </a:r>
            <a:r>
              <a:rPr lang="en-US" sz="2200" b="1" dirty="0" err="1">
                <a:solidFill>
                  <a:srgbClr val="800080"/>
                </a:solidFill>
                <a:latin typeface="Arial" charset="0"/>
              </a:rPr>
              <a:t>com</a:t>
            </a:r>
            <a:r>
              <a:rPr lang="ru-RU" sz="2600" b="1" dirty="0">
                <a:solidFill>
                  <a:srgbClr val="800080"/>
                </a:solidFill>
                <a:latin typeface="Arial" charset="0"/>
              </a:rPr>
              <a:t>- ↑</a:t>
            </a:r>
            <a:r>
              <a:rPr lang="en-US" sz="2600" b="1" dirty="0">
                <a:solidFill>
                  <a:srgbClr val="800080"/>
                </a:solidFill>
                <a:latin typeface="Arial" charset="0"/>
              </a:rPr>
              <a:t>S</a:t>
            </a:r>
            <a:r>
              <a:rPr lang="ru-RU" sz="2600" b="1" dirty="0">
                <a:solidFill>
                  <a:srgbClr val="800080"/>
                </a:solidFill>
                <a:latin typeface="Arial" charset="0"/>
              </a:rPr>
              <a:t>);</a:t>
            </a:r>
            <a:endParaRPr lang="en-US" sz="2600" b="1" dirty="0">
              <a:solidFill>
                <a:srgbClr val="800080"/>
              </a:solidFill>
              <a:latin typeface="Arial" charset="0"/>
            </a:endParaRPr>
          </a:p>
          <a:p>
            <a:pPr eaLnBrk="1" hangingPunct="1"/>
            <a:r>
              <a:rPr lang="en-US" sz="2600" b="1" dirty="0" err="1">
                <a:solidFill>
                  <a:srgbClr val="CC0000"/>
                </a:solidFill>
                <a:latin typeface="Arial" charset="0"/>
              </a:rPr>
              <a:t>P</a:t>
            </a:r>
            <a:r>
              <a:rPr lang="en-US" sz="2200" b="1" dirty="0" err="1">
                <a:solidFill>
                  <a:srgbClr val="CC0000"/>
                </a:solidFill>
                <a:latin typeface="Arial" charset="0"/>
              </a:rPr>
              <a:t>res</a:t>
            </a:r>
            <a:r>
              <a:rPr lang="ru-RU" sz="2600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ru-RU" sz="2600" dirty="0">
                <a:latin typeface="Arial" charset="0"/>
              </a:rPr>
              <a:t>– цены на производственные ресурсы, составляющие издержки производства </a:t>
            </a:r>
            <a:r>
              <a:rPr lang="ru-RU" sz="2600" b="1" dirty="0">
                <a:solidFill>
                  <a:srgbClr val="800080"/>
                </a:solidFill>
                <a:latin typeface="Arial" charset="0"/>
              </a:rPr>
              <a:t>(↑</a:t>
            </a:r>
            <a:r>
              <a:rPr lang="en-US" sz="2600" b="1" dirty="0" err="1">
                <a:solidFill>
                  <a:srgbClr val="800080"/>
                </a:solidFill>
                <a:latin typeface="Arial" charset="0"/>
              </a:rPr>
              <a:t>P</a:t>
            </a:r>
            <a:r>
              <a:rPr lang="en-US" sz="2200" b="1" dirty="0" err="1">
                <a:solidFill>
                  <a:srgbClr val="800080"/>
                </a:solidFill>
                <a:latin typeface="Arial" charset="0"/>
              </a:rPr>
              <a:t>res</a:t>
            </a:r>
            <a:r>
              <a:rPr lang="ru-RU" sz="2600" b="1" dirty="0">
                <a:solidFill>
                  <a:srgbClr val="800080"/>
                </a:solidFill>
                <a:latin typeface="Arial" charset="0"/>
              </a:rPr>
              <a:t>- ↓</a:t>
            </a:r>
            <a:r>
              <a:rPr lang="en-US" sz="2600" b="1" dirty="0">
                <a:solidFill>
                  <a:srgbClr val="800080"/>
                </a:solidFill>
                <a:latin typeface="Arial" charset="0"/>
              </a:rPr>
              <a:t>S</a:t>
            </a:r>
            <a:r>
              <a:rPr lang="ru-RU" sz="2600" b="1" dirty="0">
                <a:solidFill>
                  <a:srgbClr val="800080"/>
                </a:solidFill>
                <a:latin typeface="Arial" charset="0"/>
              </a:rPr>
              <a:t>);</a:t>
            </a:r>
            <a:endParaRPr lang="en-US" sz="2600" b="1" dirty="0">
              <a:solidFill>
                <a:srgbClr val="800080"/>
              </a:solidFill>
              <a:latin typeface="Arial" charset="0"/>
            </a:endParaRPr>
          </a:p>
          <a:p>
            <a:pPr eaLnBrk="1" hangingPunct="1"/>
            <a:r>
              <a:rPr lang="en-US" sz="2600" b="1" dirty="0">
                <a:solidFill>
                  <a:srgbClr val="CC0000"/>
                </a:solidFill>
                <a:latin typeface="Arial" charset="0"/>
              </a:rPr>
              <a:t>K</a:t>
            </a:r>
            <a:r>
              <a:rPr lang="ru-RU" sz="2600" b="1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ru-RU" sz="2600" dirty="0">
                <a:latin typeface="Arial" charset="0"/>
              </a:rPr>
              <a:t>– уровень технологии – развитие технологии приводит к снижению затрачиваемых факторов производства </a:t>
            </a:r>
            <a:r>
              <a:rPr lang="ru-RU" sz="2600" b="1" dirty="0">
                <a:solidFill>
                  <a:srgbClr val="800080"/>
                </a:solidFill>
                <a:latin typeface="Arial" charset="0"/>
              </a:rPr>
              <a:t>(↑</a:t>
            </a:r>
            <a:r>
              <a:rPr lang="en-US" sz="2600" b="1" dirty="0">
                <a:solidFill>
                  <a:srgbClr val="800080"/>
                </a:solidFill>
                <a:latin typeface="Arial" charset="0"/>
              </a:rPr>
              <a:t>K</a:t>
            </a:r>
            <a:r>
              <a:rPr lang="ru-RU" sz="2600" b="1" dirty="0">
                <a:solidFill>
                  <a:srgbClr val="800080"/>
                </a:solidFill>
                <a:latin typeface="Arial" charset="0"/>
              </a:rPr>
              <a:t>-↑</a:t>
            </a:r>
            <a:r>
              <a:rPr lang="en-US" sz="2600" b="1" dirty="0">
                <a:solidFill>
                  <a:srgbClr val="800080"/>
                </a:solidFill>
                <a:latin typeface="Arial" charset="0"/>
              </a:rPr>
              <a:t>S</a:t>
            </a:r>
            <a:r>
              <a:rPr lang="ru-RU" sz="2600" b="1" dirty="0">
                <a:solidFill>
                  <a:srgbClr val="800080"/>
                </a:solidFill>
                <a:latin typeface="Arial" charset="0"/>
              </a:rPr>
              <a:t>);</a:t>
            </a:r>
          </a:p>
          <a:p>
            <a:pPr eaLnBrk="1" hangingPunct="1"/>
            <a:r>
              <a:rPr lang="en-US" sz="2600" b="1" dirty="0">
                <a:solidFill>
                  <a:srgbClr val="CC0000"/>
                </a:solidFill>
                <a:latin typeface="Arial" charset="0"/>
              </a:rPr>
              <a:t>T</a:t>
            </a:r>
            <a:r>
              <a:rPr lang="ru-RU" sz="2600" dirty="0">
                <a:latin typeface="Arial" charset="0"/>
              </a:rPr>
              <a:t> – налоги для предпринимателями являются издержками производства, а субсидии – дополнительным доходом </a:t>
            </a:r>
            <a:r>
              <a:rPr lang="ru-RU" sz="2600" b="1" dirty="0">
                <a:solidFill>
                  <a:srgbClr val="800080"/>
                </a:solidFill>
                <a:latin typeface="Arial" charset="0"/>
              </a:rPr>
              <a:t>(↑Т-↓</a:t>
            </a:r>
            <a:r>
              <a:rPr lang="en-US" sz="2600" b="1" dirty="0">
                <a:solidFill>
                  <a:srgbClr val="800080"/>
                </a:solidFill>
                <a:latin typeface="Arial" charset="0"/>
              </a:rPr>
              <a:t>S</a:t>
            </a:r>
            <a:r>
              <a:rPr lang="ru-RU" sz="2600" b="1" dirty="0">
                <a:solidFill>
                  <a:srgbClr val="800080"/>
                </a:solidFill>
                <a:latin typeface="Arial" charset="0"/>
              </a:rPr>
              <a:t>; ↑С-↑</a:t>
            </a:r>
            <a:r>
              <a:rPr lang="en-US" sz="2600" b="1" dirty="0">
                <a:solidFill>
                  <a:srgbClr val="800080"/>
                </a:solidFill>
                <a:latin typeface="Arial" charset="0"/>
              </a:rPr>
              <a:t>S</a:t>
            </a:r>
            <a:r>
              <a:rPr lang="ru-RU" sz="2600" b="1" dirty="0">
                <a:solidFill>
                  <a:srgbClr val="800080"/>
                </a:solidFill>
                <a:latin typeface="Arial" charset="0"/>
              </a:rPr>
              <a:t>;);</a:t>
            </a:r>
          </a:p>
          <a:p>
            <a:pPr eaLnBrk="1" hangingPunct="1"/>
            <a:r>
              <a:rPr lang="en-US" sz="2600" b="1" dirty="0">
                <a:solidFill>
                  <a:srgbClr val="CC0000"/>
                </a:solidFill>
                <a:latin typeface="Arial" charset="0"/>
              </a:rPr>
              <a:t>N</a:t>
            </a:r>
            <a:r>
              <a:rPr lang="ru-RU" sz="2600" dirty="0">
                <a:latin typeface="Arial" charset="0"/>
              </a:rPr>
              <a:t> – количество продавцов </a:t>
            </a:r>
            <a:r>
              <a:rPr lang="ru-RU" b="1" dirty="0">
                <a:solidFill>
                  <a:srgbClr val="800080"/>
                </a:solidFill>
                <a:latin typeface="Arial" charset="0"/>
              </a:rPr>
              <a:t>(↑</a:t>
            </a:r>
            <a:r>
              <a:rPr lang="en-US" b="1" dirty="0">
                <a:solidFill>
                  <a:srgbClr val="800080"/>
                </a:solidFill>
                <a:latin typeface="Arial" charset="0"/>
              </a:rPr>
              <a:t>N</a:t>
            </a:r>
            <a:r>
              <a:rPr lang="ru-RU" b="1" dirty="0">
                <a:solidFill>
                  <a:srgbClr val="800080"/>
                </a:solidFill>
                <a:latin typeface="Arial" charset="0"/>
              </a:rPr>
              <a:t>-↑</a:t>
            </a:r>
            <a:r>
              <a:rPr lang="en-US" b="1" dirty="0">
                <a:solidFill>
                  <a:srgbClr val="800080"/>
                </a:solidFill>
                <a:latin typeface="Arial" charset="0"/>
              </a:rPr>
              <a:t>S</a:t>
            </a:r>
            <a:r>
              <a:rPr lang="ru-RU" b="1" dirty="0">
                <a:solidFill>
                  <a:srgbClr val="800080"/>
                </a:solidFill>
                <a:latin typeface="Arial" charset="0"/>
              </a:rPr>
              <a:t>)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Ценовое изменение предложения</a:t>
            </a:r>
          </a:p>
        </p:txBody>
      </p:sp>
      <p:pic>
        <p:nvPicPr>
          <p:cNvPr id="34820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246" b="-12246"/>
          <a:stretch>
            <a:fillRect/>
          </a:stretch>
        </p:blipFill>
        <p:spPr/>
      </p:pic>
      <p:sp>
        <p:nvSpPr>
          <p:cNvPr id="34819" name="Rectangle 6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buFont typeface="Wingdings" charset="0"/>
              <a:buNone/>
            </a:pPr>
            <a:r>
              <a:rPr lang="ru-RU" dirty="0">
                <a:latin typeface="Arial" charset="0"/>
              </a:rPr>
              <a:t>Изменение объема предложения в следствие реакции продавцов на изменение цены блага - движением вдоль кривой предложения</a:t>
            </a:r>
            <a:r>
              <a:rPr lang="ru-RU" sz="2200" dirty="0">
                <a:latin typeface="Arial" charset="0"/>
              </a:rPr>
              <a:t>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Смещение </a:t>
            </a: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– 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изменение объема предложения при </a:t>
            </a: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данном уровне 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цены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Левое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Правое</a:t>
            </a:r>
            <a:endParaRPr lang="ru-RU" dirty="0"/>
          </a:p>
        </p:txBody>
      </p:sp>
      <p:sp>
        <p:nvSpPr>
          <p:cNvPr id="35843" name="Rectangle 5"/>
          <p:cNvSpPr>
            <a:spLocks noGrp="1" noChangeArrowheads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2200" dirty="0">
                <a:latin typeface="Arial" charset="0"/>
              </a:rPr>
              <a:t>Снижение цены взаимозаменяемых товаров;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dirty="0">
                <a:latin typeface="Arial" charset="0"/>
              </a:rPr>
              <a:t>Рост цены </a:t>
            </a:r>
            <a:r>
              <a:rPr lang="ru-RU" sz="2200" dirty="0" err="1">
                <a:latin typeface="Arial" charset="0"/>
              </a:rPr>
              <a:t>взаимодополняемых</a:t>
            </a:r>
            <a:r>
              <a:rPr lang="ru-RU" sz="2200" dirty="0">
                <a:latin typeface="Arial" charset="0"/>
              </a:rPr>
              <a:t> товаров; </a:t>
            </a:r>
            <a:endParaRPr lang="de-DE" sz="2200" dirty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2200" dirty="0">
                <a:latin typeface="Arial" charset="0"/>
              </a:rPr>
              <a:t>Снижение цены ресурсов и факторов производства;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dirty="0">
                <a:latin typeface="Arial" charset="0"/>
              </a:rPr>
              <a:t>Улучшение уровня технологии; 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dirty="0">
                <a:latin typeface="Arial" charset="0"/>
              </a:rPr>
              <a:t>Снижение налогов и увеличение субсидий; 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dirty="0">
                <a:latin typeface="Arial" charset="0"/>
              </a:rPr>
              <a:t>Рост количество производителей и продавцов</a:t>
            </a:r>
          </a:p>
          <a:p>
            <a:pPr eaLnBrk="1" hangingPunct="1">
              <a:lnSpc>
                <a:spcPct val="90000"/>
              </a:lnSpc>
            </a:pPr>
            <a:endParaRPr lang="ru-RU" sz="2200" dirty="0">
              <a:latin typeface="Arial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</a:pPr>
            <a:r>
              <a:rPr lang="ru-RU" dirty="0">
                <a:latin typeface="Arial" charset="0"/>
              </a:rPr>
              <a:t>Рост цены взаимозаменяемых товаров;</a:t>
            </a:r>
          </a:p>
          <a:p>
            <a:pPr>
              <a:lnSpc>
                <a:spcPct val="90000"/>
              </a:lnSpc>
            </a:pPr>
            <a:r>
              <a:rPr lang="ru-RU" dirty="0">
                <a:latin typeface="Arial" charset="0"/>
              </a:rPr>
              <a:t>Снижение цены </a:t>
            </a:r>
            <a:r>
              <a:rPr lang="ru-RU" dirty="0" err="1">
                <a:latin typeface="Arial" charset="0"/>
              </a:rPr>
              <a:t>взаимодополняемых</a:t>
            </a:r>
            <a:r>
              <a:rPr lang="ru-RU" dirty="0">
                <a:latin typeface="Arial" charset="0"/>
              </a:rPr>
              <a:t> товаров; </a:t>
            </a:r>
            <a:endParaRPr lang="de-DE" dirty="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ru-RU" dirty="0">
                <a:latin typeface="Arial" charset="0"/>
              </a:rPr>
              <a:t>Рост цен ресурсов и факторов производства;</a:t>
            </a:r>
          </a:p>
          <a:p>
            <a:pPr>
              <a:lnSpc>
                <a:spcPct val="90000"/>
              </a:lnSpc>
            </a:pPr>
            <a:r>
              <a:rPr lang="ru-RU" dirty="0">
                <a:latin typeface="Arial" charset="0"/>
              </a:rPr>
              <a:t>Ухудшение уровня технологии; </a:t>
            </a:r>
          </a:p>
          <a:p>
            <a:pPr>
              <a:lnSpc>
                <a:spcPct val="90000"/>
              </a:lnSpc>
            </a:pPr>
            <a:r>
              <a:rPr lang="ru-RU" dirty="0">
                <a:latin typeface="Arial" charset="0"/>
              </a:rPr>
              <a:t>Рост налогов и снижение субсидий; </a:t>
            </a:r>
          </a:p>
          <a:p>
            <a:pPr>
              <a:lnSpc>
                <a:spcPct val="90000"/>
              </a:lnSpc>
            </a:pPr>
            <a:r>
              <a:rPr lang="ru-RU" dirty="0">
                <a:latin typeface="Arial" charset="0"/>
              </a:rPr>
              <a:t>Снижение количество производителей и продавцов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Аномальное предложение</a:t>
            </a:r>
            <a:endParaRPr lang="ru-RU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38916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827" b="-34827"/>
          <a:stretch>
            <a:fillRect/>
          </a:stretch>
        </p:blipFill>
        <p:spPr>
          <a:xfrm>
            <a:off x="179512" y="1035467"/>
            <a:ext cx="5112568" cy="6169949"/>
          </a:xfrm>
        </p:spPr>
      </p:pic>
      <p:sp>
        <p:nvSpPr>
          <p:cNvPr id="38915" name="Rectangle 5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419100" indent="-419100" eaLnBrk="1" hangingPunct="1">
              <a:buFont typeface="Wingdings" charset="0"/>
              <a:buAutoNum type="arabicPeriod"/>
            </a:pPr>
            <a:r>
              <a:rPr lang="ru-RU" sz="2600" dirty="0">
                <a:solidFill>
                  <a:srgbClr val="CC0066"/>
                </a:solidFill>
                <a:latin typeface="Arial" charset="0"/>
              </a:rPr>
              <a:t>Отрезок АВ</a:t>
            </a:r>
            <a:r>
              <a:rPr lang="ru-RU" sz="2600" dirty="0">
                <a:latin typeface="Arial" charset="0"/>
              </a:rPr>
              <a:t> - досуг заменяется работой, так как альтернативная цена досуга растет вместе с повышением зарплаты; </a:t>
            </a:r>
          </a:p>
          <a:p>
            <a:pPr marL="419100" indent="-419100" eaLnBrk="1" hangingPunct="1">
              <a:buFont typeface="Wingdings" charset="0"/>
              <a:buAutoNum type="arabicPeriod"/>
            </a:pPr>
            <a:r>
              <a:rPr lang="ru-RU" sz="2600" dirty="0">
                <a:solidFill>
                  <a:srgbClr val="CC0066"/>
                </a:solidFill>
                <a:latin typeface="Arial" charset="0"/>
              </a:rPr>
              <a:t>Отрезок ВА</a:t>
            </a:r>
            <a:r>
              <a:rPr lang="ru-RU" sz="1600" dirty="0">
                <a:solidFill>
                  <a:srgbClr val="CC0066"/>
                </a:solidFill>
                <a:latin typeface="Arial" charset="0"/>
              </a:rPr>
              <a:t>1</a:t>
            </a:r>
            <a:r>
              <a:rPr lang="ru-RU" sz="2600" dirty="0">
                <a:latin typeface="Arial" charset="0"/>
              </a:rPr>
              <a:t> - объем предложения сокращается до первоначального уровня, несмотря на повышение зарплаты.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0341"/>
            <a:ext cx="8496944" cy="1411941"/>
          </a:xfrm>
        </p:spPr>
        <p:txBody>
          <a:bodyPr/>
          <a:lstStyle/>
          <a:p>
            <a:pPr eaLnBrk="1" hangingPunct="1"/>
            <a:r>
              <a:rPr lang="ru-RU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Примеры аномального предложения: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dirty="0">
                <a:solidFill>
                  <a:srgbClr val="CC0066"/>
                </a:solidFill>
                <a:latin typeface="Arial" charset="0"/>
              </a:rPr>
              <a:t>Монопольные рынки – </a:t>
            </a:r>
            <a:r>
              <a:rPr lang="ru-RU" dirty="0">
                <a:latin typeface="Arial" charset="0"/>
              </a:rPr>
              <a:t>увеличение цены вызывает снижение производства у предприятий монополистов или крупных предприятий, так как объем прибыли у них гарантирован;</a:t>
            </a:r>
            <a:endParaRPr lang="ru-RU" dirty="0">
              <a:solidFill>
                <a:srgbClr val="CC0066"/>
              </a:solidFill>
              <a:latin typeface="Arial" charset="0"/>
            </a:endParaRPr>
          </a:p>
          <a:p>
            <a:pPr eaLnBrk="1" hangingPunct="1"/>
            <a:r>
              <a:rPr lang="ru-RU" dirty="0">
                <a:solidFill>
                  <a:srgbClr val="CC0066"/>
                </a:solidFill>
                <a:latin typeface="Arial" charset="0"/>
              </a:rPr>
              <a:t>Сезонные скидки – </a:t>
            </a:r>
            <a:r>
              <a:rPr lang="ru-RU" dirty="0">
                <a:latin typeface="Arial" charset="0"/>
              </a:rPr>
              <a:t>массовые распродажи товаров, связанные с заменой коллекций и моделей.</a:t>
            </a:r>
            <a:endParaRPr lang="ru-RU" dirty="0">
              <a:solidFill>
                <a:srgbClr val="CC0066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-10812"/>
            <a:ext cx="7543800" cy="1295400"/>
          </a:xfrm>
        </p:spPr>
        <p:txBody>
          <a:bodyPr/>
          <a:lstStyle/>
          <a:p>
            <a:pPr eaLnBrk="1" hangingPunct="1"/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Виды предложения в зависимости от величины коэффициента эластичности</a:t>
            </a:r>
          </a:p>
        </p:txBody>
      </p:sp>
      <p:graphicFrame>
        <p:nvGraphicFramePr>
          <p:cNvPr id="63568" name="Group 80"/>
          <p:cNvGraphicFramePr>
            <a:graphicFrameLocks noGrp="1"/>
          </p:cNvGraphicFramePr>
          <p:nvPr>
            <p:ph idx="1"/>
          </p:nvPr>
        </p:nvGraphicFramePr>
        <p:xfrm>
          <a:off x="323850" y="1557338"/>
          <a:ext cx="8447088" cy="5120640"/>
        </p:xfrm>
        <a:graphic>
          <a:graphicData uri="http://schemas.openxmlformats.org/drawingml/2006/table">
            <a:tbl>
              <a:tblPr/>
              <a:tblGrid>
                <a:gridCol w="1847850"/>
                <a:gridCol w="1968500"/>
                <a:gridCol w="4630738"/>
              </a:tblGrid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</a:rPr>
                        <a:t>Коэффициент эластичности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</a:rPr>
                        <a:t>Характер предложения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</a:rPr>
                        <a:t>Поведение производителей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</a:rPr>
                        <a:t>Es=1</a:t>
                      </a: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</a:rPr>
                        <a:t>Единичная эластичность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</a:rPr>
                        <a:t>Доходы реагируют пропорционально цене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</a:rPr>
                        <a:t>Es&gt;1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</a:rPr>
                        <a:t>Эластичное предложение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</a:rPr>
                        <a:t>Доход продавцов растет быстрее с повышением цены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3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</a:rPr>
                        <a:t>Es&lt;1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</a:rPr>
                        <a:t>Неэластичное предложение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</a:rPr>
                        <a:t>Доход продавцов с повышением цены растет медленнее, чем повышается цена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7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</a:rPr>
                        <a:t>Es=0</a:t>
                      </a: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</a:rPr>
                        <a:t>Абсолютно неэластичное предложение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</a:rPr>
                        <a:t>Количество производимых благ не зависит от цены (шедевры)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</a:rPr>
                        <a:t>Es=</a:t>
                      </a:r>
                      <a:r>
                        <a:rPr kumimoji="0" lang="ru-RU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</a:rPr>
                        <a:t>∞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</a:rPr>
                        <a:t>Абсолютно эластичное предложение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</a:rPr>
                        <a:t>По данной цене производители готовы продать любое количество товара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Мгновенный период</a:t>
            </a:r>
          </a:p>
        </p:txBody>
      </p:sp>
      <p:pic>
        <p:nvPicPr>
          <p:cNvPr id="44036" name="Picture 8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554" b="-12554"/>
          <a:stretch>
            <a:fillRect/>
          </a:stretch>
        </p:blipFill>
        <p:spPr>
          <a:xfrm>
            <a:off x="827584" y="1772816"/>
            <a:ext cx="3566160" cy="4303713"/>
          </a:xfrm>
        </p:spPr>
      </p:pic>
      <p:sp>
        <p:nvSpPr>
          <p:cNvPr id="44035" name="Rectangle 6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r>
              <a:rPr lang="ru-RU" sz="2600" dirty="0">
                <a:latin typeface="Arial" charset="0"/>
              </a:rPr>
              <a:t>возможность придержать продажу товара при снижении цены – ограничена;</a:t>
            </a:r>
          </a:p>
          <a:p>
            <a:pPr eaLnBrk="1" hangingPunct="1"/>
            <a:endParaRPr lang="ru-RU" sz="2600" dirty="0">
              <a:latin typeface="Arial" charset="0"/>
            </a:endParaRPr>
          </a:p>
          <a:p>
            <a:pPr eaLnBrk="1" hangingPunct="1"/>
            <a:r>
              <a:rPr lang="ru-RU" sz="2600" dirty="0">
                <a:latin typeface="Arial" charset="0"/>
              </a:rPr>
              <a:t>возможность быстро увеличить производство при росте цены – ограничена; </a:t>
            </a:r>
          </a:p>
          <a:p>
            <a:pPr eaLnBrk="1" hangingPunct="1"/>
            <a:endParaRPr lang="ru-RU" sz="2600" dirty="0">
              <a:latin typeface="Arial" charset="0"/>
            </a:endParaRPr>
          </a:p>
          <a:p>
            <a:pPr eaLnBrk="1" hangingPunct="1"/>
            <a:r>
              <a:rPr lang="ru-RU" sz="2600" dirty="0">
                <a:latin typeface="Arial" charset="0"/>
              </a:rPr>
              <a:t>предложение абсолютно неэластично.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Краткосрочный период</a:t>
            </a:r>
          </a:p>
        </p:txBody>
      </p:sp>
      <p:pic>
        <p:nvPicPr>
          <p:cNvPr id="45060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560" b="-19560"/>
          <a:stretch>
            <a:fillRect/>
          </a:stretch>
        </p:blipFill>
        <p:spPr/>
      </p:pic>
      <p:sp>
        <p:nvSpPr>
          <p:cNvPr id="45059" name="Rectangle 3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/>
            <a:r>
              <a:rPr lang="ru-RU" sz="2600" dirty="0">
                <a:latin typeface="Arial" charset="0"/>
              </a:rPr>
              <a:t>возможно отреагировать на изменение цены изменением привлекаемых факторов – труд и другие приобретаемые ресурсы;</a:t>
            </a:r>
          </a:p>
          <a:p>
            <a:pPr eaLnBrk="1" hangingPunct="1"/>
            <a:endParaRPr lang="ru-RU" sz="2600" dirty="0">
              <a:latin typeface="Arial" charset="0"/>
            </a:endParaRPr>
          </a:p>
          <a:p>
            <a:pPr eaLnBrk="1" hangingPunct="1"/>
            <a:r>
              <a:rPr lang="ru-RU" sz="2600" dirty="0">
                <a:latin typeface="Arial" charset="0"/>
              </a:rPr>
              <a:t>предложение становится эластичным.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Долгосрочный период</a:t>
            </a:r>
          </a:p>
        </p:txBody>
      </p:sp>
      <p:pic>
        <p:nvPicPr>
          <p:cNvPr id="46084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9005" b="-49005"/>
          <a:stretch>
            <a:fillRect/>
          </a:stretch>
        </p:blipFill>
        <p:spPr/>
      </p:pic>
      <p:sp>
        <p:nvSpPr>
          <p:cNvPr id="46083" name="Rectangle 3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ru-RU" sz="2600">
                <a:latin typeface="Arial" charset="0"/>
              </a:rPr>
              <a:t>возможно отреагировать на изменение цены изменением всех факторов производства, в том числе и капитала;</a:t>
            </a:r>
          </a:p>
          <a:p>
            <a:pPr eaLnBrk="1" hangingPunct="1"/>
            <a:endParaRPr lang="ru-RU" sz="2600">
              <a:latin typeface="Arial" charset="0"/>
            </a:endParaRPr>
          </a:p>
          <a:p>
            <a:pPr eaLnBrk="1" hangingPunct="1"/>
            <a:r>
              <a:rPr lang="ru-RU" sz="2600">
                <a:latin typeface="Arial" charset="0"/>
              </a:rPr>
              <a:t>предложение движется к абсолютной эластичности.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4"/>
          <p:cNvSpPr>
            <a:spLocks noGrp="1" noChangeArrowheads="1"/>
          </p:cNvSpPr>
          <p:nvPr>
            <p:ph type="title"/>
          </p:nvPr>
        </p:nvSpPr>
        <p:spPr>
          <a:xfrm>
            <a:off x="179512" y="40341"/>
            <a:ext cx="8183437" cy="1411941"/>
          </a:xfrm>
        </p:spPr>
        <p:txBody>
          <a:bodyPr/>
          <a:lstStyle/>
          <a:p>
            <a:pPr eaLnBrk="1" hangingPunct="1"/>
            <a:r>
              <a:rPr lang="ru-RU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Рыночное равновесие</a:t>
            </a:r>
          </a:p>
        </p:txBody>
      </p:sp>
      <p:pic>
        <p:nvPicPr>
          <p:cNvPr id="48131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-36000"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557338"/>
            <a:ext cx="8424862" cy="50149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/>
          <p:cNvSpPr>
            <a:spLocks noGrp="1" noChangeArrowheads="1"/>
          </p:cNvSpPr>
          <p:nvPr>
            <p:ph type="title"/>
          </p:nvPr>
        </p:nvSpPr>
        <p:spPr>
          <a:xfrm>
            <a:off x="323528" y="44624"/>
            <a:ext cx="8820472" cy="1527175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Равновесие</a:t>
            </a:r>
            <a:r>
              <a:rPr lang="ru-RU" sz="48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/>
            </a:r>
            <a:br>
              <a:rPr lang="ru-RU" sz="48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</a:br>
            <a:r>
              <a:rPr lang="ru-RU" sz="4800" dirty="0" err="1">
                <a:solidFill>
                  <a:srgbClr val="CC0099"/>
                </a:solidFill>
                <a:latin typeface="Arial" charset="0"/>
              </a:rPr>
              <a:t>Q</a:t>
            </a:r>
            <a:r>
              <a:rPr lang="ru-RU" sz="3200" dirty="0" err="1">
                <a:solidFill>
                  <a:srgbClr val="CC0099"/>
                </a:solidFill>
                <a:latin typeface="Arial" charset="0"/>
              </a:rPr>
              <a:t>d</a:t>
            </a:r>
            <a:r>
              <a:rPr lang="ru-RU" sz="4800" dirty="0">
                <a:solidFill>
                  <a:srgbClr val="CC0099"/>
                </a:solidFill>
                <a:latin typeface="Arial" charset="0"/>
              </a:rPr>
              <a:t>=</a:t>
            </a:r>
            <a:r>
              <a:rPr lang="ru-RU" sz="4800" dirty="0" err="1">
                <a:solidFill>
                  <a:srgbClr val="CC0099"/>
                </a:solidFill>
                <a:latin typeface="Arial" charset="0"/>
              </a:rPr>
              <a:t>Q</a:t>
            </a:r>
            <a:r>
              <a:rPr lang="en-US" sz="3200" dirty="0">
                <a:solidFill>
                  <a:srgbClr val="CC0099"/>
                </a:solidFill>
                <a:latin typeface="Arial" charset="0"/>
              </a:rPr>
              <a:t>s</a:t>
            </a:r>
            <a:r>
              <a:rPr lang="ru-RU" sz="4800" dirty="0">
                <a:solidFill>
                  <a:srgbClr val="CC0099"/>
                </a:solidFill>
                <a:latin typeface="Arial" charset="0"/>
              </a:rPr>
              <a:t>.</a:t>
            </a:r>
            <a:r>
              <a:rPr lang="ru-RU" sz="4800" dirty="0">
                <a:latin typeface="Arial" charset="0"/>
              </a:rPr>
              <a:t> </a:t>
            </a:r>
          </a:p>
        </p:txBody>
      </p:sp>
      <p:pic>
        <p:nvPicPr>
          <p:cNvPr id="50179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-54000" contras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2" b="7052"/>
          <a:stretch>
            <a:fillRect/>
          </a:stretch>
        </p:blipFill>
        <p:spPr>
          <a:xfrm>
            <a:off x="1619672" y="2204864"/>
            <a:ext cx="6732165" cy="381444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Излишек потребителя</a:t>
            </a:r>
          </a:p>
        </p:txBody>
      </p:sp>
      <p:pic>
        <p:nvPicPr>
          <p:cNvPr id="69636" name="Picture 10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lum bright="-48000" contrast="7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780" b="-53780"/>
          <a:stretch>
            <a:fillRect/>
          </a:stretch>
        </p:blipFill>
        <p:spPr>
          <a:xfrm>
            <a:off x="792162" y="1169351"/>
            <a:ext cx="4067870" cy="4909187"/>
          </a:xfrm>
          <a:noFill/>
        </p:spPr>
      </p:pic>
      <p:sp>
        <p:nvSpPr>
          <p:cNvPr id="69635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200" b="1" dirty="0">
                <a:latin typeface="Arial" charset="0"/>
              </a:rPr>
              <a:t>это разница между максимальной ценой, которую потребители готовы были уплатить за определенное количество товара, и количеством денег, которое они действительно отдали при сложившейся цене равновесия</a:t>
            </a:r>
          </a:p>
        </p:txBody>
      </p:sp>
    </p:spTree>
    <p:extLst>
      <p:ext uri="{BB962C8B-B14F-4D97-AF65-F5344CB8AC3E}">
        <p14:creationId xmlns:p14="http://schemas.microsoft.com/office/powerpoint/2010/main" val="359104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Излишек производителя</a:t>
            </a:r>
          </a:p>
        </p:txBody>
      </p:sp>
      <p:pic>
        <p:nvPicPr>
          <p:cNvPr id="70660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lum bright="-42000" contras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597" b="-55597"/>
          <a:stretch>
            <a:fillRect/>
          </a:stretch>
        </p:blipFill>
        <p:spPr>
          <a:xfrm>
            <a:off x="792162" y="908649"/>
            <a:ext cx="4283894" cy="5169889"/>
          </a:xfrm>
          <a:noFill/>
        </p:spPr>
      </p:pic>
      <p:sp>
        <p:nvSpPr>
          <p:cNvPr id="70659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5076056" y="1772816"/>
            <a:ext cx="3566160" cy="4303713"/>
          </a:xfrm>
        </p:spPr>
        <p:txBody>
          <a:bodyPr/>
          <a:lstStyle/>
          <a:p>
            <a:pPr eaLnBrk="1" hangingPunct="1"/>
            <a:r>
              <a:rPr lang="ru-RU" sz="2000" b="1" dirty="0">
                <a:latin typeface="Arial" charset="0"/>
              </a:rPr>
              <a:t>это разница между рыночной ценой, которую производители получили за свой товар, и теми ценами, по которым они готовы были продать свой товар.</a:t>
            </a:r>
          </a:p>
        </p:txBody>
      </p:sp>
    </p:spTree>
    <p:extLst>
      <p:ext uri="{BB962C8B-B14F-4D97-AF65-F5344CB8AC3E}">
        <p14:creationId xmlns:p14="http://schemas.microsoft.com/office/powerpoint/2010/main" val="322781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Типы внешних факторов, влияющих на равновесие: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905000"/>
            <a:ext cx="8964612" cy="4114800"/>
          </a:xfrm>
        </p:spPr>
        <p:txBody>
          <a:bodyPr/>
          <a:lstStyle/>
          <a:p>
            <a:pPr eaLnBrk="1" hangingPunct="1"/>
            <a:r>
              <a:rPr lang="ru-RU" dirty="0">
                <a:latin typeface="Arial" charset="0"/>
              </a:rPr>
              <a:t>рыночные  факторы – связаны с неценовыми факторами, влияющими на </a:t>
            </a:r>
            <a:r>
              <a:rPr lang="en-US" dirty="0">
                <a:latin typeface="Arial" charset="0"/>
              </a:rPr>
              <a:t>S </a:t>
            </a:r>
            <a:r>
              <a:rPr lang="ru-RU" dirty="0">
                <a:latin typeface="Arial" charset="0"/>
              </a:rPr>
              <a:t>и </a:t>
            </a:r>
            <a:r>
              <a:rPr lang="en-US" dirty="0">
                <a:latin typeface="Arial" charset="0"/>
              </a:rPr>
              <a:t>D</a:t>
            </a:r>
            <a:r>
              <a:rPr lang="ru-RU" dirty="0">
                <a:latin typeface="Arial" charset="0"/>
              </a:rPr>
              <a:t>;</a:t>
            </a:r>
          </a:p>
          <a:p>
            <a:pPr eaLnBrk="1" hangingPunct="1"/>
            <a:r>
              <a:rPr lang="ru-RU" dirty="0">
                <a:latin typeface="Arial" charset="0"/>
              </a:rPr>
              <a:t>административные факторы – действия отдельных лиц, товаропроизводителей, профсоюзов, разнообразных ассоциаций и государства,  влияющие на рынок.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Увеличение 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спроса на благо вызывает сдвиг кривой спроса вправо, в результате чего увеличиваются Ре, </a:t>
            </a:r>
            <a:r>
              <a:rPr lang="en-US" sz="2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Qe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.</a:t>
            </a:r>
          </a:p>
        </p:txBody>
      </p:sp>
      <p:pic>
        <p:nvPicPr>
          <p:cNvPr id="53251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-12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1760538"/>
            <a:ext cx="5743575" cy="46609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16632"/>
            <a:ext cx="8250237" cy="1360487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ru-RU" sz="2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Увеличение </a:t>
            </a:r>
            <a:r>
              <a:rPr lang="ru-RU" sz="2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предложения блага сдвигает кривую предложения вправо, в результате</a:t>
            </a:r>
            <a:r>
              <a:rPr lang="en-US" sz="2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снижается </a:t>
            </a:r>
            <a:r>
              <a:rPr lang="en-US" sz="2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Pe</a:t>
            </a:r>
            <a:r>
              <a:rPr lang="en-US" sz="2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и увеличивается </a:t>
            </a:r>
            <a:r>
              <a:rPr lang="en-US" sz="2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Qe</a:t>
            </a:r>
            <a:r>
              <a:rPr lang="ru-RU" sz="2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.</a:t>
            </a:r>
            <a:r>
              <a:rPr lang="ru-RU" sz="3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 </a:t>
            </a:r>
          </a:p>
        </p:txBody>
      </p:sp>
      <p:pic>
        <p:nvPicPr>
          <p:cNvPr id="5529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-24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8888" y="1700213"/>
            <a:ext cx="5618162" cy="49641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зван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Изменение рыночной ситуации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ru-RU" dirty="0"/>
              <a:t>Предположим, что на рынке предложение картофеля совершенно неэластично. Фермеры поставляют 2000 т картофеля при каждом уровне цен. Кривая спроса имеет нисходящий вид. Начальная равновесная цена равна 120 руб. за тонну. Допустим, что:</a:t>
            </a:r>
          </a:p>
          <a:p>
            <a:pPr lvl="1"/>
            <a:r>
              <a:rPr lang="ru-RU" sz="2800" dirty="0"/>
              <a:t>В результате потерь урожая объем предложения уменьшился на 10 %. Как повлияет уменьшение предложения картофеля на равновесную цену?</a:t>
            </a:r>
          </a:p>
          <a:p>
            <a:pPr lvl="1"/>
            <a:r>
              <a:rPr lang="ru-RU" sz="2800" dirty="0"/>
              <a:t>При первоначальной равновесной цене эластичность спроса по цене равна 0,5. Насколько должна измениться цена картофеля для восстановления равновесия?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5957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260648"/>
            <a:ext cx="8713093" cy="1527175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Основными инструментами государственного регулирования рынка являются:</a:t>
            </a:r>
            <a:r>
              <a:rPr lang="ru-RU" sz="3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/>
            </a:r>
            <a:br>
              <a:rPr lang="ru-RU" sz="3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</a:br>
            <a:endParaRPr lang="ru-RU" sz="3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700808"/>
            <a:ext cx="7875587" cy="3394075"/>
          </a:xfrm>
        </p:spPr>
        <p:txBody>
          <a:bodyPr/>
          <a:lstStyle/>
          <a:p>
            <a:pPr eaLnBrk="1" hangingPunct="1"/>
            <a:r>
              <a:rPr lang="ru-RU" dirty="0">
                <a:latin typeface="Arial" charset="0"/>
              </a:rPr>
              <a:t>фиксированные цены;</a:t>
            </a:r>
          </a:p>
          <a:p>
            <a:pPr eaLnBrk="1" hangingPunct="1"/>
            <a:r>
              <a:rPr lang="ru-RU" dirty="0">
                <a:latin typeface="Arial" charset="0"/>
              </a:rPr>
              <a:t>налоги;</a:t>
            </a:r>
          </a:p>
          <a:p>
            <a:pPr eaLnBrk="1" hangingPunct="1"/>
            <a:r>
              <a:rPr lang="ru-RU" dirty="0">
                <a:latin typeface="Arial" charset="0"/>
              </a:rPr>
              <a:t>дотации.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ru-RU" sz="3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 charset="0"/>
              </a:rPr>
              <a:t>Административное регулирование цен</a:t>
            </a:r>
          </a:p>
        </p:txBody>
      </p:sp>
      <p:pic>
        <p:nvPicPr>
          <p:cNvPr id="62468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-18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50" r="-1450"/>
          <a:stretch>
            <a:fillRect/>
          </a:stretch>
        </p:blipFill>
        <p:spPr>
          <a:xfrm>
            <a:off x="2051720" y="2492896"/>
            <a:ext cx="6850707" cy="3881613"/>
          </a:xfrm>
        </p:spPr>
      </p:pic>
      <p:sp>
        <p:nvSpPr>
          <p:cNvPr id="62467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30213" y="1484313"/>
            <a:ext cx="8713787" cy="1368425"/>
          </a:xfrm>
        </p:spPr>
        <p:txBody>
          <a:bodyPr/>
          <a:lstStyle/>
          <a:p>
            <a:pPr eaLnBrk="1" hangingPunct="1"/>
            <a:r>
              <a:rPr lang="ru-RU" sz="2600" dirty="0">
                <a:solidFill>
                  <a:srgbClr val="CC0099"/>
                </a:solidFill>
                <a:latin typeface="Arial" charset="0"/>
              </a:rPr>
              <a:t>«потолок цен»</a:t>
            </a:r>
            <a:r>
              <a:rPr lang="ru-RU" sz="2600" dirty="0">
                <a:latin typeface="Arial" charset="0"/>
              </a:rPr>
              <a:t> - такой уровень цен, выше которого производители не вправе продавать свои товары и услуги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Административное регулирование цен</a:t>
            </a:r>
          </a:p>
        </p:txBody>
      </p:sp>
      <p:pic>
        <p:nvPicPr>
          <p:cNvPr id="64516" name="Picture 10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-24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12" r="-17912"/>
          <a:stretch>
            <a:fillRect/>
          </a:stretch>
        </p:blipFill>
        <p:spPr>
          <a:xfrm>
            <a:off x="2082897" y="2492896"/>
            <a:ext cx="6280052" cy="3558280"/>
          </a:xfrm>
        </p:spPr>
      </p:pic>
      <p:sp>
        <p:nvSpPr>
          <p:cNvPr id="6451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30213" y="1484313"/>
            <a:ext cx="8713787" cy="1368425"/>
          </a:xfrm>
        </p:spPr>
        <p:txBody>
          <a:bodyPr/>
          <a:lstStyle/>
          <a:p>
            <a:pPr eaLnBrk="1" hangingPunct="1"/>
            <a:r>
              <a:rPr lang="ru-RU" sz="2600" dirty="0">
                <a:solidFill>
                  <a:srgbClr val="CC0099"/>
                </a:solidFill>
                <a:latin typeface="Arial" charset="0"/>
              </a:rPr>
              <a:t>«пол цен»</a:t>
            </a:r>
            <a:r>
              <a:rPr lang="ru-RU" sz="2600" dirty="0">
                <a:latin typeface="Arial" charset="0"/>
              </a:rPr>
              <a:t> - такой уровень цен, ниже которого производители не вправе продавать свои товары и услуги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4"/>
          <p:cNvSpPr>
            <a:spLocks noGrp="1" noChangeArrowheads="1"/>
          </p:cNvSpPr>
          <p:nvPr>
            <p:ph type="title"/>
          </p:nvPr>
        </p:nvSpPr>
        <p:spPr>
          <a:xfrm>
            <a:off x="251520" y="40341"/>
            <a:ext cx="8568952" cy="1411941"/>
          </a:xfrm>
        </p:spPr>
        <p:txBody>
          <a:bodyPr/>
          <a:lstStyle/>
          <a:p>
            <a:pPr eaLnBrk="1" hangingPunct="1"/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Воздействие на рынок налогов с продавцов</a:t>
            </a:r>
          </a:p>
        </p:txBody>
      </p:sp>
      <p:pic>
        <p:nvPicPr>
          <p:cNvPr id="66563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" r="-12"/>
          <a:stretch>
            <a:fillRect/>
          </a:stretch>
        </p:blipFill>
        <p:spPr>
          <a:xfrm>
            <a:off x="1619250" y="1857375"/>
            <a:ext cx="5553075" cy="4746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4"/>
          <p:cNvSpPr>
            <a:spLocks noGrp="1" noChangeArrowheads="1"/>
          </p:cNvSpPr>
          <p:nvPr>
            <p:ph type="title"/>
          </p:nvPr>
        </p:nvSpPr>
        <p:spPr>
          <a:xfrm>
            <a:off x="107504" y="40341"/>
            <a:ext cx="8784976" cy="1411941"/>
          </a:xfrm>
        </p:spPr>
        <p:txBody>
          <a:bodyPr/>
          <a:lstStyle/>
          <a:p>
            <a:pPr eaLnBrk="1" hangingPunct="1"/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Воздействие на рынок налогов с покупателей</a:t>
            </a:r>
          </a:p>
        </p:txBody>
      </p:sp>
      <p:pic>
        <p:nvPicPr>
          <p:cNvPr id="67587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-18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6375" y="1773238"/>
            <a:ext cx="6048375" cy="46148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501062" cy="1360487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ru-RU" sz="32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Влияние эластичности спроса и предложения на распределение налогового бремени</a:t>
            </a:r>
          </a:p>
        </p:txBody>
      </p:sp>
      <p:pic>
        <p:nvPicPr>
          <p:cNvPr id="68611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lum bright="-18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" b="-15"/>
          <a:stretch>
            <a:fillRect/>
          </a:stretch>
        </p:blipFill>
        <p:spPr>
          <a:xfrm>
            <a:off x="971600" y="2204864"/>
            <a:ext cx="3168600" cy="3342205"/>
          </a:xfrm>
        </p:spPr>
      </p:pic>
      <p:pic>
        <p:nvPicPr>
          <p:cNvPr id="68612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lum bright="-24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818" b="-19818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92163" y="1761565"/>
            <a:ext cx="6948190" cy="4289611"/>
          </a:xfrm>
        </p:spPr>
        <p:txBody>
          <a:bodyPr/>
          <a:lstStyle/>
          <a:p>
            <a:pPr lvl="0"/>
            <a:r>
              <a:rPr lang="ru-RU" dirty="0"/>
              <a:t>Спрос на рынке описывается формулой: </a:t>
            </a:r>
            <a:r>
              <a:rPr lang="en-US" dirty="0" err="1"/>
              <a:t>Q</a:t>
            </a:r>
            <a:r>
              <a:rPr lang="en-US" baseline="-25000" dirty="0" err="1"/>
              <a:t>d</a:t>
            </a:r>
            <a:r>
              <a:rPr lang="ru-RU" dirty="0"/>
              <a:t> = 400 – </a:t>
            </a:r>
            <a:r>
              <a:rPr lang="en-US" dirty="0"/>
              <a:t>P</a:t>
            </a:r>
            <a:r>
              <a:rPr lang="ru-RU" dirty="0"/>
              <a:t>, а предложение </a:t>
            </a:r>
            <a:r>
              <a:rPr lang="en-US" dirty="0"/>
              <a:t>Q</a:t>
            </a:r>
            <a:r>
              <a:rPr lang="en-US" baseline="-25000" dirty="0"/>
              <a:t>s</a:t>
            </a:r>
            <a:r>
              <a:rPr lang="ru-RU" dirty="0"/>
              <a:t> = 100 + Р. Правительство ввело налог на производителей в размере 15 </a:t>
            </a:r>
            <a:r>
              <a:rPr lang="ru-RU" dirty="0" err="1"/>
              <a:t>д.е</a:t>
            </a:r>
            <a:r>
              <a:rPr lang="ru-RU" dirty="0"/>
              <a:t>. за единицу продукции. Определите как измениться равновесие, доход государства от введения налога и потери потребителей и производителей.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05835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kumimoji="0"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charset="0"/>
              </a:rPr>
              <a:t>Ключевое понятие теории потребительского поведения.</a:t>
            </a:r>
          </a:p>
        </p:txBody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916113"/>
            <a:ext cx="8785225" cy="4214812"/>
          </a:xfrm>
        </p:spPr>
        <p:txBody>
          <a:bodyPr/>
          <a:lstStyle/>
          <a:p>
            <a:pPr eaLnBrk="1" hangingPunct="1"/>
            <a:r>
              <a:rPr kumimoji="0" lang="ru-RU" b="1" dirty="0">
                <a:solidFill>
                  <a:srgbClr val="FF5050"/>
                </a:solidFill>
                <a:latin typeface="Times New Roman" charset="0"/>
              </a:rPr>
              <a:t>Полезность</a:t>
            </a:r>
            <a:r>
              <a:rPr kumimoji="0" lang="ru-RU" b="1" dirty="0">
                <a:latin typeface="Times New Roman" charset="0"/>
              </a:rPr>
              <a:t> </a:t>
            </a:r>
            <a:r>
              <a:rPr kumimoji="0" lang="en-US" b="1" dirty="0">
                <a:latin typeface="Times New Roman" charset="0"/>
              </a:rPr>
              <a:t>– </a:t>
            </a:r>
            <a:r>
              <a:rPr kumimoji="0" lang="ru-RU" b="1" dirty="0">
                <a:latin typeface="Times New Roman" charset="0"/>
              </a:rPr>
              <a:t>выражает меру удовлетворения, которое получает субъект от потребления блага или выполнения какого-либо действия.</a:t>
            </a:r>
          </a:p>
        </p:txBody>
      </p:sp>
    </p:spTree>
    <p:extLst>
      <p:ext uri="{BB962C8B-B14F-4D97-AF65-F5344CB8AC3E}">
        <p14:creationId xmlns:p14="http://schemas.microsoft.com/office/powerpoint/2010/main" val="302972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kumimoji="0" lang="ru-RU">
                <a:latin typeface="Times New Roman" charset="0"/>
              </a:rPr>
              <a:t>Виды полезности:</a:t>
            </a:r>
          </a:p>
        </p:txBody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840288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kumimoji="0" lang="ru-RU" sz="2800">
                <a:solidFill>
                  <a:schemeClr val="bg2"/>
                </a:solidFill>
                <a:latin typeface="Times New Roman" charset="0"/>
              </a:rPr>
              <a:t>Общая полезность (</a:t>
            </a:r>
            <a:r>
              <a:rPr kumimoji="0" lang="en-US" sz="2800">
                <a:solidFill>
                  <a:schemeClr val="bg2"/>
                </a:solidFill>
                <a:latin typeface="Times New Roman" charset="0"/>
              </a:rPr>
              <a:t>TU</a:t>
            </a:r>
            <a:r>
              <a:rPr kumimoji="0" lang="ru-RU" sz="2800">
                <a:solidFill>
                  <a:schemeClr val="bg2"/>
                </a:solidFill>
                <a:latin typeface="Times New Roman" charset="0"/>
              </a:rPr>
              <a:t>)</a:t>
            </a:r>
            <a:r>
              <a:rPr kumimoji="0" lang="ru-RU" sz="2800">
                <a:latin typeface="Times New Roman" charset="0"/>
              </a:rPr>
              <a:t> – удовлетворение, которое получает потребитель от потребления конкретного набора благ. </a:t>
            </a:r>
          </a:p>
          <a:p>
            <a:pPr eaLnBrk="1" hangingPunct="1"/>
            <a:r>
              <a:rPr kumimoji="0" lang="ru-RU" sz="2800">
                <a:solidFill>
                  <a:schemeClr val="bg2"/>
                </a:solidFill>
                <a:latin typeface="Times New Roman" charset="0"/>
              </a:rPr>
              <a:t>Предельная полезность (</a:t>
            </a:r>
            <a:r>
              <a:rPr kumimoji="0" lang="en-US" sz="2800">
                <a:solidFill>
                  <a:schemeClr val="bg2"/>
                </a:solidFill>
                <a:latin typeface="Times New Roman" charset="0"/>
              </a:rPr>
              <a:t>MU</a:t>
            </a:r>
            <a:r>
              <a:rPr kumimoji="0" lang="ru-RU" sz="2800">
                <a:solidFill>
                  <a:schemeClr val="bg2"/>
                </a:solidFill>
                <a:latin typeface="Times New Roman" charset="0"/>
              </a:rPr>
              <a:t>)</a:t>
            </a:r>
            <a:r>
              <a:rPr kumimoji="0" lang="ru-RU" sz="2800">
                <a:latin typeface="Times New Roman" charset="0"/>
              </a:rPr>
              <a:t> – приращение полезности при потреблении дополнительной единицы блага за определенный период времени. </a:t>
            </a:r>
          </a:p>
          <a:p>
            <a:pPr eaLnBrk="1" hangingPunct="1"/>
            <a:endParaRPr kumimoji="0" lang="ru-RU" sz="2800">
              <a:latin typeface="Times New Roman" charset="0"/>
            </a:endParaRPr>
          </a:p>
          <a:p>
            <a:pPr eaLnBrk="1" hangingPunct="1"/>
            <a:r>
              <a:rPr kumimoji="0" lang="ru-RU" sz="2800">
                <a:latin typeface="Times New Roman" charset="0"/>
              </a:rPr>
              <a:t>Общая полезность равна сумме всех предельных полезностей, добавленных с самого начала</a:t>
            </a:r>
          </a:p>
          <a:p>
            <a:pPr lvl="1" algn="ctr" eaLnBrk="1" hangingPunct="1">
              <a:buFont typeface="Wingdings" charset="0"/>
              <a:buNone/>
            </a:pPr>
            <a:r>
              <a:rPr kumimoji="0" lang="en-US" sz="3200" b="1">
                <a:latin typeface="Times New Roman" charset="0"/>
              </a:rPr>
              <a:t>TU = MU(1) + MU (2)</a:t>
            </a:r>
            <a:r>
              <a:rPr kumimoji="0" lang="ru-RU" sz="3200" b="1">
                <a:latin typeface="Times New Roman" charset="0"/>
              </a:rPr>
              <a:t> </a:t>
            </a:r>
            <a:r>
              <a:rPr kumimoji="0" lang="en-US" sz="3200" b="1">
                <a:latin typeface="Times New Roman" charset="0"/>
              </a:rPr>
              <a:t>+ …. + MU (i)</a:t>
            </a:r>
            <a:endParaRPr kumimoji="0" lang="ru-RU" sz="3200" b="1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049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6632"/>
            <a:ext cx="8964613" cy="1143000"/>
          </a:xfrm>
        </p:spPr>
        <p:txBody>
          <a:bodyPr/>
          <a:lstStyle/>
          <a:p>
            <a:pPr algn="ctr" eaLnBrk="1" hangingPunct="1"/>
            <a:r>
              <a:rPr kumimoji="0" lang="ru-RU" sz="4000" b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charset="0"/>
              </a:rPr>
              <a:t>Закон убывающей предельной полезности (</a:t>
            </a:r>
            <a:r>
              <a:rPr kumimoji="0" lang="ru-RU" sz="4000" b="1" u="sng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charset="0"/>
              </a:rPr>
              <a:t>Гоосена</a:t>
            </a:r>
            <a:r>
              <a:rPr kumimoji="0" lang="ru-RU" sz="4000" b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charset="0"/>
              </a:rPr>
              <a:t>)</a:t>
            </a:r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ru-RU" b="1" dirty="0">
                <a:latin typeface="Times New Roman" charset="0"/>
              </a:rPr>
              <a:t>при последовательном росте потребления блага полезность каждой добавленной единицы уменьшается.</a:t>
            </a:r>
          </a:p>
        </p:txBody>
      </p:sp>
    </p:spTree>
    <p:extLst>
      <p:ext uri="{BB962C8B-B14F-4D97-AF65-F5344CB8AC3E}">
        <p14:creationId xmlns:p14="http://schemas.microsoft.com/office/powerpoint/2010/main" val="14008070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507413" cy="1143000"/>
          </a:xfrm>
        </p:spPr>
        <p:txBody>
          <a:bodyPr/>
          <a:lstStyle/>
          <a:p>
            <a:pPr eaLnBrk="1" hangingPunct="1"/>
            <a:r>
              <a:rPr kumimoji="0" lang="ru-RU" sz="4000" dirty="0">
                <a:solidFill>
                  <a:schemeClr val="accent1">
                    <a:lumMod val="75000"/>
                  </a:schemeClr>
                </a:solidFill>
                <a:latin typeface="Times New Roman" charset="0"/>
              </a:rPr>
              <a:t>Предпосылки поведение потребителя:</a:t>
            </a:r>
          </a:p>
        </p:txBody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ru-RU" dirty="0">
                <a:latin typeface="Times New Roman" charset="0"/>
              </a:rPr>
              <a:t>доход потребителя ограничен;</a:t>
            </a:r>
          </a:p>
          <a:p>
            <a:pPr eaLnBrk="1" hangingPunct="1"/>
            <a:r>
              <a:rPr kumimoji="0" lang="ru-RU" dirty="0">
                <a:latin typeface="Times New Roman" charset="0"/>
              </a:rPr>
              <a:t>потребитель выбирает те товары, которые оцениваются им наиболее высоко;</a:t>
            </a:r>
          </a:p>
          <a:p>
            <a:pPr eaLnBrk="1" hangingPunct="1"/>
            <a:r>
              <a:rPr kumimoji="0" lang="ru-RU" dirty="0">
                <a:latin typeface="Times New Roman" charset="0"/>
              </a:rPr>
              <a:t>общая полезность при потреблении благ увеличивается;</a:t>
            </a:r>
          </a:p>
          <a:p>
            <a:pPr eaLnBrk="1" hangingPunct="1"/>
            <a:r>
              <a:rPr kumimoji="0" lang="ru-RU" dirty="0">
                <a:latin typeface="Times New Roman" charset="0"/>
              </a:rPr>
              <a:t>предельная полезность благ убывает.</a:t>
            </a:r>
          </a:p>
        </p:txBody>
      </p:sp>
    </p:spTree>
    <p:extLst>
      <p:ext uri="{BB962C8B-B14F-4D97-AF65-F5344CB8AC3E}">
        <p14:creationId xmlns:p14="http://schemas.microsoft.com/office/powerpoint/2010/main" val="7796586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charset="0"/>
              </a:rPr>
              <a:t>Состояние равновесия потребителя:</a:t>
            </a:r>
          </a:p>
        </p:txBody>
      </p:sp>
      <p:pic>
        <p:nvPicPr>
          <p:cNvPr id="68610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-30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536" y="1772816"/>
            <a:ext cx="8316912" cy="1084263"/>
          </a:xfrm>
        </p:spPr>
      </p:pic>
      <p:pic>
        <p:nvPicPr>
          <p:cNvPr id="68611" name="Picture 7"/>
          <p:cNvPicPr>
            <a:picLocks noChangeAspect="1" noChangeArrowheads="1"/>
          </p:cNvPicPr>
          <p:nvPr/>
        </p:nvPicPr>
        <p:blipFill>
          <a:blip r:embed="rId4">
            <a:lum bright="-18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68960"/>
            <a:ext cx="6481763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278" y="3861048"/>
            <a:ext cx="92301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Теоретически потребитель должен всегда стремиться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и</a:t>
            </a:r>
            <a:r>
              <a:rPr lang="ru-RU" sz="2400" b="1" dirty="0" smtClean="0">
                <a:solidFill>
                  <a:srgbClr val="FF0000"/>
                </a:solidFill>
              </a:rPr>
              <a:t>звлечь максимум полезности из ограниченного бюджета.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914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/>
          <a:lstStyle/>
          <a:p>
            <a:r>
              <a:rPr kumimoji="0" lang="ru-RU" dirty="0">
                <a:latin typeface="Times New Roman" charset="0"/>
              </a:rPr>
              <a:t>Проблемная ситуация</a:t>
            </a:r>
            <a:br>
              <a:rPr kumimoji="0" lang="ru-RU" dirty="0">
                <a:latin typeface="Times New Roman" charset="0"/>
              </a:rPr>
            </a:br>
            <a:r>
              <a:rPr kumimoji="0" lang="ru-RU" dirty="0">
                <a:latin typeface="Times New Roman" charset="0"/>
              </a:rPr>
              <a:t>«игра в теннис на корте»:</a:t>
            </a:r>
          </a:p>
        </p:txBody>
      </p:sp>
      <p:sp>
        <p:nvSpPr>
          <p:cNvPr id="9318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19263"/>
            <a:ext cx="4038600" cy="3078162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90000"/>
              </a:lnSpc>
              <a:buFont typeface="Wingdings" charset="0"/>
              <a:buNone/>
            </a:pPr>
            <a:r>
              <a:rPr kumimoji="0" lang="ru-RU" sz="2600" u="sng">
                <a:latin typeface="Times New Roman" charset="0"/>
              </a:rPr>
              <a:t>Открытый</a:t>
            </a:r>
          </a:p>
          <a:p>
            <a:pPr>
              <a:lnSpc>
                <a:spcPct val="90000"/>
              </a:lnSpc>
            </a:pPr>
            <a:r>
              <a:rPr kumimoji="0" lang="ru-RU" sz="2600">
                <a:latin typeface="Times New Roman" charset="0"/>
              </a:rPr>
              <a:t>Фиксированный взнос за год;</a:t>
            </a:r>
          </a:p>
          <a:p>
            <a:pPr>
              <a:lnSpc>
                <a:spcPct val="90000"/>
              </a:lnSpc>
            </a:pPr>
            <a:r>
              <a:rPr kumimoji="0" lang="ru-RU" sz="2600">
                <a:latin typeface="Times New Roman" charset="0"/>
              </a:rPr>
              <a:t>Работает с начала мая по конец октября;</a:t>
            </a:r>
          </a:p>
          <a:p>
            <a:pPr>
              <a:lnSpc>
                <a:spcPct val="90000"/>
              </a:lnSpc>
            </a:pPr>
            <a:r>
              <a:rPr kumimoji="0" lang="ru-RU" sz="2600">
                <a:latin typeface="Times New Roman" charset="0"/>
              </a:rPr>
              <a:t>Более приятная игра, чем в зале.</a:t>
            </a:r>
          </a:p>
        </p:txBody>
      </p:sp>
      <p:sp>
        <p:nvSpPr>
          <p:cNvPr id="9318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719263"/>
            <a:ext cx="4038600" cy="2933700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90000"/>
              </a:lnSpc>
              <a:buFont typeface="Wingdings" charset="0"/>
              <a:buNone/>
            </a:pPr>
            <a:r>
              <a:rPr kumimoji="0" lang="ru-RU" sz="2600" u="sng" dirty="0">
                <a:latin typeface="Times New Roman" charset="0"/>
              </a:rPr>
              <a:t>Закрытый</a:t>
            </a:r>
          </a:p>
          <a:p>
            <a:pPr>
              <a:lnSpc>
                <a:spcPct val="90000"/>
              </a:lnSpc>
            </a:pPr>
            <a:r>
              <a:rPr kumimoji="0" lang="ru-RU" sz="2600" dirty="0">
                <a:latin typeface="Times New Roman" charset="0"/>
              </a:rPr>
              <a:t>Фиксированный взнос;</a:t>
            </a:r>
          </a:p>
          <a:p>
            <a:pPr>
              <a:lnSpc>
                <a:spcPct val="90000"/>
              </a:lnSpc>
            </a:pPr>
            <a:r>
              <a:rPr kumimoji="0" lang="ru-RU" sz="2600" dirty="0">
                <a:latin typeface="Times New Roman" charset="0"/>
              </a:rPr>
              <a:t>Почасовая оплата на неделю вперед;</a:t>
            </a:r>
          </a:p>
          <a:p>
            <a:pPr>
              <a:lnSpc>
                <a:spcPct val="90000"/>
              </a:lnSpc>
            </a:pPr>
            <a:r>
              <a:rPr kumimoji="0" lang="ru-RU" sz="2600" dirty="0">
                <a:latin typeface="Times New Roman" charset="0"/>
              </a:rPr>
              <a:t>Работает с начала октября по конец мая;</a:t>
            </a:r>
          </a:p>
          <a:p>
            <a:pPr>
              <a:lnSpc>
                <a:spcPct val="90000"/>
              </a:lnSpc>
            </a:pPr>
            <a:endParaRPr kumimoji="0" lang="ru-RU" sz="2600" dirty="0">
              <a:latin typeface="Times New Roman" charset="0"/>
            </a:endParaRPr>
          </a:p>
        </p:txBody>
      </p:sp>
      <p:sp>
        <p:nvSpPr>
          <p:cNvPr id="93188" name="Text Box 93"/>
          <p:cNvSpPr txBox="1">
            <a:spLocks noChangeArrowheads="1"/>
          </p:cNvSpPr>
          <p:nvPr/>
        </p:nvSpPr>
        <p:spPr bwMode="auto">
          <a:xfrm>
            <a:off x="539750" y="4868863"/>
            <a:ext cx="82089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kumimoji="0" lang="ru-RU" sz="1800"/>
          </a:p>
        </p:txBody>
      </p:sp>
      <p:sp>
        <p:nvSpPr>
          <p:cNvPr id="93189" name="Text Box 94"/>
          <p:cNvSpPr txBox="1">
            <a:spLocks noChangeArrowheads="1"/>
          </p:cNvSpPr>
          <p:nvPr/>
        </p:nvSpPr>
        <p:spPr bwMode="auto">
          <a:xfrm>
            <a:off x="539750" y="4868863"/>
            <a:ext cx="813593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ru-RU"/>
              <a:t>Выбор корта в середине мая и октября при условии внесенной оплаты</a:t>
            </a:r>
          </a:p>
        </p:txBody>
      </p:sp>
    </p:spTree>
    <p:extLst>
      <p:ext uri="{BB962C8B-B14F-4D97-AF65-F5344CB8AC3E}">
        <p14:creationId xmlns:p14="http://schemas.microsoft.com/office/powerpoint/2010/main" val="6309649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642938"/>
            <a:ext cx="8534400" cy="985837"/>
          </a:xfrm>
        </p:spPr>
        <p:txBody>
          <a:bodyPr/>
          <a:lstStyle/>
          <a:p>
            <a:r>
              <a:rPr kumimoji="0" lang="ru-RU" sz="3500">
                <a:latin typeface="Times New Roman" charset="0"/>
              </a:rPr>
              <a:t>Предоплата корта – невозвратные расходы</a:t>
            </a:r>
            <a:br>
              <a:rPr kumimoji="0" lang="ru-RU" sz="3500">
                <a:latin typeface="Times New Roman" charset="0"/>
              </a:rPr>
            </a:br>
            <a:r>
              <a:rPr kumimoji="0" lang="ru-RU" sz="3500">
                <a:solidFill>
                  <a:srgbClr val="CC0000"/>
                </a:solidFill>
                <a:latin typeface="Times New Roman" charset="0"/>
              </a:rPr>
              <a:t>Результаты опроса:</a:t>
            </a:r>
          </a:p>
        </p:txBody>
      </p:sp>
      <p:sp>
        <p:nvSpPr>
          <p:cNvPr id="9523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44675"/>
            <a:ext cx="4038600" cy="4286250"/>
          </a:xfrm>
        </p:spPr>
        <p:txBody>
          <a:bodyPr/>
          <a:lstStyle/>
          <a:p>
            <a:pPr algn="ctr">
              <a:buFont typeface="Wingdings" charset="0"/>
              <a:buNone/>
            </a:pPr>
            <a:r>
              <a:rPr kumimoji="0" lang="ru-RU" sz="2600" u="sng">
                <a:latin typeface="Times New Roman" charset="0"/>
              </a:rPr>
              <a:t>Теоретические</a:t>
            </a:r>
          </a:p>
          <a:p>
            <a:r>
              <a:rPr kumimoji="0" lang="ru-RU" sz="2600">
                <a:latin typeface="Times New Roman" charset="0"/>
              </a:rPr>
              <a:t>Нет разницы оплачен корт или нет – выбор в пользу открытого, так как он имеет большую полезность.</a:t>
            </a:r>
          </a:p>
          <a:p>
            <a:pPr>
              <a:buFont typeface="Wingdings" charset="0"/>
              <a:buNone/>
            </a:pPr>
            <a:endParaRPr kumimoji="0" lang="ru-RU" sz="2600">
              <a:latin typeface="Times New Roman" charset="0"/>
            </a:endParaRPr>
          </a:p>
        </p:txBody>
      </p:sp>
      <p:sp>
        <p:nvSpPr>
          <p:cNvPr id="9523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773238"/>
            <a:ext cx="4038600" cy="4357687"/>
          </a:xfrm>
        </p:spPr>
        <p:txBody>
          <a:bodyPr/>
          <a:lstStyle/>
          <a:p>
            <a:pPr algn="ctr">
              <a:buFont typeface="Wingdings" charset="0"/>
              <a:buNone/>
            </a:pPr>
            <a:r>
              <a:rPr kumimoji="0" lang="ru-RU" sz="2600" u="sng">
                <a:latin typeface="Times New Roman" charset="0"/>
              </a:rPr>
              <a:t>Практические</a:t>
            </a:r>
          </a:p>
          <a:p>
            <a:r>
              <a:rPr kumimoji="0" lang="ru-RU" sz="2600">
                <a:latin typeface="Times New Roman" charset="0"/>
              </a:rPr>
              <a:t>Большинство людей выбирает игру на закрытом корте, так как за него уже проведена оплата</a:t>
            </a:r>
          </a:p>
        </p:txBody>
      </p:sp>
    </p:spTree>
    <p:extLst>
      <p:ext uri="{BB962C8B-B14F-4D97-AF65-F5344CB8AC3E}">
        <p14:creationId xmlns:p14="http://schemas.microsoft.com/office/powerpoint/2010/main" val="365923138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kumimoji="0" lang="ru-RU" sz="4400" dirty="0">
                <a:latin typeface="Times New Roman" charset="0"/>
              </a:rPr>
              <a:t>Теория ограниченной рациональности (Г. </a:t>
            </a:r>
            <a:r>
              <a:rPr kumimoji="0" lang="ru-RU" sz="4400" dirty="0" err="1">
                <a:latin typeface="Times New Roman" charset="0"/>
              </a:rPr>
              <a:t>Саймон</a:t>
            </a:r>
            <a:r>
              <a:rPr kumimoji="0" lang="ru-RU" sz="4400" dirty="0">
                <a:latin typeface="Times New Roman" charset="0"/>
              </a:rPr>
              <a:t>):</a:t>
            </a:r>
          </a:p>
        </p:txBody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ru-RU">
                <a:latin typeface="Times New Roman" charset="0"/>
              </a:rPr>
              <a:t>сбор информации – занятие дорогостоящее;</a:t>
            </a:r>
          </a:p>
          <a:p>
            <a:r>
              <a:rPr kumimoji="0" lang="ru-RU">
                <a:latin typeface="Times New Roman" charset="0"/>
              </a:rPr>
              <a:t>способность познавательной обработки информации -  ограничена;</a:t>
            </a:r>
          </a:p>
          <a:p>
            <a:r>
              <a:rPr kumimoji="0" lang="ru-RU">
                <a:latin typeface="Times New Roman" charset="0"/>
              </a:rPr>
              <a:t>нерационально добиваться полной информативности для выбора типа поведения, принятой в простых моделях.</a:t>
            </a:r>
          </a:p>
        </p:txBody>
      </p:sp>
    </p:spTree>
    <p:extLst>
      <p:ext uri="{BB962C8B-B14F-4D97-AF65-F5344CB8AC3E}">
        <p14:creationId xmlns:p14="http://schemas.microsoft.com/office/powerpoint/2010/main" val="5163065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>
                <a:latin typeface="Times New Roman" charset="0"/>
              </a:rPr>
              <a:t>Эксперимент </a:t>
            </a:r>
            <a:br>
              <a:rPr kumimoji="0" lang="ru-RU">
                <a:latin typeface="Times New Roman" charset="0"/>
              </a:rPr>
            </a:br>
            <a:r>
              <a:rPr kumimoji="0" lang="ru-RU">
                <a:latin typeface="Times New Roman" charset="0"/>
              </a:rPr>
              <a:t>Канемана-Тверски </a:t>
            </a:r>
          </a:p>
        </p:txBody>
      </p:sp>
      <p:sp>
        <p:nvSpPr>
          <p:cNvPr id="99330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 typeface="Wingdings" charset="0"/>
              <a:buNone/>
            </a:pPr>
            <a:r>
              <a:rPr kumimoji="0" lang="ru-RU" sz="2600" u="sng">
                <a:latin typeface="Times New Roman" charset="0"/>
              </a:rPr>
              <a:t>1 группа:</a:t>
            </a:r>
          </a:p>
          <a:p>
            <a:r>
              <a:rPr kumimoji="0" lang="ru-RU" sz="2600">
                <a:latin typeface="Times New Roman" charset="0"/>
              </a:rPr>
              <a:t>Купили билеты в театр за 10 долл. и потеряли билеты.</a:t>
            </a:r>
          </a:p>
          <a:p>
            <a:r>
              <a:rPr kumimoji="0" lang="ru-RU" sz="2600">
                <a:latin typeface="Times New Roman" charset="0"/>
              </a:rPr>
              <a:t>Большинство отказалось идти в театр</a:t>
            </a:r>
          </a:p>
        </p:txBody>
      </p:sp>
      <p:sp>
        <p:nvSpPr>
          <p:cNvPr id="99331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 typeface="Wingdings" charset="0"/>
              <a:buNone/>
            </a:pPr>
            <a:r>
              <a:rPr kumimoji="0" lang="ru-RU" sz="2600" u="sng">
                <a:latin typeface="Times New Roman" charset="0"/>
              </a:rPr>
              <a:t>2 группа</a:t>
            </a:r>
          </a:p>
          <a:p>
            <a:r>
              <a:rPr kumimoji="0" lang="ru-RU" sz="2600">
                <a:latin typeface="Times New Roman" charset="0"/>
              </a:rPr>
              <a:t>Потеряли купюру в 10 долл.</a:t>
            </a:r>
          </a:p>
          <a:p>
            <a:r>
              <a:rPr kumimoji="0" lang="ru-RU" sz="2600">
                <a:latin typeface="Times New Roman" charset="0"/>
              </a:rPr>
              <a:t>88% согласились пойти в театр все равно.</a:t>
            </a:r>
          </a:p>
        </p:txBody>
      </p:sp>
    </p:spTree>
    <p:extLst>
      <p:ext uri="{BB962C8B-B14F-4D97-AF65-F5344CB8AC3E}">
        <p14:creationId xmlns:p14="http://schemas.microsoft.com/office/powerpoint/2010/main" val="7294640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>
                <a:latin typeface="Times New Roman" charset="0"/>
              </a:rPr>
              <a:t>Выводы:</a:t>
            </a:r>
          </a:p>
        </p:txBody>
      </p:sp>
      <p:sp>
        <p:nvSpPr>
          <p:cNvPr id="1013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kumimoji="0" lang="ru-RU" sz="2600">
                <a:latin typeface="Times New Roman" charset="0"/>
              </a:rPr>
              <a:t>Люди, видимо, распределяют свои расходы по отдельным «мысленным счетам»: на еду, жилье, прием гостей и развлечения, расходы общего плана и т.д. </a:t>
            </a:r>
          </a:p>
          <a:p>
            <a:pPr>
              <a:lnSpc>
                <a:spcPct val="90000"/>
              </a:lnSpc>
            </a:pPr>
            <a:r>
              <a:rPr kumimoji="0" lang="ru-RU" sz="2600">
                <a:latin typeface="Times New Roman" charset="0"/>
              </a:rPr>
              <a:t>Для людей 1-й группы потеря представляется как явное увеличение расходов на просмотр спектакля с 10 до 20 долл. </a:t>
            </a:r>
          </a:p>
          <a:p>
            <a:pPr>
              <a:lnSpc>
                <a:spcPct val="90000"/>
              </a:lnSpc>
            </a:pPr>
            <a:r>
              <a:rPr kumimoji="0" lang="ru-RU" sz="2600">
                <a:latin typeface="Times New Roman" charset="0"/>
              </a:rPr>
              <a:t>Для людей 2-й группы потеря 10 долл. – расходы общего плана, а цена билетов - 10 долл.</a:t>
            </a:r>
          </a:p>
          <a:p>
            <a:pPr>
              <a:lnSpc>
                <a:spcPct val="90000"/>
              </a:lnSpc>
            </a:pPr>
            <a:r>
              <a:rPr kumimoji="0" lang="ru-RU" sz="2600">
                <a:solidFill>
                  <a:srgbClr val="CC0000"/>
                </a:solidFill>
                <a:latin typeface="Times New Roman" charset="0"/>
              </a:rPr>
              <a:t>Люди оценивают события отдельно друг от друга, а не вместе.</a:t>
            </a:r>
          </a:p>
        </p:txBody>
      </p:sp>
    </p:spTree>
    <p:extLst>
      <p:ext uri="{BB962C8B-B14F-4D97-AF65-F5344CB8AC3E}">
        <p14:creationId xmlns:p14="http://schemas.microsoft.com/office/powerpoint/2010/main" val="29184669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>
                <a:latin typeface="Times New Roman" charset="0"/>
              </a:rPr>
              <a:t>Функция ценности </a:t>
            </a:r>
            <a:br>
              <a:rPr kumimoji="0" lang="ru-RU">
                <a:latin typeface="Times New Roman" charset="0"/>
              </a:rPr>
            </a:br>
            <a:r>
              <a:rPr kumimoji="0" lang="ru-RU">
                <a:latin typeface="Times New Roman" charset="0"/>
              </a:rPr>
              <a:t>Канемана-Тверски</a:t>
            </a:r>
          </a:p>
        </p:txBody>
      </p:sp>
      <p:pic>
        <p:nvPicPr>
          <p:cNvPr id="103426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-18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8688" y="1928813"/>
            <a:ext cx="6985000" cy="4733925"/>
          </a:xfrm>
        </p:spPr>
      </p:pic>
    </p:spTree>
    <p:extLst>
      <p:ext uri="{BB962C8B-B14F-4D97-AF65-F5344CB8AC3E}">
        <p14:creationId xmlns:p14="http://schemas.microsoft.com/office/powerpoint/2010/main" val="73707945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4400" dirty="0">
                <a:latin typeface="Times New Roman" charset="0"/>
              </a:rPr>
              <a:t>Свойства функции ценности </a:t>
            </a:r>
            <a:br>
              <a:rPr kumimoji="0" lang="ru-RU" sz="4400" dirty="0">
                <a:latin typeface="Times New Roman" charset="0"/>
              </a:rPr>
            </a:br>
            <a:r>
              <a:rPr kumimoji="0" lang="ru-RU" sz="4400" dirty="0" err="1">
                <a:latin typeface="Times New Roman" charset="0"/>
              </a:rPr>
              <a:t>Канемана-Тверски</a:t>
            </a:r>
            <a:r>
              <a:rPr kumimoji="0" lang="ru-RU" sz="4400" dirty="0">
                <a:latin typeface="Times New Roman" charset="0"/>
              </a:rPr>
              <a:t> </a:t>
            </a:r>
          </a:p>
        </p:txBody>
      </p:sp>
      <p:sp>
        <p:nvSpPr>
          <p:cNvPr id="1054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kumimoji="0" lang="ru-RU" dirty="0">
                <a:latin typeface="Times New Roman" charset="0"/>
              </a:rPr>
              <a:t>1) люди асимметрично толкуют доходы и потери, придавая при принятии решений потерям больший вес, чем доходам; </a:t>
            </a:r>
          </a:p>
          <a:p>
            <a:pPr>
              <a:buFont typeface="Wingdings" charset="0"/>
              <a:buNone/>
            </a:pPr>
            <a:r>
              <a:rPr kumimoji="0" lang="ru-RU" dirty="0">
                <a:latin typeface="Times New Roman" charset="0"/>
              </a:rPr>
              <a:t>2) люди сначала оценивают отдельные события, а затем суммируют эти оценки. </a:t>
            </a:r>
          </a:p>
          <a:p>
            <a:endParaRPr kumimoji="0" lang="ru-RU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7062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4800" dirty="0">
                <a:latin typeface="Times New Roman" charset="0"/>
              </a:rPr>
              <a:t>Невозвратные </a:t>
            </a:r>
            <a:r>
              <a:rPr kumimoji="0" lang="ru-RU" sz="4800" dirty="0" err="1">
                <a:latin typeface="Times New Roman" charset="0"/>
              </a:rPr>
              <a:t>издежки</a:t>
            </a:r>
            <a:r>
              <a:rPr kumimoji="0" lang="ru-RU" sz="4800" dirty="0">
                <a:latin typeface="Times New Roman" charset="0"/>
              </a:rPr>
              <a:t> и функция </a:t>
            </a:r>
            <a:r>
              <a:rPr kumimoji="0" lang="ru-RU" sz="4800" dirty="0" err="1">
                <a:latin typeface="Times New Roman" charset="0"/>
              </a:rPr>
              <a:t>Канемана-Тверски</a:t>
            </a:r>
            <a:endParaRPr kumimoji="0" lang="ru-RU" sz="4800" dirty="0">
              <a:latin typeface="Times New Roman" charset="0"/>
            </a:endParaRPr>
          </a:p>
        </p:txBody>
      </p:sp>
      <p:sp>
        <p:nvSpPr>
          <p:cNvPr id="1075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719263"/>
            <a:ext cx="8785225" cy="4949825"/>
          </a:xfrm>
        </p:spPr>
        <p:txBody>
          <a:bodyPr/>
          <a:lstStyle/>
          <a:p>
            <a:pPr algn="ctr">
              <a:buFont typeface="Wingdings" charset="0"/>
              <a:buNone/>
            </a:pPr>
            <a:r>
              <a:rPr kumimoji="0" lang="ru-RU" dirty="0">
                <a:latin typeface="Times New Roman" charset="0"/>
              </a:rPr>
              <a:t>Рассмотрим пример с теннисом.</a:t>
            </a:r>
          </a:p>
          <a:p>
            <a:r>
              <a:rPr kumimoji="0" lang="ru-RU" dirty="0">
                <a:latin typeface="Times New Roman" charset="0"/>
              </a:rPr>
              <a:t>Отказ от игры на открытых кортах – отказ от выгоды, в виде приятного ощущение от игры на свежем воздухе;</a:t>
            </a:r>
          </a:p>
          <a:p>
            <a:r>
              <a:rPr kumimoji="0" lang="ru-RU" dirty="0">
                <a:latin typeface="Times New Roman" charset="0"/>
              </a:rPr>
              <a:t>Отказ от игры на закрытом корте, за который уже заплачено – потеря 12 долл. </a:t>
            </a:r>
          </a:p>
          <a:p>
            <a:r>
              <a:rPr kumimoji="0" lang="ru-RU" dirty="0">
                <a:latin typeface="Times New Roman" charset="0"/>
              </a:rPr>
              <a:t>Даже если выгода больше потери, большая крутизна функции ценности при потере вызывает неоправданную склонность к игре на закрытом корте.</a:t>
            </a:r>
          </a:p>
        </p:txBody>
      </p:sp>
    </p:spTree>
    <p:extLst>
      <p:ext uri="{BB962C8B-B14F-4D97-AF65-F5344CB8AC3E}">
        <p14:creationId xmlns:p14="http://schemas.microsoft.com/office/powerpoint/2010/main" val="296313927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3500">
                <a:latin typeface="Times New Roman" charset="0"/>
              </a:rPr>
              <a:t>Применение функции ценности Канемана-Тверски при продажах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ctr">
              <a:lnSpc>
                <a:spcPct val="90000"/>
              </a:lnSpc>
              <a:buFont typeface="Wingdings" charset="0"/>
              <a:buNone/>
            </a:pPr>
            <a:r>
              <a:rPr kumimoji="0" lang="ru-RU" sz="3400" b="1">
                <a:latin typeface="Times New Roman" charset="0"/>
              </a:rPr>
              <a:t>1. Обособление дохода.</a:t>
            </a:r>
            <a:r>
              <a:rPr kumimoji="0" lang="ru-RU" sz="3400">
                <a:latin typeface="Times New Roman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kumimoji="0" lang="ru-RU">
                <a:latin typeface="Times New Roman" charset="0"/>
              </a:rPr>
              <a:t>Более высокая общая ценность получается, когда мы рассматриваем крупный доход как два более мелких. </a:t>
            </a:r>
          </a:p>
          <a:p>
            <a:pPr>
              <a:lnSpc>
                <a:spcPct val="90000"/>
              </a:lnSpc>
            </a:pPr>
            <a:r>
              <a:rPr kumimoji="0" lang="ru-RU">
                <a:latin typeface="Times New Roman" charset="0"/>
              </a:rPr>
              <a:t>Например, доход в 100 ед. дает большую общую ценность, если разложить его на два отдельных дохода – 60 и 40.</a:t>
            </a:r>
          </a:p>
          <a:p>
            <a:pPr>
              <a:lnSpc>
                <a:spcPct val="90000"/>
              </a:lnSpc>
            </a:pPr>
            <a:r>
              <a:rPr kumimoji="0" lang="ru-RU">
                <a:latin typeface="Times New Roman" charset="0"/>
              </a:rPr>
              <a:t>Применение: «Не складывайте все рождественские подарки в одну коробку».</a:t>
            </a:r>
          </a:p>
        </p:txBody>
      </p:sp>
    </p:spTree>
    <p:extLst>
      <p:ext uri="{BB962C8B-B14F-4D97-AF65-F5344CB8AC3E}">
        <p14:creationId xmlns:p14="http://schemas.microsoft.com/office/powerpoint/2010/main" val="143862431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3500">
                <a:latin typeface="Times New Roman" charset="0"/>
              </a:rPr>
              <a:t>Применение функции ценности Канемана-Тверски при продажах</a:t>
            </a:r>
          </a:p>
        </p:txBody>
      </p:sp>
      <p:sp>
        <p:nvSpPr>
          <p:cNvPr id="1116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charset="0"/>
              <a:buNone/>
            </a:pPr>
            <a:r>
              <a:rPr kumimoji="0" lang="ru-RU" b="1">
                <a:latin typeface="Times New Roman" charset="0"/>
              </a:rPr>
              <a:t>2. Объединение потерь.</a:t>
            </a:r>
            <a:r>
              <a:rPr kumimoji="0" lang="ru-RU">
                <a:latin typeface="Times New Roman" charset="0"/>
              </a:rPr>
              <a:t> </a:t>
            </a:r>
          </a:p>
          <a:p>
            <a:pPr algn="just"/>
            <a:r>
              <a:rPr kumimoji="0" lang="ru-RU">
                <a:latin typeface="Times New Roman" charset="0"/>
              </a:rPr>
              <a:t>2 потери рассмотренные отдельно, покажутся менее болезненными, чем при объединении их в одну крупную потерю. </a:t>
            </a:r>
          </a:p>
          <a:p>
            <a:pPr algn="just"/>
            <a:r>
              <a:rPr kumimoji="0" lang="ru-RU">
                <a:latin typeface="Times New Roman" charset="0"/>
              </a:rPr>
              <a:t>Например, мебель за 2000 долл. кажется дешевле, когда ее стоимость добавлена к стоимости дома в 150 000 долл., чем если покупать ее отдельно. </a:t>
            </a:r>
          </a:p>
        </p:txBody>
      </p:sp>
    </p:spTree>
    <p:extLst>
      <p:ext uri="{BB962C8B-B14F-4D97-AF65-F5344CB8AC3E}">
        <p14:creationId xmlns:p14="http://schemas.microsoft.com/office/powerpoint/2010/main" val="38133976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3500">
                <a:latin typeface="Times New Roman" charset="0"/>
              </a:rPr>
              <a:t>Применение функции ценности Канемана-Тверски при продажах</a:t>
            </a:r>
          </a:p>
        </p:txBody>
      </p:sp>
      <p:sp>
        <p:nvSpPr>
          <p:cNvPr id="11366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Font typeface="Wingdings" charset="0"/>
              <a:buNone/>
            </a:pPr>
            <a:r>
              <a:rPr kumimoji="0" lang="ru-RU" sz="2600" b="1">
                <a:latin typeface="Times New Roman" charset="0"/>
              </a:rPr>
              <a:t>3. Компенсация незначительной потери большим доходом.</a:t>
            </a:r>
            <a:r>
              <a:rPr kumimoji="0" lang="ru-RU" sz="2600">
                <a:latin typeface="Times New Roman" charset="0"/>
              </a:rPr>
              <a:t> </a:t>
            </a:r>
          </a:p>
          <a:p>
            <a:r>
              <a:rPr kumimoji="0" lang="ru-RU" sz="2600">
                <a:latin typeface="Times New Roman" charset="0"/>
              </a:rPr>
              <a:t>Потери компенсируется всякий раз, когда их можно сочетать с большим доходом. </a:t>
            </a:r>
          </a:p>
          <a:p>
            <a:r>
              <a:rPr kumimoji="0" lang="ru-RU" sz="2600">
                <a:latin typeface="Times New Roman" charset="0"/>
              </a:rPr>
              <a:t>Например, эффекты дохода в 250 и потери в 200 раздельно дают негативный эффект. Однако общий эффект явно положительная величина. </a:t>
            </a:r>
          </a:p>
          <a:p>
            <a:r>
              <a:rPr kumimoji="0" lang="ru-RU" sz="2600">
                <a:latin typeface="Times New Roman" charset="0"/>
              </a:rPr>
              <a:t>Поэтому результаты иногда выгоднее представлять в виде чистой выгода, а не раскладывая на составные части. </a:t>
            </a:r>
          </a:p>
        </p:txBody>
      </p:sp>
    </p:spTree>
    <p:extLst>
      <p:ext uri="{BB962C8B-B14F-4D97-AF65-F5344CB8AC3E}">
        <p14:creationId xmlns:p14="http://schemas.microsoft.com/office/powerpoint/2010/main" val="288322108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3500">
                <a:latin typeface="Times New Roman" charset="0"/>
              </a:rPr>
              <a:t>Применение функции ценности Канемана-Тверски при продажах</a:t>
            </a:r>
          </a:p>
        </p:txBody>
      </p:sp>
      <p:sp>
        <p:nvSpPr>
          <p:cNvPr id="1157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19263"/>
            <a:ext cx="9144000" cy="4949825"/>
          </a:xfrm>
        </p:spPr>
        <p:txBody>
          <a:bodyPr/>
          <a:lstStyle/>
          <a:p>
            <a:pPr algn="ctr">
              <a:buFont typeface="Wingdings" charset="0"/>
              <a:buNone/>
            </a:pPr>
            <a:r>
              <a:rPr kumimoji="0" lang="ru-RU" sz="2600" b="1">
                <a:latin typeface="Times New Roman" charset="0"/>
              </a:rPr>
              <a:t>4. Выделение маленьких доходов из больших потерь.</a:t>
            </a:r>
          </a:p>
          <a:p>
            <a:r>
              <a:rPr kumimoji="0" lang="ru-RU" sz="2600">
                <a:latin typeface="Times New Roman" charset="0"/>
              </a:rPr>
              <a:t>Группе людей был задан вопрос: кто будет огорчен в большей степени</a:t>
            </a:r>
          </a:p>
          <a:p>
            <a:pPr lvl="1"/>
            <a:r>
              <a:rPr kumimoji="0" lang="ru-RU" sz="2200">
                <a:latin typeface="Times New Roman" charset="0"/>
              </a:rPr>
              <a:t>А, чья машина в ДТП получила повреждение на 200 долл., но выигравший в лотерею тот же день 25 долл. </a:t>
            </a:r>
          </a:p>
          <a:p>
            <a:pPr lvl="1"/>
            <a:r>
              <a:rPr kumimoji="0" lang="ru-RU" sz="2200">
                <a:latin typeface="Times New Roman" charset="0"/>
              </a:rPr>
              <a:t>Б, чья машина в ДТП получила повреждение сумму в 175 долл.? </a:t>
            </a:r>
          </a:p>
          <a:p>
            <a:r>
              <a:rPr kumimoji="0" lang="ru-RU" sz="2600">
                <a:latin typeface="Times New Roman" charset="0"/>
              </a:rPr>
              <a:t>Ответ: 72% - Б, 22% - A, 6% - оба в равной степени. </a:t>
            </a:r>
          </a:p>
          <a:p>
            <a:r>
              <a:rPr kumimoji="0" lang="ru-RU" sz="2600">
                <a:latin typeface="Times New Roman" charset="0"/>
              </a:rPr>
              <a:t>Применение – предоставление скидок, а не снижение цены на соответствующую величину.</a:t>
            </a:r>
          </a:p>
        </p:txBody>
      </p:sp>
    </p:spTree>
    <p:extLst>
      <p:ext uri="{BB962C8B-B14F-4D97-AF65-F5344CB8AC3E}">
        <p14:creationId xmlns:p14="http://schemas.microsoft.com/office/powerpoint/2010/main" val="370197542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>
                <a:latin typeface="Times New Roman" charset="0"/>
              </a:rPr>
              <a:t>Риск неправильного выбора:</a:t>
            </a:r>
          </a:p>
        </p:txBody>
      </p:sp>
      <p:sp>
        <p:nvSpPr>
          <p:cNvPr id="1177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719263"/>
            <a:ext cx="8785225" cy="4878387"/>
          </a:xfrm>
        </p:spPr>
        <p:txBody>
          <a:bodyPr>
            <a:normAutofit lnSpcReduction="10000"/>
          </a:bodyPr>
          <a:lstStyle/>
          <a:p>
            <a:pPr algn="ctr">
              <a:buFont typeface="Wingdings" charset="0"/>
              <a:buNone/>
            </a:pPr>
            <a:r>
              <a:rPr kumimoji="0" lang="ru-RU" b="1">
                <a:latin typeface="Times New Roman" charset="0"/>
              </a:rPr>
              <a:t>1. Доступность.</a:t>
            </a:r>
            <a:r>
              <a:rPr kumimoji="0" lang="ru-RU">
                <a:latin typeface="Times New Roman" charset="0"/>
              </a:rPr>
              <a:t> </a:t>
            </a:r>
          </a:p>
          <a:p>
            <a:r>
              <a:rPr kumimoji="0" lang="ru-RU" sz="2600">
                <a:latin typeface="Times New Roman" charset="0"/>
              </a:rPr>
              <a:t>Оценка частоты события на основании той легкости, с которой можем припомнить аналогичные примеры. </a:t>
            </a:r>
          </a:p>
          <a:p>
            <a:r>
              <a:rPr kumimoji="0" lang="ru-RU" sz="2600">
                <a:solidFill>
                  <a:srgbClr val="CC0000"/>
                </a:solidFill>
                <a:latin typeface="Times New Roman" charset="0"/>
              </a:rPr>
              <a:t>Ошибка: </a:t>
            </a:r>
            <a:r>
              <a:rPr kumimoji="0" lang="ru-RU" sz="2600">
                <a:latin typeface="Times New Roman" charset="0"/>
              </a:rPr>
              <a:t>частота совершения события не является единственным фактором, определяющим легкость воскрешения его в памяти. </a:t>
            </a:r>
          </a:p>
          <a:p>
            <a:r>
              <a:rPr kumimoji="0" lang="ru-RU" sz="2600">
                <a:latin typeface="Times New Roman" charset="0"/>
              </a:rPr>
              <a:t>Искажения, вызванные доступностью недавней информации, могут стать причиной неправильной оценки относительных характеристик альтернативных экономических вариантов. </a:t>
            </a:r>
          </a:p>
        </p:txBody>
      </p:sp>
    </p:spTree>
    <p:extLst>
      <p:ext uri="{BB962C8B-B14F-4D97-AF65-F5344CB8AC3E}">
        <p14:creationId xmlns:p14="http://schemas.microsoft.com/office/powerpoint/2010/main" val="248105811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>
                <a:latin typeface="Times New Roman" charset="0"/>
              </a:rPr>
              <a:t>Риск неправильного выбора:</a:t>
            </a:r>
          </a:p>
        </p:txBody>
      </p:sp>
      <p:sp>
        <p:nvSpPr>
          <p:cNvPr id="1198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57338"/>
            <a:ext cx="8964613" cy="5184775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90000"/>
              </a:lnSpc>
              <a:buFont typeface="Wingdings" charset="0"/>
              <a:buNone/>
            </a:pPr>
            <a:endParaRPr kumimoji="0" lang="ru-RU" sz="2900" b="1">
              <a:latin typeface="Times New Roman" charset="0"/>
            </a:endParaRPr>
          </a:p>
          <a:p>
            <a:pPr algn="ctr">
              <a:lnSpc>
                <a:spcPct val="90000"/>
              </a:lnSpc>
              <a:buFont typeface="Wingdings" charset="0"/>
              <a:buNone/>
            </a:pPr>
            <a:r>
              <a:rPr kumimoji="0" lang="ru-RU" sz="2900" b="1">
                <a:latin typeface="Times New Roman" charset="0"/>
              </a:rPr>
              <a:t>2. Типичность.</a:t>
            </a:r>
            <a:r>
              <a:rPr kumimoji="0" lang="ru-RU" sz="2100">
                <a:latin typeface="Times New Roman" charset="0"/>
              </a:rPr>
              <a:t> </a:t>
            </a:r>
          </a:p>
          <a:p>
            <a:pPr>
              <a:lnSpc>
                <a:spcPct val="110000"/>
              </a:lnSpc>
            </a:pPr>
            <a:r>
              <a:rPr kumimoji="0" lang="ru-RU" sz="2100">
                <a:latin typeface="Times New Roman" charset="0"/>
              </a:rPr>
              <a:t>Искажение, возникающее при попытках ответить на вопрос: «Какова вероятность того, что объект А принадлежит к классу Б?» </a:t>
            </a:r>
          </a:p>
          <a:p>
            <a:pPr>
              <a:lnSpc>
                <a:spcPct val="110000"/>
              </a:lnSpc>
            </a:pPr>
            <a:r>
              <a:rPr kumimoji="0" lang="ru-RU" sz="2100">
                <a:latin typeface="Times New Roman" charset="0"/>
              </a:rPr>
              <a:t>Василий - робкий, его профессия – библиотекарь или продавец? Большинство людей предполагают, что Василий - библиотекарь, поскольку застенчивость типична для лиц этой профессии и довольно редко является чертой характера продавцов. </a:t>
            </a:r>
          </a:p>
          <a:p>
            <a:pPr>
              <a:lnSpc>
                <a:spcPct val="110000"/>
              </a:lnSpc>
            </a:pPr>
            <a:r>
              <a:rPr kumimoji="0" lang="ru-RU" sz="2100">
                <a:solidFill>
                  <a:srgbClr val="CC0000"/>
                </a:solidFill>
                <a:latin typeface="Times New Roman" charset="0"/>
              </a:rPr>
              <a:t>Ошибка: </a:t>
            </a:r>
            <a:r>
              <a:rPr kumimoji="0" lang="ru-RU" sz="2100">
                <a:latin typeface="Times New Roman" charset="0"/>
              </a:rPr>
              <a:t>на вероятность того, что данный человек является библиотекарем, помимо типичности оказывают влияние многие другие важные факторы. В данном случае большое значение имеет относительная доля продавцов и библиотекарей в целой популяции.</a:t>
            </a:r>
            <a:r>
              <a:rPr kumimoji="0" lang="ru-RU" sz="2500">
                <a:latin typeface="Times New Roman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74335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dirty="0">
                <a:latin typeface="Times New Roman" charset="0"/>
              </a:rPr>
              <a:t>Предположим</a:t>
            </a:r>
          </a:p>
        </p:txBody>
      </p:sp>
      <p:pic>
        <p:nvPicPr>
          <p:cNvPr id="121859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lum bright="-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87" r="-3387"/>
          <a:stretch>
            <a:fillRect/>
          </a:stretch>
        </p:blipFill>
        <p:spPr>
          <a:xfrm>
            <a:off x="683568" y="3068960"/>
            <a:ext cx="5580038" cy="3161652"/>
          </a:xfrm>
        </p:spPr>
      </p:pic>
      <p:sp>
        <p:nvSpPr>
          <p:cNvPr id="121858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08050"/>
            <a:ext cx="8229600" cy="1873250"/>
          </a:xfrm>
        </p:spPr>
        <p:txBody>
          <a:bodyPr>
            <a:normAutofit fontScale="92500" lnSpcReduction="20000"/>
          </a:bodyPr>
          <a:lstStyle/>
          <a:p>
            <a:endParaRPr kumimoji="0" lang="ru-RU" sz="2600" dirty="0">
              <a:latin typeface="Times New Roman" charset="0"/>
            </a:endParaRPr>
          </a:p>
          <a:p>
            <a:r>
              <a:rPr kumimoji="0" lang="ru-RU" sz="2600" dirty="0">
                <a:latin typeface="Times New Roman" charset="0"/>
              </a:rPr>
              <a:t>Застенчивые - 80% библиотекарей и 20%  продавцов </a:t>
            </a:r>
          </a:p>
          <a:p>
            <a:r>
              <a:rPr kumimoji="0" lang="ru-RU" sz="2600" dirty="0">
                <a:latin typeface="Times New Roman" charset="0"/>
              </a:rPr>
              <a:t>В популяции доля продавцов и библиотекарей находится в соотношении 9:1 соответственно</a:t>
            </a:r>
          </a:p>
        </p:txBody>
      </p:sp>
    </p:spTree>
    <p:extLst>
      <p:ext uri="{BB962C8B-B14F-4D97-AF65-F5344CB8AC3E}">
        <p14:creationId xmlns:p14="http://schemas.microsoft.com/office/powerpoint/2010/main" val="367260450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>
                <a:latin typeface="Times New Roman" charset="0"/>
              </a:rPr>
              <a:t>Риск неправильного выбора:</a:t>
            </a:r>
          </a:p>
        </p:txBody>
      </p:sp>
      <p:sp>
        <p:nvSpPr>
          <p:cNvPr id="1239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719263"/>
            <a:ext cx="8785225" cy="4878387"/>
          </a:xfrm>
        </p:spPr>
        <p:txBody>
          <a:bodyPr>
            <a:normAutofit fontScale="92500"/>
          </a:bodyPr>
          <a:lstStyle/>
          <a:p>
            <a:pPr algn="ctr">
              <a:lnSpc>
                <a:spcPct val="90000"/>
              </a:lnSpc>
              <a:buFont typeface="Wingdings" charset="0"/>
              <a:buNone/>
            </a:pPr>
            <a:r>
              <a:rPr kumimoji="0" lang="ru-RU" sz="2100" b="1">
                <a:latin typeface="Times New Roman" charset="0"/>
              </a:rPr>
              <a:t>3. Фиксирование и коррекция. </a:t>
            </a:r>
          </a:p>
          <a:p>
            <a:pPr>
              <a:lnSpc>
                <a:spcPct val="90000"/>
              </a:lnSpc>
            </a:pPr>
            <a:r>
              <a:rPr kumimoji="0" lang="ru-RU" sz="2100">
                <a:latin typeface="Times New Roman" charset="0"/>
              </a:rPr>
              <a:t>Люди сначала выбирают предварительную базовую оценку — «якорь»</a:t>
            </a:r>
          </a:p>
          <a:p>
            <a:pPr>
              <a:lnSpc>
                <a:spcPct val="90000"/>
              </a:lnSpc>
            </a:pPr>
            <a:r>
              <a:rPr kumimoji="0" lang="ru-RU" sz="2100">
                <a:latin typeface="Times New Roman" charset="0"/>
              </a:rPr>
              <a:t>Корректируют в соответствии с якорем любую дополнительную информацию, которая им покажется уместной. </a:t>
            </a:r>
          </a:p>
          <a:p>
            <a:pPr>
              <a:lnSpc>
                <a:spcPct val="90000"/>
              </a:lnSpc>
            </a:pPr>
            <a:r>
              <a:rPr kumimoji="0" lang="ru-RU" sz="2100">
                <a:solidFill>
                  <a:srgbClr val="CC0000"/>
                </a:solidFill>
                <a:latin typeface="Times New Roman" charset="0"/>
              </a:rPr>
              <a:t>Ошибка: </a:t>
            </a:r>
          </a:p>
          <a:p>
            <a:pPr lvl="1">
              <a:lnSpc>
                <a:spcPct val="90000"/>
              </a:lnSpc>
            </a:pPr>
            <a:r>
              <a:rPr kumimoji="0" lang="ru-RU" sz="2000">
                <a:latin typeface="Times New Roman" charset="0"/>
              </a:rPr>
              <a:t>1) исходный «якорь» может совершенно не иметь отношения к величине, подлежащей оценке; </a:t>
            </a:r>
          </a:p>
          <a:p>
            <a:pPr lvl="1">
              <a:lnSpc>
                <a:spcPct val="90000"/>
              </a:lnSpc>
            </a:pPr>
            <a:r>
              <a:rPr kumimoji="0" lang="ru-RU" sz="2000">
                <a:latin typeface="Times New Roman" charset="0"/>
              </a:rPr>
              <a:t>2) если он имеет к ней отношение, людям свойственно весьма незначительно корректировать исходный уровень.</a:t>
            </a:r>
          </a:p>
          <a:p>
            <a:pPr>
              <a:lnSpc>
                <a:spcPct val="90000"/>
              </a:lnSpc>
            </a:pPr>
            <a:r>
              <a:rPr kumimoji="0" lang="ru-RU" sz="2100">
                <a:latin typeface="Times New Roman" charset="0"/>
              </a:rPr>
              <a:t>Например, старт нового бизнеса состоит из 10 стадий, каждая с показателем успеха 90%, будет терпеть неудачу в 65% случаев. Базовый «якорь» в 90% - низкая вероятность неудачи, незначительная  корректировка окончательной оценки может быть причиной неудач нового предприятия.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229647941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>
                <a:latin typeface="Times New Roman" charset="0"/>
              </a:rPr>
              <a:t>Психофизика восприятия </a:t>
            </a:r>
          </a:p>
        </p:txBody>
      </p:sp>
      <p:sp>
        <p:nvSpPr>
          <p:cNvPr id="1259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ru-RU">
                <a:latin typeface="Times New Roman" charset="0"/>
              </a:rPr>
              <a:t>Закон Вебера-Фехнера – свойство восприятия, посредством которого едва заметная разница в явлении стремится быть соразмерной с величиной явления.</a:t>
            </a:r>
          </a:p>
          <a:p>
            <a:r>
              <a:rPr kumimoji="0" lang="ru-RU">
                <a:latin typeface="Times New Roman" charset="0"/>
              </a:rPr>
              <a:t>Применение: выбора покупки товара по цене в 20 и 25 руб. приведет к поездке в магазин с ценой в 20 руб., а товара по цене 495 и 500 руб. – нет.</a:t>
            </a:r>
          </a:p>
          <a:p>
            <a:endParaRPr kumimoji="0" lang="ru-RU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04709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r>
              <a:rPr kumimoji="0" lang="ru-RU" dirty="0">
                <a:latin typeface="Times New Roman" charset="0"/>
              </a:rPr>
              <a:t>Трудности практических решений </a:t>
            </a:r>
          </a:p>
        </p:txBody>
      </p:sp>
      <p:sp>
        <p:nvSpPr>
          <p:cNvPr id="1280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ru-RU">
                <a:latin typeface="Times New Roman" charset="0"/>
              </a:rPr>
              <a:t>Согласно модели рационального выбора не должно быть трудностей при принятии решений. </a:t>
            </a:r>
          </a:p>
          <a:p>
            <a:pPr lvl="1"/>
            <a:r>
              <a:rPr kumimoji="0" lang="ru-RU">
                <a:latin typeface="Times New Roman" charset="0"/>
              </a:rPr>
              <a:t>Если выбор осуществляется между сходными вариантами, то нет большой разницы в том, какой вариант будет выбран. </a:t>
            </a:r>
          </a:p>
          <a:p>
            <a:pPr lvl="1"/>
            <a:r>
              <a:rPr kumimoji="0" lang="ru-RU">
                <a:latin typeface="Times New Roman" charset="0"/>
              </a:rPr>
              <a:t>Если ожидаемая полезность одного из вариантов явно выше, то выбор снова не вызовет затруднений.</a:t>
            </a:r>
          </a:p>
        </p:txBody>
      </p:sp>
    </p:spTree>
    <p:extLst>
      <p:ext uri="{BB962C8B-B14F-4D97-AF65-F5344CB8AC3E}">
        <p14:creationId xmlns:p14="http://schemas.microsoft.com/office/powerpoint/2010/main" val="394691170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2700" dirty="0">
                <a:latin typeface="Times New Roman" charset="0"/>
              </a:rPr>
              <a:t>Выбор квартиры:</a:t>
            </a:r>
            <a:br>
              <a:rPr lang="ru-RU" sz="2700" dirty="0">
                <a:latin typeface="Times New Roman" charset="0"/>
              </a:rPr>
            </a:br>
            <a:r>
              <a:rPr lang="ru-RU" sz="2700" dirty="0">
                <a:latin typeface="Times New Roman" charset="0"/>
              </a:rPr>
              <a:t>А – дорогая, но рядом с университетом;</a:t>
            </a:r>
            <a:br>
              <a:rPr lang="ru-RU" sz="2700" dirty="0">
                <a:latin typeface="Times New Roman" charset="0"/>
              </a:rPr>
            </a:br>
            <a:r>
              <a:rPr lang="ru-RU" sz="2700" dirty="0">
                <a:latin typeface="Times New Roman" charset="0"/>
              </a:rPr>
              <a:t>Б – дешевая, но далеко</a:t>
            </a:r>
          </a:p>
        </p:txBody>
      </p:sp>
      <p:pic>
        <p:nvPicPr>
          <p:cNvPr id="132099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24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326" b="-13326"/>
          <a:stretch>
            <a:fillRect/>
          </a:stretch>
        </p:blipFill>
        <p:spPr>
          <a:xfrm>
            <a:off x="1115616" y="1390268"/>
            <a:ext cx="6192688" cy="3508780"/>
          </a:xfrm>
        </p:spPr>
      </p:pic>
      <p:sp>
        <p:nvSpPr>
          <p:cNvPr id="132098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4652963"/>
            <a:ext cx="8229600" cy="147796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sz="2200" dirty="0">
                <a:latin typeface="Times New Roman" charset="0"/>
              </a:rPr>
              <a:t>студенты, которых волнует квартирная плата, предпочтут квартиру Б – 50%, </a:t>
            </a:r>
          </a:p>
          <a:p>
            <a:pPr>
              <a:lnSpc>
                <a:spcPct val="90000"/>
              </a:lnSpc>
            </a:pPr>
            <a:r>
              <a:rPr lang="ru-RU" sz="2200" dirty="0">
                <a:latin typeface="Times New Roman" charset="0"/>
              </a:rPr>
              <a:t>студенты, которых волнуют затраты времени на дорогу, выберут квартиру А – 50%. </a:t>
            </a:r>
          </a:p>
        </p:txBody>
      </p:sp>
    </p:spTree>
    <p:extLst>
      <p:ext uri="{BB962C8B-B14F-4D97-AF65-F5344CB8AC3E}">
        <p14:creationId xmlns:p14="http://schemas.microsoft.com/office/powerpoint/2010/main" val="410345191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2700" dirty="0">
                <a:latin typeface="Times New Roman" charset="0"/>
              </a:rPr>
              <a:t>Выбор квартиры:</a:t>
            </a:r>
            <a:br>
              <a:rPr lang="ru-RU" sz="2700" dirty="0">
                <a:latin typeface="Times New Roman" charset="0"/>
              </a:rPr>
            </a:br>
            <a:r>
              <a:rPr lang="ru-RU" sz="2700" dirty="0">
                <a:latin typeface="Times New Roman" charset="0"/>
              </a:rPr>
              <a:t>А – дорогая, но рядом с университетом;</a:t>
            </a:r>
            <a:br>
              <a:rPr lang="ru-RU" sz="2700" dirty="0">
                <a:latin typeface="Times New Roman" charset="0"/>
              </a:rPr>
            </a:br>
            <a:r>
              <a:rPr lang="ru-RU" sz="2700" dirty="0">
                <a:latin typeface="Times New Roman" charset="0"/>
              </a:rPr>
              <a:t>Б – дешевая, но далеко; В – хуже Б</a:t>
            </a:r>
          </a:p>
        </p:txBody>
      </p:sp>
      <p:pic>
        <p:nvPicPr>
          <p:cNvPr id="133123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612" b="-12612"/>
          <a:stretch>
            <a:fillRect/>
          </a:stretch>
        </p:blipFill>
        <p:spPr>
          <a:xfrm>
            <a:off x="1115616" y="1124744"/>
            <a:ext cx="6681172" cy="3785555"/>
          </a:xfrm>
        </p:spPr>
      </p:pic>
      <p:sp>
        <p:nvSpPr>
          <p:cNvPr id="13312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4652963"/>
            <a:ext cx="8229600" cy="1477962"/>
          </a:xfrm>
        </p:spPr>
        <p:txBody>
          <a:bodyPr>
            <a:normAutofit fontScale="77500" lnSpcReduction="20000"/>
          </a:bodyPr>
          <a:lstStyle/>
          <a:p>
            <a:r>
              <a:rPr lang="ru-RU" sz="2600">
                <a:latin typeface="Times New Roman" charset="0"/>
              </a:rPr>
              <a:t>квартиру В предпочтут – 0%;</a:t>
            </a:r>
          </a:p>
          <a:p>
            <a:r>
              <a:rPr lang="ru-RU" sz="2600">
                <a:latin typeface="Times New Roman" charset="0"/>
              </a:rPr>
              <a:t>квартиру Б предпочтут – 70%; </a:t>
            </a:r>
          </a:p>
          <a:p>
            <a:r>
              <a:rPr lang="ru-RU" sz="2600">
                <a:latin typeface="Times New Roman" charset="0"/>
              </a:rPr>
              <a:t>квартиру А предпочтут – 30%. </a:t>
            </a:r>
          </a:p>
        </p:txBody>
      </p:sp>
    </p:spTree>
    <p:extLst>
      <p:ext uri="{BB962C8B-B14F-4D97-AF65-F5344CB8AC3E}">
        <p14:creationId xmlns:p14="http://schemas.microsoft.com/office/powerpoint/2010/main" val="5610600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1_Инфузия">
  <a:themeElements>
    <a:clrScheme name="Infusion">
      <a:dk1>
        <a:sysClr val="windowText" lastClr="000000"/>
      </a:dk1>
      <a:lt1>
        <a:sysClr val="window" lastClr="FFFFFF"/>
      </a:lt1>
      <a:dk2>
        <a:srgbClr val="2F1F58"/>
      </a:dk2>
      <a:lt2>
        <a:srgbClr val="B7A9E0"/>
      </a:lt2>
      <a:accent1>
        <a:srgbClr val="8C73D0"/>
      </a:accent1>
      <a:accent2>
        <a:srgbClr val="C2E8C4"/>
      </a:accent2>
      <a:accent3>
        <a:srgbClr val="C5A6E8"/>
      </a:accent3>
      <a:accent4>
        <a:srgbClr val="B45EC7"/>
      </a:accent4>
      <a:accent5>
        <a:srgbClr val="9FDAFB"/>
      </a:accent5>
      <a:accent6>
        <a:srgbClr val="95C5B0"/>
      </a:accent6>
      <a:hlink>
        <a:srgbClr val="744AE0"/>
      </a:hlink>
      <a:folHlink>
        <a:srgbClr val="8D8AD1"/>
      </a:folHlink>
    </a:clrScheme>
    <a:fontScheme name="Infusion">
      <a:majorFont>
        <a:latin typeface="Mistral"/>
        <a:ea typeface=""/>
        <a:cs typeface=""/>
        <a:font script="Jpan" typeface="ＤＦＰ行書体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Infus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300000"/>
                <a:lumMod val="125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135000"/>
              </a:schemeClr>
            </a:duotone>
          </a:blip>
          <a:tile tx="0" ty="0" sx="40000" sy="40000" flip="none" algn="tl"/>
        </a:blipFill>
      </a:fillStyleLst>
      <a:lnStyleLst>
        <a:ln w="38100" cap="flat" cmpd="sng" algn="ctr">
          <a:solidFill>
            <a:schemeClr val="phClr">
              <a:alpha val="70000"/>
              <a:satMod val="105000"/>
            </a:schemeClr>
          </a:solidFill>
          <a:prstDash val="solid"/>
          <a:miter/>
        </a:ln>
        <a:ln w="50800" cap="flat" cmpd="sng" algn="ctr">
          <a:solidFill>
            <a:schemeClr val="phClr">
              <a:alpha val="50000"/>
            </a:schemeClr>
          </a:solidFill>
          <a:prstDash val="solid"/>
          <a:miter/>
        </a:ln>
        <a:ln w="88900" cap="flat" cmpd="sng" algn="ctr">
          <a:solidFill>
            <a:schemeClr val="phClr">
              <a:alpha val="40000"/>
            </a:schemeClr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r="13500000">
              <a:srgbClr val="000000">
                <a:alpha val="50000"/>
              </a:srgbClr>
            </a:innerShdw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Infusion">
    <a:dk1>
      <a:sysClr val="windowText" lastClr="000000"/>
    </a:dk1>
    <a:lt1>
      <a:sysClr val="window" lastClr="FFFFFF"/>
    </a:lt1>
    <a:dk2>
      <a:srgbClr val="2F1F58"/>
    </a:dk2>
    <a:lt2>
      <a:srgbClr val="B7A9E0"/>
    </a:lt2>
    <a:accent1>
      <a:srgbClr val="8C73D0"/>
    </a:accent1>
    <a:accent2>
      <a:srgbClr val="C2E8C4"/>
    </a:accent2>
    <a:accent3>
      <a:srgbClr val="C5A6E8"/>
    </a:accent3>
    <a:accent4>
      <a:srgbClr val="B45EC7"/>
    </a:accent4>
    <a:accent5>
      <a:srgbClr val="9FDAFB"/>
    </a:accent5>
    <a:accent6>
      <a:srgbClr val="95C5B0"/>
    </a:accent6>
    <a:hlink>
      <a:srgbClr val="744AE0"/>
    </a:hlink>
    <a:folHlink>
      <a:srgbClr val="8D8AD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Cliff</Template>
  <TotalTime>544</TotalTime>
  <Words>3110</Words>
  <Application>Microsoft Office PowerPoint</Application>
  <PresentationFormat>Экран (4:3)</PresentationFormat>
  <Paragraphs>396</Paragraphs>
  <Slides>77</Slides>
  <Notes>73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77</vt:i4>
      </vt:variant>
    </vt:vector>
  </HeadingPairs>
  <TitlesOfParts>
    <vt:vector size="79" baseType="lpstr">
      <vt:lpstr>1_Инфузия</vt:lpstr>
      <vt:lpstr>Сормула</vt:lpstr>
      <vt:lpstr>Тема 2</vt:lpstr>
      <vt:lpstr>Спрос – </vt:lpstr>
      <vt:lpstr>Закон спроса – </vt:lpstr>
      <vt:lpstr>Геометрическая интерпретация закона спроса</vt:lpstr>
      <vt:lpstr>Причины снижения объема спроса при повышении цены:</vt:lpstr>
      <vt:lpstr>Функция спроса :</vt:lpstr>
      <vt:lpstr>Влияние переменных на объем спроса</vt:lpstr>
      <vt:lpstr>Влияние переменных на объем спроса</vt:lpstr>
      <vt:lpstr>Влияние переменных на объем спроса</vt:lpstr>
      <vt:lpstr>Проявления аномального спроса Х. Лейбенстайна </vt:lpstr>
      <vt:lpstr>Социальные аспекты аномального спроса:</vt:lpstr>
      <vt:lpstr>Другие аспекты аномального спроса: </vt:lpstr>
      <vt:lpstr>Ценовое изменение спроса</vt:lpstr>
      <vt:lpstr>Правое смещение – при данном уровне цены покупатели готовы покупать большее количество товаров</vt:lpstr>
      <vt:lpstr>Левое смещение – при данном уровне цены покупатели покупают меньшее количество товаров</vt:lpstr>
      <vt:lpstr>Эластичность </vt:lpstr>
      <vt:lpstr>Ценовая эластичность спроса </vt:lpstr>
      <vt:lpstr>Виды спроса зависимости от величины коэффициента эластичности</vt:lpstr>
      <vt:lpstr>Эластичность определяется кривой спроса – чем более она пологая, тем более эластичный спрос она выражает</vt:lpstr>
      <vt:lpstr>Факторы эластичности:</vt:lpstr>
      <vt:lpstr>Рыночная реакция в условиях эластичного спроса</vt:lpstr>
      <vt:lpstr>Стратегия производителя:</vt:lpstr>
      <vt:lpstr>Рыночная реакция в условиях неэластичного спроса</vt:lpstr>
      <vt:lpstr>Стратегия производителя:</vt:lpstr>
      <vt:lpstr>ПРЕДЛОЖЕНИЕ</vt:lpstr>
      <vt:lpstr>ЗАКОН ПРЕДЛОЖЕНИЯ - </vt:lpstr>
      <vt:lpstr>Геометрическая интерпретация закона предложения</vt:lpstr>
      <vt:lpstr>Qs = f(P,Psub,Pcom,Pres,K,T,N,В)</vt:lpstr>
      <vt:lpstr>Влияние переменных на объем предложения</vt:lpstr>
      <vt:lpstr>Ценовое изменение предложения</vt:lpstr>
      <vt:lpstr>Смещение – изменение объема предложения при данном уровне цены</vt:lpstr>
      <vt:lpstr>Аномальное предложение</vt:lpstr>
      <vt:lpstr>Примеры аномального предложения:</vt:lpstr>
      <vt:lpstr>Виды предложения в зависимости от величины коэффициента эластичности</vt:lpstr>
      <vt:lpstr>Мгновенный период</vt:lpstr>
      <vt:lpstr>Краткосрочный период</vt:lpstr>
      <vt:lpstr>Долгосрочный период</vt:lpstr>
      <vt:lpstr>Рыночное равновесие</vt:lpstr>
      <vt:lpstr>Равновесие Qd=Qs. </vt:lpstr>
      <vt:lpstr>Излишек потребителя</vt:lpstr>
      <vt:lpstr>Излишек производителя</vt:lpstr>
      <vt:lpstr>Типы внешних факторов, влияющих на равновесие:</vt:lpstr>
      <vt:lpstr>Увеличение спроса на благо вызывает сдвиг кривой спроса вправо, в результате чего увеличиваются Ре, Qe.</vt:lpstr>
      <vt:lpstr>Увеличение предложения блага сдвигает кривую предложения вправо, в результате снижается Pe и увеличивается Qe. </vt:lpstr>
      <vt:lpstr>Изменение рыночной ситуации</vt:lpstr>
      <vt:lpstr>Основными инструментами государственного регулирования рынка являются: </vt:lpstr>
      <vt:lpstr>Административное регулирование цен</vt:lpstr>
      <vt:lpstr>Административное регулирование цен</vt:lpstr>
      <vt:lpstr>Воздействие на рынок налогов с продавцов</vt:lpstr>
      <vt:lpstr>Воздействие на рынок налогов с покупателей</vt:lpstr>
      <vt:lpstr>Влияние эластичности спроса и предложения на распределение налогового бремени</vt:lpstr>
      <vt:lpstr>Задача</vt:lpstr>
      <vt:lpstr>Ключевое понятие теории потребительского поведения.</vt:lpstr>
      <vt:lpstr>Виды полезности:</vt:lpstr>
      <vt:lpstr>Закон убывающей предельной полезности (Гоосена)</vt:lpstr>
      <vt:lpstr>Предпосылки поведение потребителя:</vt:lpstr>
      <vt:lpstr>Состояние равновесия потребителя:</vt:lpstr>
      <vt:lpstr>Проблемная ситуация «игра в теннис на корте»:</vt:lpstr>
      <vt:lpstr>Предоплата корта – невозвратные расходы Результаты опроса:</vt:lpstr>
      <vt:lpstr>Теория ограниченной рациональности (Г. Саймон):</vt:lpstr>
      <vt:lpstr>Эксперимент  Канемана-Тверски </vt:lpstr>
      <vt:lpstr>Выводы:</vt:lpstr>
      <vt:lpstr>Функция ценности  Канемана-Тверски</vt:lpstr>
      <vt:lpstr>Свойства функции ценности  Канемана-Тверски </vt:lpstr>
      <vt:lpstr>Невозвратные издежки и функция Канемана-Тверски</vt:lpstr>
      <vt:lpstr>Применение функции ценности Канемана-Тверски при продажах</vt:lpstr>
      <vt:lpstr>Применение функции ценности Канемана-Тверски при продажах</vt:lpstr>
      <vt:lpstr>Применение функции ценности Канемана-Тверски при продажах</vt:lpstr>
      <vt:lpstr>Применение функции ценности Канемана-Тверски при продажах</vt:lpstr>
      <vt:lpstr>Риск неправильного выбора:</vt:lpstr>
      <vt:lpstr>Риск неправильного выбора:</vt:lpstr>
      <vt:lpstr>Предположим</vt:lpstr>
      <vt:lpstr>Риск неправильного выбора:</vt:lpstr>
      <vt:lpstr>Психофизика восприятия </vt:lpstr>
      <vt:lpstr>Трудности практических решений </vt:lpstr>
      <vt:lpstr>Выбор квартиры: А – дорогая, но рядом с университетом; Б – дешевая, но далеко</vt:lpstr>
      <vt:lpstr>Выбор квартиры: А – дорогая, но рядом с университетом; Б – дешевая, но далеко; В – хуже Б</vt:lpstr>
    </vt:vector>
  </TitlesOfParts>
  <Company>КемГУ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Раздел 2.  Основы функционирование рыночной системы</dc:title>
  <dc:creator>Кириченко Евгений</dc:creator>
  <cp:lastModifiedBy>Пользователь</cp:lastModifiedBy>
  <cp:revision>20</cp:revision>
  <dcterms:created xsi:type="dcterms:W3CDTF">2006-10-05T14:27:47Z</dcterms:created>
  <dcterms:modified xsi:type="dcterms:W3CDTF">2015-03-15T11:30:11Z</dcterms:modified>
</cp:coreProperties>
</file>