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5" r:id="rId4"/>
    <p:sldId id="289" r:id="rId5"/>
    <p:sldId id="288" r:id="rId6"/>
    <p:sldId id="269" r:id="rId7"/>
    <p:sldId id="270" r:id="rId8"/>
    <p:sldId id="271" r:id="rId9"/>
    <p:sldId id="272" r:id="rId10"/>
    <p:sldId id="273" r:id="rId11"/>
    <p:sldId id="274" r:id="rId12"/>
    <p:sldId id="281" r:id="rId13"/>
    <p:sldId id="286" r:id="rId14"/>
    <p:sldId id="276" r:id="rId15"/>
    <p:sldId id="277" r:id="rId16"/>
    <p:sldId id="287" r:id="rId17"/>
    <p:sldId id="279" r:id="rId18"/>
    <p:sldId id="278" r:id="rId19"/>
    <p:sldId id="280" r:id="rId20"/>
    <p:sldId id="26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29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00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65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64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9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65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84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8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47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1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88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3634D-6AF9-4916-921B-A945FD57860C}" type="datetimeFigureOut">
              <a:rPr lang="ru-RU" smtClean="0"/>
              <a:t>02.09.2013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409C2-BB30-40A0-B40E-F1FBED2E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4554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ommons.wikimedia.org/wiki/File:Russian_Federation_(orthographic_projection).svg?uselang=r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ru.wikipedia.org/wiki/%D0%A4%D0%B0%D0%B9%D0%BB:Growth_of_Russia_1613-1914.pn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ru.wikipedia.org/wiki/%D0%A4%D0%B0%D0%B9%D0%BB:Russia_expansion_vs_Britain.sv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upload.wikimedia.org/wikipedia/commons/0/05/%D0%A0%D0%B5%D0%B3%D0%B8%D0%BE%D0%BD%D1%8B_%D0%A0%D0%BE%D1%81%D1%81%D0%B8%D0%B82008-03.pn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upload.wikimedia.org/wikipedia/commons/7/77/Map_of_Russian_districts,_2010-01-19.sv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470025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/>
              <a:t>Проф. </a:t>
            </a:r>
            <a:r>
              <a:rPr lang="ru-RU" sz="1800" dirty="0" err="1" smtClean="0"/>
              <a:t>Д.Л.Лопатников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70892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Территория и географическое положение России и ее регионов как факторы ее социально-экономического развития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99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Регион</a:t>
            </a:r>
            <a:r>
              <a:rPr lang="ru-RU" dirty="0"/>
              <a:t> - это определенная территория, отличающаяся от других территорий по ряду признаков и обладающая некоторой целостностью, взаимосвязанностью составляющих ее элементов. </a:t>
            </a:r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Территория </a:t>
            </a:r>
            <a:r>
              <a:rPr lang="ru-RU" dirty="0"/>
              <a:t>- это ограниченная часть твердой поверхности Земли, характеризующаяся определенной площадью, географическим положением и другими признаками. </a:t>
            </a:r>
          </a:p>
          <a:p>
            <a:endParaRPr lang="ru-RU" dirty="0" smtClean="0"/>
          </a:p>
          <a:p>
            <a:r>
              <a:rPr lang="ru-RU" dirty="0" smtClean="0"/>
              <a:t>Категориями</a:t>
            </a:r>
            <a:r>
              <a:rPr lang="ru-RU" dirty="0"/>
              <a:t>, дополняющими понятие "территория" являются </a:t>
            </a:r>
            <a:r>
              <a:rPr lang="ru-RU" b="1" dirty="0"/>
              <a:t>акватория</a:t>
            </a:r>
            <a:r>
              <a:rPr lang="ru-RU" dirty="0"/>
              <a:t> (ограниченная часть водной поверхности земли) и </a:t>
            </a:r>
            <a:r>
              <a:rPr lang="ru-RU" b="1" dirty="0"/>
              <a:t>аэротория (</a:t>
            </a:r>
            <a:r>
              <a:rPr lang="ru-RU" dirty="0"/>
              <a:t>часть воздушной оболочки Земли, соотнесенная с определенной территорией или акваторией). Понятием, объединяющим категории "территория", "акватория" и "аэротория" является понятие </a:t>
            </a:r>
            <a:r>
              <a:rPr lang="ru-RU" b="1" dirty="0"/>
              <a:t>"</a:t>
            </a:r>
            <a:r>
              <a:rPr lang="ru-RU" b="1" dirty="0" err="1"/>
              <a:t>геотория</a:t>
            </a:r>
            <a:r>
              <a:rPr lang="ru-RU" b="1" dirty="0"/>
              <a:t>".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63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smtClean="0"/>
              <a:t>Физико-географическое положение России</a:t>
            </a:r>
            <a:endParaRPr lang="ru-RU" sz="2800" dirty="0"/>
          </a:p>
        </p:txBody>
      </p:sp>
      <p:pic>
        <p:nvPicPr>
          <p:cNvPr id="4" name="Объект 3" descr="Russian Federation (orthographic projection).sv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16832"/>
            <a:ext cx="4032448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772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Экономико-географическое положение региона</a:t>
            </a:r>
            <a:endParaRPr lang="ru-RU" sz="2800" dirty="0"/>
          </a:p>
        </p:txBody>
      </p:sp>
      <p:pic>
        <p:nvPicPr>
          <p:cNvPr id="4" name="Объект 3" descr="http://meria.dev.ifrond.com/images/ifcimages/karta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924" y="1600200"/>
            <a:ext cx="3562152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416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Политико-географическое положение региона</a:t>
            </a:r>
            <a:endParaRPr lang="ru-RU" sz="2800" dirty="0"/>
          </a:p>
        </p:txBody>
      </p:sp>
      <p:pic>
        <p:nvPicPr>
          <p:cNvPr id="7" name="Объект 6" descr="http://bip39.ru/images/stories/remote/http--39.ru-images-stories-ilja-uzbalt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60848"/>
            <a:ext cx="5465581" cy="3989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s018.radikal.ru/i524/1201/e0/cb7a36850f6c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99" y="2060848"/>
            <a:ext cx="2664213" cy="13467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320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Этапы формирования российской территории</a:t>
            </a:r>
            <a:endParaRPr lang="ru-RU" sz="3100" dirty="0"/>
          </a:p>
        </p:txBody>
      </p:sp>
      <p:pic>
        <p:nvPicPr>
          <p:cNvPr id="4" name="Объект 3" descr="Growth of Russia 1613-1914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6096000" cy="3505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359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upload.wikimedia.org/wikipedia/ru/thumb/9/98/Russia_expansion_vs_Britain.svg/450px-Russia_expansion_vs_Britain.svg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28800"/>
            <a:ext cx="4536504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191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Административно–территориальное </a:t>
            </a:r>
            <a:r>
              <a:rPr lang="ru-RU" sz="2800" dirty="0"/>
              <a:t>устройство СССР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 descr="http://heninen.net/karjalantasavalta/sntl1979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6302403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809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100" dirty="0" smtClean="0"/>
              <a:t>Зоны </a:t>
            </a:r>
            <a:r>
              <a:rPr lang="ru-RU" sz="3100" dirty="0"/>
              <a:t>влияния СССР во второй половине </a:t>
            </a:r>
            <a:r>
              <a:rPr lang="en-US" sz="3100" dirty="0"/>
              <a:t>XX</a:t>
            </a:r>
            <a:r>
              <a:rPr lang="ru-RU" sz="3100" dirty="0"/>
              <a:t> в.</a:t>
            </a:r>
            <a:br>
              <a:rPr lang="ru-RU" sz="3100" dirty="0"/>
            </a:br>
            <a:endParaRPr lang="ru-RU" sz="3100" dirty="0"/>
          </a:p>
        </p:txBody>
      </p:sp>
      <p:pic>
        <p:nvPicPr>
          <p:cNvPr id="4" name="Объект 3" descr="http://upload.wikimedia.org/wikipedia/commons/d/dc/Soviet_Navy_Bases_1984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58911"/>
            <a:ext cx="8229600" cy="3808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241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Распад </a:t>
            </a:r>
            <a:r>
              <a:rPr lang="ru-RU" sz="3100" dirty="0"/>
              <a:t>СССР</a:t>
            </a:r>
            <a:br>
              <a:rPr lang="ru-RU" sz="3100" dirty="0"/>
            </a:br>
            <a:endParaRPr lang="ru-RU" sz="3100" dirty="0"/>
          </a:p>
        </p:txBody>
      </p:sp>
      <p:pic>
        <p:nvPicPr>
          <p:cNvPr id="4" name="Объект 3" descr="http://dic.academic.ru/pictures/wiki/files/80/PostSoviet_Regions_Map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316" y="1600200"/>
            <a:ext cx="6613368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760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>Административно-территориальное </a:t>
            </a:r>
            <a:r>
              <a:rPr lang="ru-RU" sz="2700" dirty="0"/>
              <a:t>устройство</a:t>
            </a:r>
            <a:br>
              <a:rPr lang="ru-RU" sz="2700" dirty="0"/>
            </a:br>
            <a:r>
              <a:rPr lang="ru-RU" sz="2700" dirty="0"/>
              <a:t>Российской Федерации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Файл:Регионы России2008-03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396" y="1600200"/>
            <a:ext cx="6431208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013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Федеральные </a:t>
            </a:r>
            <a:r>
              <a:rPr lang="ru-RU" sz="3100" dirty="0"/>
              <a:t>округа Российской Федерации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Файл:Map of Russian districts, 2010-01-19.sv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6864424" cy="39183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364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terrus.ru/sources/sprav/id720_er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555432" cy="4605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394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/>
              <a:t>Изменение положения России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на </a:t>
            </a:r>
            <a:r>
              <a:rPr lang="ru-RU" b="1" dirty="0"/>
              <a:t>карте мира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910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Удельный </a:t>
            </a:r>
            <a:r>
              <a:rPr lang="ru-RU" sz="2800" b="1" dirty="0"/>
              <a:t>вес России в мировом населении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000" dirty="0" smtClean="0"/>
              <a:t> (</a:t>
            </a:r>
            <a:r>
              <a:rPr lang="ru-RU" sz="2000" dirty="0"/>
              <a:t>142 млн </a:t>
            </a:r>
            <a:r>
              <a:rPr lang="ru-RU" sz="2000" dirty="0" smtClean="0"/>
              <a:t>человек, </a:t>
            </a:r>
            <a:r>
              <a:rPr lang="ru-RU" sz="2000" dirty="0" err="1" smtClean="0"/>
              <a:t>ок</a:t>
            </a:r>
            <a:r>
              <a:rPr lang="ru-RU" sz="2000" dirty="0" smtClean="0"/>
              <a:t>. 2%, 2012 г.)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 descr="http://www.polit.ru/img/content/idea/catastrofa_09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88840"/>
            <a:ext cx="4686642" cy="3385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9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>Прогнозная </a:t>
            </a:r>
            <a:r>
              <a:rPr lang="ru-RU" sz="2800" b="1" dirty="0"/>
              <a:t>динамика численности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населения России (ООН, млн человек)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 descr="http://www.demographia.ru/UserFiles/image002(12)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4824"/>
            <a:ext cx="6118810" cy="3545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223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Удельный </a:t>
            </a:r>
            <a:r>
              <a:rPr lang="ru-RU" sz="2800" b="1" dirty="0"/>
              <a:t>вес России в мировом </a:t>
            </a:r>
            <a:r>
              <a:rPr lang="ru-RU" sz="2800" b="1" dirty="0" smtClean="0"/>
              <a:t>ВВП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000" dirty="0" smtClean="0"/>
              <a:t>(3,4 трлн долл., </a:t>
            </a:r>
            <a:r>
              <a:rPr lang="ru-RU" sz="2000" dirty="0" err="1" smtClean="0"/>
              <a:t>ок</a:t>
            </a:r>
            <a:r>
              <a:rPr lang="ru-RU" sz="2000" dirty="0" smtClean="0"/>
              <a:t>. 4% в 2012 г.)</a:t>
            </a:r>
            <a:endParaRPr lang="ru-RU" sz="2000" dirty="0"/>
          </a:p>
        </p:txBody>
      </p:sp>
      <p:pic>
        <p:nvPicPr>
          <p:cNvPr id="4" name="Объект 3" descr="http://www.polit.ru/img/content/idea/catastrofa_10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348880"/>
            <a:ext cx="4758650" cy="33137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125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/>
              <a:t>ВВП на душу населения России в % к </a:t>
            </a:r>
            <a:r>
              <a:rPr lang="ru-RU" sz="2800" b="1" dirty="0" smtClean="0"/>
              <a:t>среднемировому </a:t>
            </a:r>
            <a:br>
              <a:rPr lang="ru-RU" sz="2800" b="1" dirty="0" smtClean="0"/>
            </a:br>
            <a:r>
              <a:rPr lang="ru-RU" sz="2200" b="1" dirty="0" smtClean="0"/>
              <a:t>(Ок. 20 тыс. долл. на человека в год в 2012 г., 45-77-е место из 180-ти стран, </a:t>
            </a:r>
            <a:r>
              <a:rPr lang="ru-RU" sz="2200" b="1" dirty="0" err="1" smtClean="0"/>
              <a:t>ок</a:t>
            </a:r>
            <a:r>
              <a:rPr lang="ru-RU" sz="2200" b="1" dirty="0" smtClean="0"/>
              <a:t>. 150 %)</a:t>
            </a:r>
            <a:endParaRPr lang="ru-RU" sz="2200" dirty="0"/>
          </a:p>
        </p:txBody>
      </p:sp>
      <p:pic>
        <p:nvPicPr>
          <p:cNvPr id="4" name="Объект 3" descr="http://www.polit.ru/img/content/idea/catastrofa_11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20888"/>
            <a:ext cx="4974674" cy="3339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478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ВВП </a:t>
            </a:r>
            <a:r>
              <a:rPr lang="ru-RU" sz="2800" b="1" dirty="0"/>
              <a:t>на душу населения в России в % к </a:t>
            </a:r>
            <a:r>
              <a:rPr lang="ru-RU" sz="2800" b="1" dirty="0" smtClean="0"/>
              <a:t>США </a:t>
            </a:r>
            <a:br>
              <a:rPr lang="ru-RU" sz="2800" b="1" dirty="0" smtClean="0"/>
            </a:br>
            <a:r>
              <a:rPr lang="ru-RU" sz="2200" b="1" dirty="0" smtClean="0"/>
              <a:t>(</a:t>
            </a:r>
            <a:r>
              <a:rPr lang="ru-RU" sz="2200" b="1" dirty="0" err="1" smtClean="0"/>
              <a:t>ок</a:t>
            </a:r>
            <a:r>
              <a:rPr lang="ru-RU" sz="2200" b="1" dirty="0" smtClean="0"/>
              <a:t>. 35% в 2012 г.)</a:t>
            </a:r>
            <a:endParaRPr lang="ru-RU" sz="2200" dirty="0"/>
          </a:p>
        </p:txBody>
      </p:sp>
      <p:pic>
        <p:nvPicPr>
          <p:cNvPr id="4" name="Рисунок 3" descr="http://www.polit.ru/img/content/idea/catastrofa_1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060848"/>
            <a:ext cx="5914980" cy="33635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673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757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51</Words>
  <Application>Microsoft Office PowerPoint</Application>
  <PresentationFormat>Экран (4:3)</PresentationFormat>
  <Paragraphs>26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Проф. Д.Л.Лопатников</vt:lpstr>
      <vt:lpstr>Презентация PowerPoint</vt:lpstr>
      <vt:lpstr> Физико-географическое положение России</vt:lpstr>
      <vt:lpstr> Экономико-географическое положение региона</vt:lpstr>
      <vt:lpstr> Политико-географическое положение региона</vt:lpstr>
      <vt:lpstr> Этапы формирования российской территории</vt:lpstr>
      <vt:lpstr>Презентация PowerPoint</vt:lpstr>
      <vt:lpstr> Административно–территориальное устройство СССР </vt:lpstr>
      <vt:lpstr> Зоны влияния СССР во второй половине XX в. </vt:lpstr>
      <vt:lpstr> Распад СССР </vt:lpstr>
      <vt:lpstr>  Административно-территориальное устройство Российской Федерации </vt:lpstr>
      <vt:lpstr> Федеральные округа Российской Федерации </vt:lpstr>
      <vt:lpstr>Презентация PowerPoint</vt:lpstr>
      <vt:lpstr>Презентация PowerPoint</vt:lpstr>
      <vt:lpstr>  Удельный вес России в мировом населении  (142 млн человек, ок. 2%, 2012 г.) </vt:lpstr>
      <vt:lpstr>  Прогнозная динамика численности населения России (ООН, млн человек) </vt:lpstr>
      <vt:lpstr> Удельный вес России в мировом ВВП (3,4 трлн долл., ок. 4% в 2012 г.)</vt:lpstr>
      <vt:lpstr>ВВП на душу населения России в % к среднемировому  (Ок. 20 тыс. долл. на человека в год в 2012 г., 45-77-е место из 180-ти стран, ок. 150 %)</vt:lpstr>
      <vt:lpstr> ВВП на душу населения в России в % к США  (ок. 35% в 2012 г.)</vt:lpstr>
      <vt:lpstr>Спасибо за внимание!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Рахманова Ольга Васильевна</cp:lastModifiedBy>
  <cp:revision>24</cp:revision>
  <dcterms:created xsi:type="dcterms:W3CDTF">2011-06-18T09:54:50Z</dcterms:created>
  <dcterms:modified xsi:type="dcterms:W3CDTF">2013-09-02T11:26:27Z</dcterms:modified>
</cp:coreProperties>
</file>