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62"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252536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388623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1350803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1739350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1291817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212924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4157450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2926661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69665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268889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3149522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C3F8A-50B8-4B63-9887-EE56D3810A63}" type="datetimeFigureOut">
              <a:rPr lang="ru-RU" smtClean="0"/>
              <a:pPr/>
              <a:t>23.10.2014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D2ECEF-6A22-472A-A195-E29C8B51E371}" type="slidenum">
              <a:rPr lang="ru-RU" smtClean="0"/>
              <a:pPr/>
              <a:t>‹#›</a:t>
            </a:fld>
            <a:endParaRPr lang="ru-RU"/>
          </a:p>
        </p:txBody>
      </p:sp>
    </p:spTree>
    <p:extLst>
      <p:ext uri="{BB962C8B-B14F-4D97-AF65-F5344CB8AC3E}">
        <p14:creationId xmlns:p14="http://schemas.microsoft.com/office/powerpoint/2010/main" xmlns="" val="3324335158"/>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rezentacija.biz/" TargetMode="External"/><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Гонка вооружений</a:t>
            </a:r>
            <a:endParaRPr lang="ru-RU" dirty="0"/>
          </a:p>
        </p:txBody>
      </p:sp>
      <p:sp>
        <p:nvSpPr>
          <p:cNvPr id="4" name="Объект 3"/>
          <p:cNvSpPr>
            <a:spLocks noGrp="1"/>
          </p:cNvSpPr>
          <p:nvPr>
            <p:ph sz="half" idx="1"/>
          </p:nvPr>
        </p:nvSpPr>
        <p:spPr/>
        <p:txBody>
          <a:bodyPr>
            <a:normAutofit fontScale="85000" lnSpcReduction="20000"/>
          </a:bodyPr>
          <a:lstStyle/>
          <a:p>
            <a:pPr marL="0" indent="0">
              <a:buNone/>
            </a:pPr>
            <a:r>
              <a:rPr lang="ru-RU" b="1" i="1" dirty="0" smtClean="0"/>
              <a:t>Гонка вооружений-</a:t>
            </a:r>
            <a:r>
              <a:rPr lang="ru-RU" dirty="0"/>
              <a:t>политическое противостояние двух или нескольких держав (а чаще — целых военных блоков) за превосходство в области вооружённых сил. В ходе такого противостояния каждая из сторон производит огромные запасы оружия, пытаясь установить паритет с противником или обогнать его.</a:t>
            </a:r>
            <a:endParaRPr lang="ru-RU" dirty="0" smtClean="0"/>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889500" y="1647031"/>
            <a:ext cx="3556000" cy="4432300"/>
          </a:xfrm>
        </p:spPr>
      </p:pic>
      <p:sp>
        <p:nvSpPr>
          <p:cNvPr id="7" name="TextBox 6"/>
          <p:cNvSpPr txBox="1"/>
          <p:nvPr/>
        </p:nvSpPr>
        <p:spPr>
          <a:xfrm>
            <a:off x="38720" y="6211669"/>
            <a:ext cx="2808312" cy="646331"/>
          </a:xfrm>
          <a:prstGeom prst="rect">
            <a:avLst/>
          </a:prstGeom>
          <a:noFill/>
        </p:spPr>
        <p:txBody>
          <a:bodyPr wrap="square" rtlCol="0">
            <a:spAutoFit/>
          </a:bodyPr>
          <a:lstStyle/>
          <a:p>
            <a:r>
              <a:rPr lang="ru-RU" dirty="0" smtClean="0"/>
              <a:t>Выполнила: Куницына Елена, ученица 11 класса</a:t>
            </a:r>
            <a:endParaRPr lang="ru-RU" dirty="0"/>
          </a:p>
        </p:txBody>
      </p:sp>
      <p:sp>
        <p:nvSpPr>
          <p:cNvPr id="8" name="Прямоугольник 7"/>
          <p:cNvSpPr/>
          <p:nvPr/>
        </p:nvSpPr>
        <p:spPr>
          <a:xfrm>
            <a:off x="6777583" y="6488668"/>
            <a:ext cx="2366417" cy="369332"/>
          </a:xfrm>
          <a:prstGeom prst="rect">
            <a:avLst/>
          </a:prstGeom>
        </p:spPr>
        <p:txBody>
          <a:bodyPr wrap="none">
            <a:spAutoFit/>
          </a:bodyPr>
          <a:lstStyle/>
          <a:p>
            <a:r>
              <a:rPr lang="en-US" dirty="0" smtClean="0">
                <a:hlinkClick r:id="rId3"/>
              </a:rPr>
              <a:t>http://prezentacija.biz/</a:t>
            </a:r>
            <a:endParaRPr lang="ru-RU" dirty="0"/>
          </a:p>
        </p:txBody>
      </p:sp>
    </p:spTree>
    <p:extLst>
      <p:ext uri="{BB962C8B-B14F-4D97-AF65-F5344CB8AC3E}">
        <p14:creationId xmlns:p14="http://schemas.microsoft.com/office/powerpoint/2010/main" xmlns="" val="2540457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06090"/>
          </a:xfrm>
        </p:spPr>
        <p:txBody>
          <a:bodyPr>
            <a:normAutofit fontScale="90000"/>
          </a:bodyPr>
          <a:lstStyle/>
          <a:p>
            <a:r>
              <a:rPr lang="ru-RU" dirty="0" smtClean="0"/>
              <a:t>Этапы гонки вооружений</a:t>
            </a:r>
            <a:endParaRPr lang="ru-RU" dirty="0"/>
          </a:p>
        </p:txBody>
      </p:sp>
      <p:graphicFrame>
        <p:nvGraphicFramePr>
          <p:cNvPr id="7" name="Объект 6"/>
          <p:cNvGraphicFramePr>
            <a:graphicFrameLocks noGrp="1"/>
          </p:cNvGraphicFramePr>
          <p:nvPr>
            <p:ph idx="1"/>
            <p:extLst>
              <p:ext uri="{D42A27DB-BD31-4B8C-83A1-F6EECF244321}">
                <p14:modId xmlns:p14="http://schemas.microsoft.com/office/powerpoint/2010/main" xmlns="" val="1085682273"/>
              </p:ext>
            </p:extLst>
          </p:nvPr>
        </p:nvGraphicFramePr>
        <p:xfrm>
          <a:off x="467544" y="980728"/>
          <a:ext cx="8229600" cy="5265621"/>
        </p:xfrm>
        <a:graphic>
          <a:graphicData uri="http://schemas.openxmlformats.org/drawingml/2006/table">
            <a:tbl>
              <a:tblPr firstRow="1" bandRow="1">
                <a:tableStyleId>{D7AC3CCA-C797-4891-BE02-D94E43425B78}</a:tableStyleId>
              </a:tblPr>
              <a:tblGrid>
                <a:gridCol w="3538736"/>
                <a:gridCol w="2725960"/>
                <a:gridCol w="1008112"/>
                <a:gridCol w="956792"/>
              </a:tblGrid>
              <a:tr h="329699">
                <a:tc>
                  <a:txBody>
                    <a:bodyPr/>
                    <a:lstStyle/>
                    <a:p>
                      <a:r>
                        <a:rPr lang="ru-RU" dirty="0" smtClean="0"/>
                        <a:t>Вид оружия</a:t>
                      </a:r>
                      <a:endParaRPr lang="ru-RU" dirty="0"/>
                    </a:p>
                  </a:txBody>
                  <a:tcPr/>
                </a:tc>
                <a:tc>
                  <a:txBody>
                    <a:bodyPr/>
                    <a:lstStyle/>
                    <a:p>
                      <a:r>
                        <a:rPr lang="ru-RU" dirty="0" smtClean="0"/>
                        <a:t>Носитель</a:t>
                      </a:r>
                      <a:endParaRPr lang="ru-RU" dirty="0"/>
                    </a:p>
                  </a:txBody>
                  <a:tcPr/>
                </a:tc>
                <a:tc>
                  <a:txBody>
                    <a:bodyPr/>
                    <a:lstStyle/>
                    <a:p>
                      <a:r>
                        <a:rPr lang="ru-RU" dirty="0" smtClean="0"/>
                        <a:t>США</a:t>
                      </a:r>
                      <a:endParaRPr lang="ru-RU" dirty="0"/>
                    </a:p>
                  </a:txBody>
                  <a:tcPr/>
                </a:tc>
                <a:tc>
                  <a:txBody>
                    <a:bodyPr/>
                    <a:lstStyle/>
                    <a:p>
                      <a:r>
                        <a:rPr lang="ru-RU" dirty="0" smtClean="0"/>
                        <a:t>СССР</a:t>
                      </a:r>
                      <a:endParaRPr lang="ru-RU" dirty="0"/>
                    </a:p>
                  </a:txBody>
                  <a:tcPr/>
                </a:tc>
              </a:tr>
              <a:tr h="334278">
                <a:tc>
                  <a:txBody>
                    <a:bodyPr/>
                    <a:lstStyle/>
                    <a:p>
                      <a:r>
                        <a:rPr lang="ru-RU" dirty="0" smtClean="0"/>
                        <a:t>Атомная бомба</a:t>
                      </a:r>
                      <a:endParaRPr lang="ru-RU" dirty="0"/>
                    </a:p>
                  </a:txBody>
                  <a:tcPr/>
                </a:tc>
                <a:tc>
                  <a:txBody>
                    <a:bodyPr/>
                    <a:lstStyle/>
                    <a:p>
                      <a:r>
                        <a:rPr lang="ru-RU" dirty="0" smtClean="0"/>
                        <a:t>самолет</a:t>
                      </a:r>
                      <a:endParaRPr lang="ru-RU" dirty="0"/>
                    </a:p>
                  </a:txBody>
                  <a:tcPr/>
                </a:tc>
                <a:tc>
                  <a:txBody>
                    <a:bodyPr/>
                    <a:lstStyle/>
                    <a:p>
                      <a:r>
                        <a:rPr lang="ru-RU" dirty="0" smtClean="0"/>
                        <a:t>1945 г.</a:t>
                      </a:r>
                      <a:endParaRPr lang="ru-RU" dirty="0"/>
                    </a:p>
                  </a:txBody>
                  <a:tcPr/>
                </a:tc>
                <a:tc>
                  <a:txBody>
                    <a:bodyPr/>
                    <a:lstStyle/>
                    <a:p>
                      <a:r>
                        <a:rPr lang="ru-RU" dirty="0" smtClean="0"/>
                        <a:t>1949 г.</a:t>
                      </a:r>
                      <a:endParaRPr lang="ru-RU" dirty="0"/>
                    </a:p>
                  </a:txBody>
                  <a:tcPr/>
                </a:tc>
              </a:tr>
              <a:tr h="334278">
                <a:tc>
                  <a:txBody>
                    <a:bodyPr/>
                    <a:lstStyle/>
                    <a:p>
                      <a:r>
                        <a:rPr lang="ru-RU" dirty="0" smtClean="0"/>
                        <a:t>Водородная (термоядерная) бомба</a:t>
                      </a:r>
                      <a:endParaRPr lang="ru-RU" dirty="0"/>
                    </a:p>
                  </a:txBody>
                  <a:tcPr/>
                </a:tc>
                <a:tc>
                  <a:txBody>
                    <a:bodyPr/>
                    <a:lstStyle/>
                    <a:p>
                      <a:r>
                        <a:rPr lang="ru-RU" dirty="0" smtClean="0"/>
                        <a:t>самолет</a:t>
                      </a:r>
                      <a:endParaRPr lang="ru-RU" dirty="0"/>
                    </a:p>
                  </a:txBody>
                  <a:tcPr/>
                </a:tc>
                <a:tc>
                  <a:txBody>
                    <a:bodyPr/>
                    <a:lstStyle/>
                    <a:p>
                      <a:r>
                        <a:rPr lang="ru-RU" dirty="0" smtClean="0"/>
                        <a:t>1952 г. </a:t>
                      </a:r>
                      <a:endParaRPr lang="ru-RU" dirty="0"/>
                    </a:p>
                  </a:txBody>
                  <a:tcPr/>
                </a:tc>
                <a:tc>
                  <a:txBody>
                    <a:bodyPr/>
                    <a:lstStyle/>
                    <a:p>
                      <a:r>
                        <a:rPr lang="ru-RU" dirty="0" smtClean="0"/>
                        <a:t>1953 г.</a:t>
                      </a:r>
                      <a:endParaRPr lang="ru-RU" dirty="0"/>
                    </a:p>
                  </a:txBody>
                  <a:tcPr/>
                </a:tc>
              </a:tr>
              <a:tr h="576974">
                <a:tc>
                  <a:txBody>
                    <a:bodyPr/>
                    <a:lstStyle/>
                    <a:p>
                      <a:r>
                        <a:rPr lang="ru-RU" dirty="0" smtClean="0"/>
                        <a:t>Термоядерный заряд</a:t>
                      </a:r>
                      <a:endParaRPr lang="ru-RU" dirty="0"/>
                    </a:p>
                  </a:txBody>
                  <a:tcPr/>
                </a:tc>
                <a:tc>
                  <a:txBody>
                    <a:bodyPr/>
                    <a:lstStyle/>
                    <a:p>
                      <a:r>
                        <a:rPr lang="ru-RU" dirty="0" smtClean="0"/>
                        <a:t>Межконтинентальная</a:t>
                      </a:r>
                      <a:r>
                        <a:rPr lang="ru-RU" baseline="0" dirty="0" smtClean="0"/>
                        <a:t> ракета- носитель (МБР)</a:t>
                      </a:r>
                      <a:endParaRPr lang="ru-RU" dirty="0"/>
                    </a:p>
                  </a:txBody>
                  <a:tcPr/>
                </a:tc>
                <a:tc>
                  <a:txBody>
                    <a:bodyPr/>
                    <a:lstStyle/>
                    <a:p>
                      <a:r>
                        <a:rPr lang="ru-RU" dirty="0" smtClean="0"/>
                        <a:t>1958 г.</a:t>
                      </a:r>
                      <a:endParaRPr lang="ru-RU" dirty="0"/>
                    </a:p>
                  </a:txBody>
                  <a:tcPr/>
                </a:tc>
                <a:tc>
                  <a:txBody>
                    <a:bodyPr/>
                    <a:lstStyle/>
                    <a:p>
                      <a:r>
                        <a:rPr lang="ru-RU" dirty="0" smtClean="0"/>
                        <a:t>1957 г.</a:t>
                      </a:r>
                      <a:endParaRPr lang="ru-RU" dirty="0"/>
                    </a:p>
                  </a:txBody>
                  <a:tcPr/>
                </a:tc>
              </a:tr>
              <a:tr h="334278">
                <a:tc>
                  <a:txBody>
                    <a:bodyPr/>
                    <a:lstStyle/>
                    <a:p>
                      <a:r>
                        <a:rPr lang="ru-RU" dirty="0" smtClean="0"/>
                        <a:t>Термоядерная</a:t>
                      </a:r>
                      <a:r>
                        <a:rPr lang="ru-RU" baseline="0" dirty="0" smtClean="0"/>
                        <a:t> супербомба</a:t>
                      </a:r>
                      <a:endParaRPr lang="ru-RU" dirty="0"/>
                    </a:p>
                  </a:txBody>
                  <a:tcPr/>
                </a:tc>
                <a:tc>
                  <a:txBody>
                    <a:bodyPr/>
                    <a:lstStyle/>
                    <a:p>
                      <a:r>
                        <a:rPr lang="ru-RU" dirty="0" smtClean="0"/>
                        <a:t>МБР</a:t>
                      </a:r>
                      <a:endParaRPr lang="ru-RU" dirty="0"/>
                    </a:p>
                  </a:txBody>
                  <a:tcPr/>
                </a:tc>
                <a:tc>
                  <a:txBody>
                    <a:bodyPr/>
                    <a:lstStyle/>
                    <a:p>
                      <a:r>
                        <a:rPr lang="ru-RU" dirty="0" smtClean="0"/>
                        <a:t>       -</a:t>
                      </a:r>
                      <a:endParaRPr lang="ru-RU" dirty="0"/>
                    </a:p>
                  </a:txBody>
                  <a:tcPr/>
                </a:tc>
                <a:tc>
                  <a:txBody>
                    <a:bodyPr/>
                    <a:lstStyle/>
                    <a:p>
                      <a:r>
                        <a:rPr lang="ru-RU" dirty="0" smtClean="0"/>
                        <a:t>1961 г.</a:t>
                      </a:r>
                      <a:endParaRPr lang="ru-RU" dirty="0"/>
                    </a:p>
                  </a:txBody>
                  <a:tcPr/>
                </a:tc>
              </a:tr>
              <a:tr h="334278">
                <a:tc>
                  <a:txBody>
                    <a:bodyPr/>
                    <a:lstStyle/>
                    <a:p>
                      <a:r>
                        <a:rPr lang="ru-RU" dirty="0" smtClean="0"/>
                        <a:t>Термоядерный заряд</a:t>
                      </a:r>
                      <a:endParaRPr lang="ru-RU" dirty="0"/>
                    </a:p>
                  </a:txBody>
                  <a:tcPr/>
                </a:tc>
                <a:tc>
                  <a:txBody>
                    <a:bodyPr/>
                    <a:lstStyle/>
                    <a:p>
                      <a:r>
                        <a:rPr lang="ru-RU" dirty="0" smtClean="0"/>
                        <a:t>МБР  на подводной лодке</a:t>
                      </a:r>
                      <a:endParaRPr lang="ru-RU" dirty="0"/>
                    </a:p>
                  </a:txBody>
                  <a:tcPr/>
                </a:tc>
                <a:tc>
                  <a:txBody>
                    <a:bodyPr/>
                    <a:lstStyle/>
                    <a:p>
                      <a:r>
                        <a:rPr lang="ru-RU" dirty="0" smtClean="0"/>
                        <a:t>1960 г.</a:t>
                      </a:r>
                      <a:endParaRPr lang="ru-RU" dirty="0"/>
                    </a:p>
                  </a:txBody>
                  <a:tcPr/>
                </a:tc>
                <a:tc>
                  <a:txBody>
                    <a:bodyPr/>
                    <a:lstStyle/>
                    <a:p>
                      <a:r>
                        <a:rPr lang="ru-RU" dirty="0" smtClean="0"/>
                        <a:t>1963 г.</a:t>
                      </a:r>
                      <a:endParaRPr lang="ru-RU" dirty="0"/>
                    </a:p>
                  </a:txBody>
                  <a:tcPr/>
                </a:tc>
              </a:tr>
              <a:tr h="576974">
                <a:tc>
                  <a:txBody>
                    <a:bodyPr/>
                    <a:lstStyle/>
                    <a:p>
                      <a:r>
                        <a:rPr lang="ru-RU" dirty="0" smtClean="0"/>
                        <a:t>Термоядерный заряд</a:t>
                      </a:r>
                      <a:endParaRPr lang="ru-RU" dirty="0"/>
                    </a:p>
                  </a:txBody>
                  <a:tcPr/>
                </a:tc>
                <a:tc>
                  <a:txBody>
                    <a:bodyPr/>
                    <a:lstStyle/>
                    <a:p>
                      <a:r>
                        <a:rPr lang="ru-RU" dirty="0" smtClean="0"/>
                        <a:t>МБР с разделяющимися боеголовками</a:t>
                      </a:r>
                      <a:endParaRPr lang="ru-RU" dirty="0"/>
                    </a:p>
                  </a:txBody>
                  <a:tcPr/>
                </a:tc>
                <a:tc>
                  <a:txBody>
                    <a:bodyPr/>
                    <a:lstStyle/>
                    <a:p>
                      <a:r>
                        <a:rPr lang="ru-RU" dirty="0" smtClean="0"/>
                        <a:t>1970 г.</a:t>
                      </a:r>
                      <a:endParaRPr lang="ru-RU" dirty="0"/>
                    </a:p>
                  </a:txBody>
                  <a:tcPr/>
                </a:tc>
                <a:tc>
                  <a:txBody>
                    <a:bodyPr/>
                    <a:lstStyle/>
                    <a:p>
                      <a:r>
                        <a:rPr lang="ru-RU" dirty="0" smtClean="0"/>
                        <a:t>1973 г.</a:t>
                      </a:r>
                      <a:endParaRPr lang="ru-RU" dirty="0"/>
                    </a:p>
                  </a:txBody>
                  <a:tcPr/>
                </a:tc>
              </a:tr>
              <a:tr h="576974">
                <a:tc>
                  <a:txBody>
                    <a:bodyPr/>
                    <a:lstStyle/>
                    <a:p>
                      <a:r>
                        <a:rPr lang="ru-RU" dirty="0" smtClean="0"/>
                        <a:t>Термоядерный заряд</a:t>
                      </a:r>
                      <a:endParaRPr lang="ru-RU" dirty="0"/>
                    </a:p>
                  </a:txBody>
                  <a:tcPr/>
                </a:tc>
                <a:tc>
                  <a:txBody>
                    <a:bodyPr/>
                    <a:lstStyle/>
                    <a:p>
                      <a:r>
                        <a:rPr lang="ru-RU" dirty="0" smtClean="0"/>
                        <a:t>Крылатая ракета (КР) на самолете</a:t>
                      </a:r>
                      <a:endParaRPr lang="ru-RU" dirty="0"/>
                    </a:p>
                  </a:txBody>
                  <a:tcPr/>
                </a:tc>
                <a:tc>
                  <a:txBody>
                    <a:bodyPr/>
                    <a:lstStyle/>
                    <a:p>
                      <a:r>
                        <a:rPr lang="ru-RU" dirty="0" smtClean="0"/>
                        <a:t>1980 г.</a:t>
                      </a:r>
                      <a:endParaRPr lang="ru-RU" dirty="0"/>
                    </a:p>
                  </a:txBody>
                  <a:tcPr/>
                </a:tc>
                <a:tc>
                  <a:txBody>
                    <a:bodyPr/>
                    <a:lstStyle/>
                    <a:p>
                      <a:r>
                        <a:rPr lang="ru-RU" dirty="0" smtClean="0"/>
                        <a:t>1984 г.</a:t>
                      </a:r>
                      <a:endParaRPr lang="ru-RU" dirty="0"/>
                    </a:p>
                  </a:txBody>
                  <a:tcPr/>
                </a:tc>
              </a:tr>
              <a:tr h="334278">
                <a:tc>
                  <a:txBody>
                    <a:bodyPr/>
                    <a:lstStyle/>
                    <a:p>
                      <a:r>
                        <a:rPr lang="ru-RU" dirty="0" smtClean="0"/>
                        <a:t>Нейтронная бомба</a:t>
                      </a:r>
                      <a:endParaRPr lang="ru-RU" dirty="0"/>
                    </a:p>
                  </a:txBody>
                  <a:tcPr/>
                </a:tc>
                <a:tc>
                  <a:txBody>
                    <a:bodyPr/>
                    <a:lstStyle/>
                    <a:p>
                      <a:r>
                        <a:rPr lang="ru-RU" dirty="0" smtClean="0"/>
                        <a:t>МБР и КР</a:t>
                      </a:r>
                      <a:endParaRPr lang="ru-RU" dirty="0"/>
                    </a:p>
                  </a:txBody>
                  <a:tcPr/>
                </a:tc>
                <a:tc>
                  <a:txBody>
                    <a:bodyPr/>
                    <a:lstStyle/>
                    <a:p>
                      <a:r>
                        <a:rPr lang="ru-RU" dirty="0" smtClean="0"/>
                        <a:t>1981 г.</a:t>
                      </a:r>
                      <a:endParaRPr lang="ru-RU" dirty="0"/>
                    </a:p>
                  </a:txBody>
                  <a:tcPr/>
                </a:tc>
                <a:tc>
                  <a:txBody>
                    <a:bodyPr/>
                    <a:lstStyle/>
                    <a:p>
                      <a:r>
                        <a:rPr lang="ru-RU" dirty="0" smtClean="0"/>
                        <a:t>     -</a:t>
                      </a:r>
                      <a:endParaRPr lang="ru-RU" dirty="0"/>
                    </a:p>
                  </a:txBody>
                  <a:tcPr/>
                </a:tc>
              </a:tr>
              <a:tr h="876501">
                <a:tc>
                  <a:txBody>
                    <a:bodyPr/>
                    <a:lstStyle/>
                    <a:p>
                      <a:r>
                        <a:rPr lang="ru-RU" dirty="0" smtClean="0"/>
                        <a:t>Термоядерный заряд</a:t>
                      </a:r>
                      <a:endParaRPr lang="ru-RU" dirty="0"/>
                    </a:p>
                  </a:txBody>
                  <a:tcPr/>
                </a:tc>
                <a:tc>
                  <a:txBody>
                    <a:bodyPr/>
                    <a:lstStyle/>
                    <a:p>
                      <a:r>
                        <a:rPr lang="ru-RU" dirty="0" smtClean="0"/>
                        <a:t>КР на подводной лодке</a:t>
                      </a:r>
                      <a:endParaRPr lang="ru-RU" dirty="0"/>
                    </a:p>
                  </a:txBody>
                  <a:tcPr/>
                </a:tc>
                <a:tc>
                  <a:txBody>
                    <a:bodyPr/>
                    <a:lstStyle/>
                    <a:p>
                      <a:r>
                        <a:rPr lang="ru-RU" dirty="0" smtClean="0"/>
                        <a:t>1982 г.</a:t>
                      </a:r>
                      <a:endParaRPr lang="ru-RU" dirty="0"/>
                    </a:p>
                  </a:txBody>
                  <a:tcPr/>
                </a:tc>
                <a:tc>
                  <a:txBody>
                    <a:bodyPr/>
                    <a:lstStyle/>
                    <a:p>
                      <a:r>
                        <a:rPr lang="ru-RU" dirty="0" smtClean="0"/>
                        <a:t>1984 г.</a:t>
                      </a:r>
                      <a:endParaRPr lang="ru-RU" dirty="0"/>
                    </a:p>
                  </a:txBody>
                  <a:tcPr/>
                </a:tc>
              </a:tr>
            </a:tbl>
          </a:graphicData>
        </a:graphic>
      </p:graphicFrame>
    </p:spTree>
    <p:extLst>
      <p:ext uri="{BB962C8B-B14F-4D97-AF65-F5344CB8AC3E}">
        <p14:creationId xmlns:p14="http://schemas.microsoft.com/office/powerpoint/2010/main" xmlns="" val="262818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1"/>
          </p:nvPr>
        </p:nvSpPr>
        <p:spPr>
          <a:xfrm>
            <a:off x="457200" y="548680"/>
            <a:ext cx="4038600" cy="5985073"/>
          </a:xfrm>
        </p:spPr>
        <p:txBody>
          <a:bodyPr>
            <a:normAutofit fontScale="70000" lnSpcReduction="20000"/>
          </a:bodyPr>
          <a:lstStyle/>
          <a:p>
            <a:pPr marL="0" indent="0">
              <a:buNone/>
            </a:pPr>
            <a:r>
              <a:rPr lang="ru-RU" dirty="0" smtClean="0"/>
              <a:t>     Впервые в истории территория США стала столь же уязвимой, как и СССР. Обе державы оказались способны нанести друг другу невосполнимый ущерб. Согласно оценкам ученых, одновременное использование 300 термоядерных боеприпасов нанесло бы непоправимый урон цивилизации. Помимо гибели сотен миллионов людей под руинами, от радиации, ожогов и болезней, в атмосферу было бы выброшено огромное количество пепла и пыли. Они окутали бы Землю на много лет непроницаемым для солнечного света саваном. Температура даже на экваторе упала бы на десятки градусов, замерзли бы моря и океаны, возможности существования высших форм жизни, включая человека, скорее всего исчезли бы.</a:t>
            </a:r>
            <a:endParaRPr lang="ru-RU"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644008" y="188640"/>
            <a:ext cx="4038600" cy="3279343"/>
          </a:xfrm>
        </p:spPr>
      </p:pic>
      <p:pic>
        <p:nvPicPr>
          <p:cNvPr id="8" name="Рисунок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76056" y="3861048"/>
            <a:ext cx="3520148" cy="2672705"/>
          </a:xfrm>
          <a:prstGeom prst="rect">
            <a:avLst/>
          </a:prstGeom>
        </p:spPr>
      </p:pic>
    </p:spTree>
    <p:extLst>
      <p:ext uri="{BB962C8B-B14F-4D97-AF65-F5344CB8AC3E}">
        <p14:creationId xmlns:p14="http://schemas.microsoft.com/office/powerpoint/2010/main" xmlns="" val="2193411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4624"/>
            <a:ext cx="8229600" cy="868958"/>
          </a:xfrm>
        </p:spPr>
        <p:txBody>
          <a:bodyPr/>
          <a:lstStyle/>
          <a:p>
            <a:r>
              <a:rPr lang="ru-RU" dirty="0" smtClean="0"/>
              <a:t>Ядерный клуб</a:t>
            </a:r>
            <a:endParaRPr lang="ru-RU" dirty="0"/>
          </a:p>
        </p:txBody>
      </p:sp>
      <p:sp>
        <p:nvSpPr>
          <p:cNvPr id="7" name="Текст 6"/>
          <p:cNvSpPr>
            <a:spLocks noGrp="1"/>
          </p:cNvSpPr>
          <p:nvPr>
            <p:ph type="body" idx="1"/>
          </p:nvPr>
        </p:nvSpPr>
        <p:spPr>
          <a:xfrm>
            <a:off x="395536" y="836712"/>
            <a:ext cx="8219256" cy="978123"/>
          </a:xfrm>
        </p:spPr>
        <p:txBody>
          <a:bodyPr>
            <a:normAutofit fontScale="62500" lnSpcReduction="20000"/>
          </a:bodyPr>
          <a:lstStyle/>
          <a:p>
            <a:r>
              <a:rPr lang="ru-RU" b="1" dirty="0" smtClean="0"/>
              <a:t>Ядерный клуб </a:t>
            </a:r>
            <a:r>
              <a:rPr lang="ru-RU" dirty="0" smtClean="0"/>
              <a:t>- </a:t>
            </a:r>
            <a:r>
              <a:rPr lang="ru-RU" b="0" dirty="0"/>
              <a:t>неофициальное название группы стран, обладающих ядерным оружием. В неё входят </a:t>
            </a:r>
            <a:r>
              <a:rPr lang="ru-RU" b="0" dirty="0" smtClean="0"/>
              <a:t>США</a:t>
            </a:r>
            <a:r>
              <a:rPr lang="ru-RU" b="0" dirty="0"/>
              <a:t> (c </a:t>
            </a:r>
            <a:r>
              <a:rPr lang="ru-RU" b="0" dirty="0" smtClean="0"/>
              <a:t>1945),</a:t>
            </a:r>
            <a:r>
              <a:rPr lang="ru-RU" b="0" dirty="0"/>
              <a:t> Россия (изначально Советский Союз: с 1949),Великобритания (1952), Франция (1960), КНР (1964), </a:t>
            </a:r>
            <a:r>
              <a:rPr lang="ru-RU" b="0" dirty="0" smtClean="0"/>
              <a:t>Индия (1974</a:t>
            </a:r>
            <a:r>
              <a:rPr lang="ru-RU" b="0" dirty="0"/>
              <a:t>), Пакистан (1998) и КНДР (2006). Также имеющим ядерное оружие считается Израиль.</a:t>
            </a:r>
            <a:endParaRPr lang="ru-RU" dirty="0"/>
          </a:p>
        </p:txBody>
      </p:sp>
      <p:sp>
        <p:nvSpPr>
          <p:cNvPr id="6" name="Объект 5"/>
          <p:cNvSpPr>
            <a:spLocks noGrp="1"/>
          </p:cNvSpPr>
          <p:nvPr>
            <p:ph sz="half" idx="2"/>
          </p:nvPr>
        </p:nvSpPr>
        <p:spPr>
          <a:xfrm>
            <a:off x="179512" y="1916832"/>
            <a:ext cx="4317876" cy="4941168"/>
          </a:xfrm>
        </p:spPr>
        <p:txBody>
          <a:bodyPr>
            <a:normAutofit fontScale="62500" lnSpcReduction="20000"/>
          </a:bodyPr>
          <a:lstStyle/>
          <a:p>
            <a:pPr marL="0" indent="0">
              <a:buNone/>
            </a:pPr>
            <a:r>
              <a:rPr lang="ru-RU" dirty="0" smtClean="0"/>
              <a:t>     «</a:t>
            </a:r>
            <a:r>
              <a:rPr lang="ru-RU" dirty="0"/>
              <a:t>Старые» ядерные державы США, Россия, Великобритания, Франция и Китай являются т. н. ядерной пятёркой — то есть государствами, которые считаются «легитимными» ядерными державами согласно </a:t>
            </a:r>
            <a:r>
              <a:rPr lang="ru-RU" i="1" dirty="0"/>
              <a:t>Договору о нераспространении ядерного оружия</a:t>
            </a:r>
            <a:r>
              <a:rPr lang="ru-RU" dirty="0"/>
              <a:t>. Остальные страны, обладающие ядерным оружием, называются «молодыми» ядерными державами.</a:t>
            </a:r>
          </a:p>
          <a:p>
            <a:pPr marL="0" indent="0">
              <a:buNone/>
            </a:pPr>
            <a:r>
              <a:rPr lang="ru-RU" dirty="0" smtClean="0"/>
              <a:t>    Кроме </a:t>
            </a:r>
            <a:r>
              <a:rPr lang="ru-RU" dirty="0"/>
              <a:t>того, на территории нескольких государств, которые являются членами НАТО и другими союзниками, находится или может находиться ядерное оружие США. Некоторые эксперты считают, что в определенных обстоятельствах эти страны могут им </a:t>
            </a:r>
            <a:r>
              <a:rPr lang="ru-RU" dirty="0" smtClean="0"/>
              <a:t>воспользоваться</a:t>
            </a:r>
          </a:p>
          <a:p>
            <a:pPr marL="0" indent="0">
              <a:buNone/>
            </a:pPr>
            <a:endParaRPr lang="ru-RU" dirty="0" smtClean="0"/>
          </a:p>
          <a:p>
            <a:r>
              <a:rPr lang="ru-RU" b="1" u="sng" dirty="0"/>
              <a:t>США</a:t>
            </a:r>
            <a:r>
              <a:rPr lang="ru-RU" b="1" dirty="0"/>
              <a:t> осуществили первый в истории ядерный взрыв мощностью 20 килотонн 16 июля 1945 года. 6 и 9 августа 1945 ядерные бомбы были сброшены, соответственно, на японские города Хиросима и Нагасаки. Первое в истории испытание термоядерного устройства было проведено 31 октября 1951 года на атолле Бикини.</a:t>
            </a:r>
          </a:p>
          <a:p>
            <a:pPr marL="0" indent="0">
              <a:buNone/>
            </a:pPr>
            <a:endParaRPr lang="ru-RU" dirty="0"/>
          </a:p>
        </p:txBody>
      </p:sp>
      <p:sp>
        <p:nvSpPr>
          <p:cNvPr id="8" name="Объект 7"/>
          <p:cNvSpPr>
            <a:spLocks noGrp="1"/>
          </p:cNvSpPr>
          <p:nvPr>
            <p:ph sz="quarter" idx="4"/>
          </p:nvPr>
        </p:nvSpPr>
        <p:spPr>
          <a:xfrm>
            <a:off x="4645025" y="1844824"/>
            <a:ext cx="4498975" cy="4824536"/>
          </a:xfrm>
        </p:spPr>
        <p:txBody>
          <a:bodyPr>
            <a:normAutofit fontScale="62500" lnSpcReduction="20000"/>
          </a:bodyPr>
          <a:lstStyle/>
          <a:p>
            <a:r>
              <a:rPr lang="ru-RU" b="1" u="sng" dirty="0"/>
              <a:t>СССР</a:t>
            </a:r>
            <a:r>
              <a:rPr lang="ru-RU" b="1" dirty="0"/>
              <a:t> испытал своё первое ядерное устройство мощностью 22 килотонны 29 августа 1949 года на Семипалатинском </a:t>
            </a:r>
            <a:r>
              <a:rPr lang="ru-RU" b="1" dirty="0" smtClean="0"/>
              <a:t>полигоне. </a:t>
            </a:r>
            <a:r>
              <a:rPr lang="ru-RU" b="1" dirty="0"/>
              <a:t>Испытание первой в мире термоядерной бомбы — там же 12 августа 1953 года. Россия стала единственным международно-признанным наследником ядерного арсенала Советского Союза.</a:t>
            </a:r>
          </a:p>
          <a:p>
            <a:r>
              <a:rPr lang="ru-RU" b="1" u="sng" dirty="0"/>
              <a:t>Великобритания</a:t>
            </a:r>
            <a:r>
              <a:rPr lang="ru-RU" b="1" dirty="0"/>
              <a:t> </a:t>
            </a:r>
            <a:r>
              <a:rPr lang="ru-RU" b="1" dirty="0" smtClean="0"/>
              <a:t>произвела первый </a:t>
            </a:r>
            <a:r>
              <a:rPr lang="ru-RU" b="1" dirty="0"/>
              <a:t>надводный ядерный взрыв мощностью около 25 килотонн 3 октября 1952 года в районе островов Монте-Белло (северо-западнее Австралии). Термоядерное испытание — 15 мая 1957 года на острове Рождества </a:t>
            </a:r>
            <a:r>
              <a:rPr lang="ru-RU" b="1" dirty="0" smtClean="0"/>
              <a:t>в Полинезии</a:t>
            </a:r>
            <a:r>
              <a:rPr lang="ru-RU" b="1" dirty="0"/>
              <a:t>.</a:t>
            </a:r>
          </a:p>
          <a:p>
            <a:r>
              <a:rPr lang="ru-RU" b="1" u="sng" dirty="0"/>
              <a:t>Франция</a:t>
            </a:r>
            <a:r>
              <a:rPr lang="ru-RU" b="1" dirty="0"/>
              <a:t> провела наземные испытания ядерного заряда мощностью 20 килотонн 13 февраля </a:t>
            </a:r>
            <a:r>
              <a:rPr lang="ru-RU" b="1" dirty="0" smtClean="0"/>
              <a:t>1960 </a:t>
            </a:r>
            <a:r>
              <a:rPr lang="ru-RU" b="1" dirty="0"/>
              <a:t>года в оазисе </a:t>
            </a:r>
            <a:r>
              <a:rPr lang="ru-RU" b="1" dirty="0" err="1"/>
              <a:t>Регган</a:t>
            </a:r>
            <a:r>
              <a:rPr lang="ru-RU" b="1" dirty="0"/>
              <a:t> в Алжире. Термоядерное испытание — 24 августа 1968 года на атолле Муруроа.</a:t>
            </a:r>
          </a:p>
          <a:p>
            <a:r>
              <a:rPr lang="ru-RU" b="1" u="sng" dirty="0"/>
              <a:t>Китай</a:t>
            </a:r>
            <a:r>
              <a:rPr lang="ru-RU" b="1" dirty="0"/>
              <a:t> взорвал ядерную бомбу мощностью 20 килотонн 16 октября 1964 года в районе озера </a:t>
            </a:r>
            <a:r>
              <a:rPr lang="ru-RU" b="1" dirty="0" err="1"/>
              <a:t>Лобнор</a:t>
            </a:r>
            <a:r>
              <a:rPr lang="ru-RU" b="1" dirty="0"/>
              <a:t>. Там же была испытана термоядерная бомба 17 июня 1967 года.</a:t>
            </a:r>
          </a:p>
          <a:p>
            <a:endParaRPr lang="ru-RU" b="1" dirty="0"/>
          </a:p>
        </p:txBody>
      </p:sp>
    </p:spTree>
    <p:extLst>
      <p:ext uri="{BB962C8B-B14F-4D97-AF65-F5344CB8AC3E}">
        <p14:creationId xmlns:p14="http://schemas.microsoft.com/office/powerpoint/2010/main" xmlns="" val="132387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67544" y="116632"/>
            <a:ext cx="8229600" cy="1143000"/>
          </a:xfrm>
        </p:spPr>
        <p:txBody>
          <a:bodyPr/>
          <a:lstStyle/>
          <a:p>
            <a:r>
              <a:rPr lang="ru-RU" dirty="0" smtClean="0"/>
              <a:t>Ядерная бомба в СССР</a:t>
            </a:r>
            <a:endParaRPr lang="ru-RU" dirty="0"/>
          </a:p>
        </p:txBody>
      </p:sp>
      <p:sp>
        <p:nvSpPr>
          <p:cNvPr id="10" name="Текст 9"/>
          <p:cNvSpPr>
            <a:spLocks noGrp="1"/>
          </p:cNvSpPr>
          <p:nvPr>
            <p:ph type="body" idx="1"/>
          </p:nvPr>
        </p:nvSpPr>
        <p:spPr>
          <a:xfrm>
            <a:off x="467544" y="3573016"/>
            <a:ext cx="1656184" cy="381719"/>
          </a:xfrm>
        </p:spPr>
        <p:txBody>
          <a:bodyPr>
            <a:normAutofit fontScale="92500" lnSpcReduction="20000"/>
          </a:bodyPr>
          <a:lstStyle/>
          <a:p>
            <a:r>
              <a:rPr lang="ru-RU" dirty="0" smtClean="0"/>
              <a:t>В. Г. </a:t>
            </a:r>
            <a:r>
              <a:rPr lang="ru-RU" dirty="0" err="1" smtClean="0"/>
              <a:t>Хлопин</a:t>
            </a:r>
            <a:endParaRPr lang="ru-RU" dirty="0"/>
          </a:p>
        </p:txBody>
      </p:sp>
      <p:pic>
        <p:nvPicPr>
          <p:cNvPr id="14" name="Объект 13"/>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539552" y="1124744"/>
            <a:ext cx="1750560" cy="2409131"/>
          </a:xfrm>
        </p:spPr>
      </p:pic>
      <p:sp>
        <p:nvSpPr>
          <p:cNvPr id="12" name="Текст 11"/>
          <p:cNvSpPr>
            <a:spLocks noGrp="1"/>
          </p:cNvSpPr>
          <p:nvPr>
            <p:ph type="body" sz="quarter" idx="3"/>
          </p:nvPr>
        </p:nvSpPr>
        <p:spPr>
          <a:xfrm>
            <a:off x="2555777" y="3573016"/>
            <a:ext cx="1800200" cy="360040"/>
          </a:xfrm>
        </p:spPr>
        <p:txBody>
          <a:bodyPr>
            <a:normAutofit fontScale="92500" lnSpcReduction="20000"/>
          </a:bodyPr>
          <a:lstStyle/>
          <a:p>
            <a:r>
              <a:rPr lang="ru-RU" dirty="0" smtClean="0"/>
              <a:t>Г. А. </a:t>
            </a:r>
            <a:r>
              <a:rPr lang="ru-RU" dirty="0"/>
              <a:t>Г</a:t>
            </a:r>
            <a:r>
              <a:rPr lang="ru-RU" dirty="0" smtClean="0"/>
              <a:t>амов</a:t>
            </a:r>
            <a:endParaRPr lang="ru-RU" dirty="0"/>
          </a:p>
        </p:txBody>
      </p:sp>
      <p:pic>
        <p:nvPicPr>
          <p:cNvPr id="15" name="Объект 14"/>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2555776" y="1124744"/>
            <a:ext cx="1800200" cy="2410982"/>
          </a:xfrm>
        </p:spPr>
      </p:pic>
      <p:pic>
        <p:nvPicPr>
          <p:cNvPr id="16" name="Рисунок 1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72000" y="1196751"/>
            <a:ext cx="1810428" cy="2314467"/>
          </a:xfrm>
          <a:prstGeom prst="rect">
            <a:avLst/>
          </a:prstGeom>
        </p:spPr>
      </p:pic>
      <p:sp>
        <p:nvSpPr>
          <p:cNvPr id="18" name="TextBox 17"/>
          <p:cNvSpPr txBox="1"/>
          <p:nvPr/>
        </p:nvSpPr>
        <p:spPr>
          <a:xfrm>
            <a:off x="4623741" y="3555584"/>
            <a:ext cx="1758687" cy="400110"/>
          </a:xfrm>
          <a:prstGeom prst="rect">
            <a:avLst/>
          </a:prstGeom>
          <a:noFill/>
        </p:spPr>
        <p:txBody>
          <a:bodyPr wrap="none" rtlCol="0">
            <a:spAutoFit/>
          </a:bodyPr>
          <a:lstStyle/>
          <a:p>
            <a:r>
              <a:rPr lang="ru-RU" sz="2000" b="1" dirty="0" smtClean="0"/>
              <a:t>И. В. Курчатов</a:t>
            </a:r>
            <a:endParaRPr lang="ru-RU" sz="2000" b="1" dirty="0"/>
          </a:p>
        </p:txBody>
      </p:sp>
      <p:pic>
        <p:nvPicPr>
          <p:cNvPr id="19" name="Рисунок 1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732240" y="1191174"/>
            <a:ext cx="1440160" cy="2320044"/>
          </a:xfrm>
          <a:prstGeom prst="rect">
            <a:avLst/>
          </a:prstGeom>
        </p:spPr>
      </p:pic>
      <p:sp>
        <p:nvSpPr>
          <p:cNvPr id="20" name="TextBox 19"/>
          <p:cNvSpPr txBox="1"/>
          <p:nvPr/>
        </p:nvSpPr>
        <p:spPr>
          <a:xfrm>
            <a:off x="6732240" y="3586362"/>
            <a:ext cx="1854995" cy="369332"/>
          </a:xfrm>
          <a:prstGeom prst="rect">
            <a:avLst/>
          </a:prstGeom>
          <a:noFill/>
        </p:spPr>
        <p:txBody>
          <a:bodyPr wrap="none" rtlCol="0">
            <a:spAutoFit/>
          </a:bodyPr>
          <a:lstStyle/>
          <a:p>
            <a:r>
              <a:rPr lang="ru-RU" b="1" dirty="0" smtClean="0"/>
              <a:t>Л. В. </a:t>
            </a:r>
            <a:r>
              <a:rPr lang="ru-RU" b="1" dirty="0" err="1" smtClean="0"/>
              <a:t>Мысовский</a:t>
            </a:r>
            <a:endParaRPr lang="ru-RU" b="1" dirty="0"/>
          </a:p>
        </p:txBody>
      </p:sp>
      <p:sp>
        <p:nvSpPr>
          <p:cNvPr id="21" name="TextBox 20"/>
          <p:cNvSpPr txBox="1"/>
          <p:nvPr/>
        </p:nvSpPr>
        <p:spPr>
          <a:xfrm>
            <a:off x="395536" y="3930287"/>
            <a:ext cx="8280920" cy="2831544"/>
          </a:xfrm>
          <a:prstGeom prst="rect">
            <a:avLst/>
          </a:prstGeom>
          <a:noFill/>
        </p:spPr>
        <p:txBody>
          <a:bodyPr wrap="square" rtlCol="0">
            <a:spAutoFit/>
          </a:bodyPr>
          <a:lstStyle/>
          <a:p>
            <a:r>
              <a:rPr lang="ru-RU" sz="1600" b="1" dirty="0"/>
              <a:t>28 сентября 1945 </a:t>
            </a:r>
            <a:r>
              <a:rPr lang="ru-RU" sz="1200" b="1" dirty="0"/>
              <a:t>года было принято Постановление Совета Народных Комиссаров СССР «О дополнительном привлечении к участию в работах по использованию внутриатомной энергии научных учреждений, отдельных учёных и других специалистов</a:t>
            </a:r>
            <a:r>
              <a:rPr lang="ru-RU" sz="1200" b="1" dirty="0" smtClean="0"/>
              <a:t>».</a:t>
            </a:r>
          </a:p>
          <a:p>
            <a:r>
              <a:rPr lang="ru-RU" sz="1200" b="1" dirty="0" smtClean="0"/>
              <a:t>      Первоочерёдными </a:t>
            </a:r>
            <a:r>
              <a:rPr lang="ru-RU" sz="1200" b="1" dirty="0"/>
              <a:t>задачами были организация промышленного производства плутония-239 и урана-235. Для решения первой задачи было необходимо создание опытного, а затем и промышленного ядерных реакторов, строительство радиохимического и специального металлургического цехов. Для решения второй задачи было развёрнуто строительство завода по разделению изотопов урана диффузионным методом.</a:t>
            </a:r>
          </a:p>
          <a:p>
            <a:r>
              <a:rPr lang="ru-RU" sz="1200" b="1" dirty="0" smtClean="0"/>
              <a:t>     Решение </a:t>
            </a:r>
            <a:r>
              <a:rPr lang="ru-RU" sz="1200" b="1" dirty="0"/>
              <a:t>этих задач оказалось возможным в результате создания промышленных технологий, организации производства и наработки необходимых больших количеств чистого металлического урана, окиси урана, </a:t>
            </a:r>
            <a:r>
              <a:rPr lang="ru-RU" sz="1200" b="1" dirty="0" err="1"/>
              <a:t>гексафторида</a:t>
            </a:r>
            <a:r>
              <a:rPr lang="ru-RU" sz="1200" b="1" dirty="0"/>
              <a:t> урана, других соединений урана, графита высокой чистоты и целого ряда других специальных материалов, создания комплекса новых промышленных агрегатов и приборов. Недостаточный объём добычи урановой руды и получения урановых концентратов в СССР в этот период был компенсирован трофейным сырьём и продукцией урановых предприятий стран Восточной Европы, с которыми СССР заключил соответствующие соглашения</a:t>
            </a:r>
            <a:r>
              <a:rPr lang="ru-RU" sz="1200" dirty="0"/>
              <a:t>.</a:t>
            </a:r>
          </a:p>
          <a:p>
            <a:endParaRPr lang="ru-RU" dirty="0"/>
          </a:p>
        </p:txBody>
      </p:sp>
    </p:spTree>
    <p:extLst>
      <p:ext uri="{BB962C8B-B14F-4D97-AF65-F5344CB8AC3E}">
        <p14:creationId xmlns:p14="http://schemas.microsoft.com/office/powerpoint/2010/main" xmlns="" val="188594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sz="half" idx="1"/>
          </p:nvPr>
        </p:nvSpPr>
        <p:spPr>
          <a:xfrm>
            <a:off x="395536" y="260648"/>
            <a:ext cx="4038600" cy="4525963"/>
          </a:xfrm>
        </p:spPr>
        <p:txBody>
          <a:bodyPr>
            <a:normAutofit fontScale="55000" lnSpcReduction="20000"/>
          </a:bodyPr>
          <a:lstStyle/>
          <a:p>
            <a:pPr marL="0" indent="0">
              <a:buNone/>
            </a:pPr>
            <a:r>
              <a:rPr lang="ru-RU" b="1" dirty="0"/>
              <a:t>В 1945 году Правительством СССР были приняты следующие важнейшие решения</a:t>
            </a:r>
            <a:r>
              <a:rPr lang="ru-RU" b="1" dirty="0" smtClean="0"/>
              <a:t>:</a:t>
            </a:r>
          </a:p>
          <a:p>
            <a:r>
              <a:rPr lang="ru-RU" dirty="0"/>
              <a:t>о создании на базе Кировского завода (г. Ленинград) двух специальных опытно-конструкторских бюро, предназначенных для разработки оборудования, производящего обогащённый по изотопу 235 уран методом газовой диффузии;</a:t>
            </a:r>
          </a:p>
          <a:p>
            <a:r>
              <a:rPr lang="ru-RU" dirty="0"/>
              <a:t>о начале строительства на Среднем Урале (около посёлка Верх-Нейвинский) диффузионного завода для получения обогащённого урана-235;</a:t>
            </a:r>
          </a:p>
          <a:p>
            <a:r>
              <a:rPr lang="ru-RU" dirty="0"/>
              <a:t>об организации лаборатории для работ по созданию тяжеловодных реакторов на природном уране;</a:t>
            </a:r>
          </a:p>
          <a:p>
            <a:r>
              <a:rPr lang="ru-RU" dirty="0"/>
              <a:t>о выборе площадки и начале строительства на Южном Урале первого в стране предприятия по производству плутония-239.</a:t>
            </a:r>
          </a:p>
          <a:p>
            <a:pPr marL="0" indent="0">
              <a:buNone/>
            </a:pPr>
            <a:endParaRPr lang="ru-RU" dirty="0"/>
          </a:p>
        </p:txBody>
      </p:sp>
      <p:sp>
        <p:nvSpPr>
          <p:cNvPr id="9" name="Объект 8"/>
          <p:cNvSpPr>
            <a:spLocks noGrp="1"/>
          </p:cNvSpPr>
          <p:nvPr>
            <p:ph sz="half" idx="2"/>
          </p:nvPr>
        </p:nvSpPr>
        <p:spPr>
          <a:xfrm>
            <a:off x="4572000" y="188640"/>
            <a:ext cx="4248472" cy="6336704"/>
          </a:xfrm>
        </p:spPr>
        <p:txBody>
          <a:bodyPr>
            <a:normAutofit fontScale="55000" lnSpcReduction="20000"/>
          </a:bodyPr>
          <a:lstStyle/>
          <a:p>
            <a:pPr marL="0" indent="0">
              <a:buNone/>
            </a:pPr>
            <a:r>
              <a:rPr lang="ru-RU" b="1" dirty="0"/>
              <a:t>В состав предприятия на Южном Урале должны были входить:</a:t>
            </a:r>
          </a:p>
          <a:p>
            <a:r>
              <a:rPr lang="ru-RU" dirty="0"/>
              <a:t>уран-графитовый реактор на естественном (природном) уране (завод «А»);</a:t>
            </a:r>
          </a:p>
          <a:p>
            <a:r>
              <a:rPr lang="ru-RU" dirty="0"/>
              <a:t>радиохимическое производство по выделению плутония-239 из облучённого в реакторе естественного (природного) урана (завод «Б»);</a:t>
            </a:r>
          </a:p>
          <a:p>
            <a:r>
              <a:rPr lang="ru-RU" dirty="0"/>
              <a:t>химико-металлургическое производство по получению особо чистого металлического плутония (завод «В»).</a:t>
            </a:r>
          </a:p>
          <a:p>
            <a:pPr marL="0" indent="0">
              <a:buNone/>
            </a:pPr>
            <a:endParaRPr lang="ru-RU" dirty="0" smtClean="0"/>
          </a:p>
          <a:p>
            <a:pPr marL="0" indent="0">
              <a:buNone/>
            </a:pPr>
            <a:endParaRPr lang="ru-RU" dirty="0"/>
          </a:p>
          <a:p>
            <a:pPr marL="0" indent="0">
              <a:buNone/>
            </a:pPr>
            <a:r>
              <a:rPr lang="ru-RU" b="1" dirty="0" smtClean="0"/>
              <a:t>       Получение </a:t>
            </a:r>
            <a:r>
              <a:rPr lang="ru-RU" b="1" dirty="0"/>
              <a:t>оружейного плутония</a:t>
            </a:r>
          </a:p>
          <a:p>
            <a:r>
              <a:rPr lang="ru-RU" dirty="0"/>
              <a:t>Концентрат плутония был передан на завод «В», который предназначался для получения высокочистого металлического плутония и изделий из него.</a:t>
            </a:r>
          </a:p>
          <a:p>
            <a:r>
              <a:rPr lang="ru-RU" dirty="0"/>
              <a:t>Основной вклад в разработку технологии и проектирование завода «В» внесли: А. А. </a:t>
            </a:r>
            <a:r>
              <a:rPr lang="ru-RU" dirty="0" err="1"/>
              <a:t>Бочвар</a:t>
            </a:r>
            <a:r>
              <a:rPr lang="ru-RU" dirty="0"/>
              <a:t>, И. И. Черняев, А. С. </a:t>
            </a:r>
            <a:r>
              <a:rPr lang="ru-RU" dirty="0" err="1"/>
              <a:t>Займовский</a:t>
            </a:r>
            <a:r>
              <a:rPr lang="ru-RU" dirty="0"/>
              <a:t>, А. Н. </a:t>
            </a:r>
            <a:r>
              <a:rPr lang="ru-RU" dirty="0" err="1"/>
              <a:t>Вольский</a:t>
            </a:r>
            <a:r>
              <a:rPr lang="ru-RU" dirty="0"/>
              <a:t>, А. Д. </a:t>
            </a:r>
            <a:r>
              <a:rPr lang="ru-RU" dirty="0" err="1"/>
              <a:t>Гельман</a:t>
            </a:r>
            <a:r>
              <a:rPr lang="ru-RU" dirty="0"/>
              <a:t>, В. Д. Никольский, Н. П. Алексахин, П. Я. Беляев, Л. Р. </a:t>
            </a:r>
            <a:r>
              <a:rPr lang="ru-RU" dirty="0" err="1"/>
              <a:t>Дулин</a:t>
            </a:r>
            <a:r>
              <a:rPr lang="ru-RU" dirty="0"/>
              <a:t>, А. Л. Тараканов и др.</a:t>
            </a:r>
          </a:p>
          <a:p>
            <a:r>
              <a:rPr lang="ru-RU" dirty="0"/>
              <a:t>В августе 1949 года на заводе «В» были изготовлены детали из высокочистого металлического плутония для первой атомной бомбы</a:t>
            </a:r>
          </a:p>
          <a:p>
            <a:pPr marL="0" indent="0">
              <a:buNone/>
            </a:pPr>
            <a:endParaRPr lang="ru-RU" dirty="0"/>
          </a:p>
        </p:txBody>
      </p:sp>
      <p:pic>
        <p:nvPicPr>
          <p:cNvPr id="10" name="Рисунок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1560" y="4005064"/>
            <a:ext cx="3695649" cy="2430016"/>
          </a:xfrm>
          <a:prstGeom prst="rect">
            <a:avLst/>
          </a:prstGeom>
        </p:spPr>
      </p:pic>
    </p:spTree>
    <p:extLst>
      <p:ext uri="{BB962C8B-B14F-4D97-AF65-F5344CB8AC3E}">
        <p14:creationId xmlns:p14="http://schemas.microsoft.com/office/powerpoint/2010/main" xmlns="" val="232803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Выводы</a:t>
            </a:r>
            <a:endParaRPr lang="ru-RU" dirty="0"/>
          </a:p>
        </p:txBody>
      </p:sp>
      <p:sp>
        <p:nvSpPr>
          <p:cNvPr id="3" name="Объект 2"/>
          <p:cNvSpPr>
            <a:spLocks noGrp="1"/>
          </p:cNvSpPr>
          <p:nvPr>
            <p:ph sz="half" idx="1"/>
          </p:nvPr>
        </p:nvSpPr>
        <p:spPr/>
        <p:txBody>
          <a:bodyPr>
            <a:normAutofit fontScale="70000" lnSpcReduction="20000"/>
          </a:bodyPr>
          <a:lstStyle/>
          <a:p>
            <a:pPr marL="137160" indent="0">
              <a:buNone/>
            </a:pPr>
            <a:r>
              <a:rPr lang="ru-RU" dirty="0" smtClean="0"/>
              <a:t>В 1960 г. США имели более 4000 боеголовок, СССР – около 500. Через двадцать лет это соотношение определялось цифрами </a:t>
            </a:r>
          </a:p>
          <a:p>
            <a:pPr marL="137160" indent="0">
              <a:buNone/>
            </a:pPr>
            <a:r>
              <a:rPr lang="ru-RU" dirty="0" smtClean="0"/>
              <a:t>15 тыс. и 10 тыс.</a:t>
            </a:r>
          </a:p>
          <a:p>
            <a:pPr marL="137160" indent="0">
              <a:buNone/>
            </a:pPr>
            <a:r>
              <a:rPr lang="ru-RU" dirty="0"/>
              <a:t> </a:t>
            </a:r>
            <a:r>
              <a:rPr lang="ru-RU" dirty="0" smtClean="0"/>
              <a:t>   Благодаря предпринимаемым мерам в области военной безопасности ни у СССР, ни у США не появилось возможности нанести первый удар, который обезоружил бы противника, лишив его средств возмездия (нанесения ответного удара). Гонка вооружений вошла в тупик.</a:t>
            </a:r>
            <a:endParaRPr lang="ru-RU"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6012160" y="548680"/>
            <a:ext cx="2659674" cy="5558720"/>
          </a:xfrm>
        </p:spPr>
      </p:pic>
    </p:spTree>
    <p:extLst>
      <p:ext uri="{BB962C8B-B14F-4D97-AF65-F5344CB8AC3E}">
        <p14:creationId xmlns:p14="http://schemas.microsoft.com/office/powerpoint/2010/main" xmlns="" val="1561010515"/>
      </p:ext>
    </p:extLst>
  </p:cSld>
  <p:clrMapOvr>
    <a:masterClrMapping/>
  </p:clrMapOvr>
</p:sld>
</file>

<file path=ppt/theme/theme1.xml><?xml version="1.0" encoding="utf-8"?>
<a:theme xmlns:a="http://schemas.openxmlformats.org/drawingml/2006/main" name="Тема Office">
  <a:themeElements>
    <a:clrScheme name="Другая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TotalTime>
  <Words>523</Words>
  <Application>Microsoft Office PowerPoint</Application>
  <PresentationFormat>Экран (4:3)</PresentationFormat>
  <Paragraphs>83</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Гонка вооружений</vt:lpstr>
      <vt:lpstr>Этапы гонки вооружений</vt:lpstr>
      <vt:lpstr>Слайд 3</vt:lpstr>
      <vt:lpstr>Ядерный клуб</vt:lpstr>
      <vt:lpstr>Ядерная бомба в СССР</vt:lpstr>
      <vt:lpstr>Слайд 6</vt:lpstr>
      <vt:lpstr>Выводы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Гонка вооружений</dc:title>
  <dc:creator>Компьютер</dc:creator>
  <cp:lastModifiedBy>nebom zav</cp:lastModifiedBy>
  <cp:revision>14</cp:revision>
  <dcterms:created xsi:type="dcterms:W3CDTF">2013-03-03T12:29:32Z</dcterms:created>
  <dcterms:modified xsi:type="dcterms:W3CDTF">2014-10-23T10:39:39Z</dcterms:modified>
</cp:coreProperties>
</file>