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4348" r:id="rId2"/>
    <p:sldMasterId id="2147484362" r:id="rId3"/>
    <p:sldMasterId id="2147484374" r:id="rId4"/>
    <p:sldMasterId id="2147484388" r:id="rId5"/>
  </p:sldMasterIdLst>
  <p:notesMasterIdLst>
    <p:notesMasterId r:id="rId155"/>
  </p:notesMasterIdLst>
  <p:sldIdLst>
    <p:sldId id="256" r:id="rId6"/>
    <p:sldId id="257" r:id="rId7"/>
    <p:sldId id="387" r:id="rId8"/>
    <p:sldId id="388" r:id="rId9"/>
    <p:sldId id="389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390" r:id="rId31"/>
    <p:sldId id="404" r:id="rId32"/>
    <p:sldId id="280" r:id="rId33"/>
    <p:sldId id="281" r:id="rId34"/>
    <p:sldId id="282" r:id="rId35"/>
    <p:sldId id="283" r:id="rId36"/>
    <p:sldId id="284" r:id="rId37"/>
    <p:sldId id="406" r:id="rId38"/>
    <p:sldId id="405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6" r:id="rId50"/>
    <p:sldId id="407" r:id="rId51"/>
    <p:sldId id="297" r:id="rId52"/>
    <p:sldId id="298" r:id="rId53"/>
    <p:sldId id="299" r:id="rId54"/>
    <p:sldId id="300" r:id="rId55"/>
    <p:sldId id="301" r:id="rId56"/>
    <p:sldId id="303" r:id="rId57"/>
    <p:sldId id="304" r:id="rId58"/>
    <p:sldId id="305" r:id="rId59"/>
    <p:sldId id="306" r:id="rId60"/>
    <p:sldId id="391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6" r:id="rId80"/>
    <p:sldId id="392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93" r:id="rId89"/>
    <p:sldId id="336" r:id="rId90"/>
    <p:sldId id="394" r:id="rId91"/>
    <p:sldId id="395" r:id="rId92"/>
    <p:sldId id="396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346" r:id="rId102"/>
    <p:sldId id="347" r:id="rId103"/>
    <p:sldId id="348" r:id="rId104"/>
    <p:sldId id="349" r:id="rId105"/>
    <p:sldId id="397" r:id="rId106"/>
    <p:sldId id="398" r:id="rId107"/>
    <p:sldId id="350" r:id="rId108"/>
    <p:sldId id="351" r:id="rId109"/>
    <p:sldId id="352" r:id="rId110"/>
    <p:sldId id="353" r:id="rId111"/>
    <p:sldId id="354" r:id="rId112"/>
    <p:sldId id="355" r:id="rId113"/>
    <p:sldId id="356" r:id="rId114"/>
    <p:sldId id="357" r:id="rId115"/>
    <p:sldId id="358" r:id="rId116"/>
    <p:sldId id="359" r:id="rId117"/>
    <p:sldId id="360" r:id="rId118"/>
    <p:sldId id="361" r:id="rId119"/>
    <p:sldId id="362" r:id="rId120"/>
    <p:sldId id="363" r:id="rId121"/>
    <p:sldId id="364" r:id="rId122"/>
    <p:sldId id="365" r:id="rId123"/>
    <p:sldId id="366" r:id="rId124"/>
    <p:sldId id="367" r:id="rId125"/>
    <p:sldId id="368" r:id="rId126"/>
    <p:sldId id="369" r:id="rId127"/>
    <p:sldId id="370" r:id="rId128"/>
    <p:sldId id="371" r:id="rId129"/>
    <p:sldId id="372" r:id="rId130"/>
    <p:sldId id="373" r:id="rId131"/>
    <p:sldId id="374" r:id="rId132"/>
    <p:sldId id="375" r:id="rId133"/>
    <p:sldId id="376" r:id="rId134"/>
    <p:sldId id="377" r:id="rId135"/>
    <p:sldId id="378" r:id="rId136"/>
    <p:sldId id="379" r:id="rId137"/>
    <p:sldId id="399" r:id="rId138"/>
    <p:sldId id="380" r:id="rId139"/>
    <p:sldId id="381" r:id="rId140"/>
    <p:sldId id="400" r:id="rId141"/>
    <p:sldId id="385" r:id="rId142"/>
    <p:sldId id="382" r:id="rId143"/>
    <p:sldId id="408" r:id="rId144"/>
    <p:sldId id="409" r:id="rId145"/>
    <p:sldId id="410" r:id="rId146"/>
    <p:sldId id="411" r:id="rId147"/>
    <p:sldId id="412" r:id="rId148"/>
    <p:sldId id="413" r:id="rId149"/>
    <p:sldId id="414" r:id="rId150"/>
    <p:sldId id="415" r:id="rId151"/>
    <p:sldId id="416" r:id="rId152"/>
    <p:sldId id="417" r:id="rId153"/>
    <p:sldId id="418" r:id="rId15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009900"/>
    <a:srgbClr val="FFFF66"/>
    <a:srgbClr val="FF7C53"/>
    <a:srgbClr val="CC3300"/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622" autoAdjust="0"/>
  </p:normalViewPr>
  <p:slideViewPr>
    <p:cSldViewPr>
      <p:cViewPr>
        <p:scale>
          <a:sx n="94" d="100"/>
          <a:sy n="94" d="100"/>
        </p:scale>
        <p:origin x="-85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48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59" Type="http://schemas.openxmlformats.org/officeDocument/2006/relationships/tableStyles" Target="tableStyles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64" Type="http://schemas.openxmlformats.org/officeDocument/2006/relationships/slide" Target="slides/slide59.xml"/><Relationship Id="rId118" Type="http://schemas.openxmlformats.org/officeDocument/2006/relationships/slide" Target="slides/slide113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slide" Target="slides/slide146.xml"/><Relationship Id="rId156" Type="http://schemas.openxmlformats.org/officeDocument/2006/relationships/presProps" Target="presProps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slide" Target="slides/slide148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slide" Target="slides/slide149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27" Type="http://schemas.openxmlformats.org/officeDocument/2006/relationships/slide" Target="slides/slide22.xml"/><Relationship Id="rId48" Type="http://schemas.openxmlformats.org/officeDocument/2006/relationships/slide" Target="slides/slide43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34" Type="http://schemas.openxmlformats.org/officeDocument/2006/relationships/slide" Target="slides/slide129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84.xml"/><Relationship Id="rId2" Type="http://schemas.openxmlformats.org/officeDocument/2006/relationships/slide" Target="slides/slide82.xml"/><Relationship Id="rId1" Type="http://schemas.openxmlformats.org/officeDocument/2006/relationships/slide" Target="slides/slide7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17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7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658232C-83D0-4749-BC7E-C952D727C0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917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509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509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F4BFF-BEB4-4982-8C2A-2B19316F6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57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4014B-F479-4277-934B-318B35CA1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93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210C7-F710-41B7-BA11-3CD426B33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23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572A4-C6D9-42F1-916B-969866EFF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7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8A0CF-0FDF-42ED-8B4E-FE3B5F93C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6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C0D2B-56BF-4837-9086-DEBF185CFA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48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55AED-0654-41A5-81C6-C8914C9128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683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841E7-E592-448E-B073-9BA90A79C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6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19B76-7054-4BDB-AA68-93D1FEE98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24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E1098-960B-42B6-AD07-A61963ECB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23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D680D-25CF-4705-A12A-80ED129353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331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59E20-2DE9-4C83-873E-F12B2D355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293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0D39B-3E75-476E-AABF-994BE93EF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174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509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509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8846F-6EB9-48A5-B4C5-4C83DE3042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085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11DB0-0ABE-48D3-A8AC-93A3E25727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14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6682D-23DA-4CD3-9D66-977D7666DF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7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A2C6C-4568-4949-91D6-D4A40D8124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822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054EB-9F48-4A73-B9A5-6330BB9FD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702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6FE6C-5117-4C63-8204-DA0E0FDF4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452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0CE-54C9-40F4-9143-3DA9448AA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003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09309-3D83-4DFA-93D4-350EC4D47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116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E54BE-D8E0-4BD1-9B23-008360125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747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E1C6D-3AAA-4741-AB3E-400D4B2A5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090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4EB0A-F913-44D6-948A-8ED4413CD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34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6CEAB-1743-4DB4-AE87-17C322635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25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8400C-3DDB-4DC7-A269-61A6FCDEF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630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C5A50-CA95-4350-87D4-C4A0074C1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290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474EC-9C9F-4D1D-B4E9-0A6A22637C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2041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6726A-530B-4297-B715-E12D1109C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082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FDAB9-2672-4872-A915-DFBEADD2A8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1074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2AB4D-65FE-4F6C-99A8-C1C6EEC839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256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FDAF8-D651-4CAD-93BE-7C5F1F478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6643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A2680-C393-47BA-B4CF-9C46F2F217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9061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B914F-E31E-4DB7-91FE-A4E17BE60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2732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8CE1F-6D31-4403-903A-FAF292FE1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3616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15481-C057-4D7D-A3C6-3E474EBAEA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027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D9DF2-A211-43A7-B647-3A0A427F5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4538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E3BF-DE2B-4F83-B61E-386E4DA5BA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783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773F5-48C6-4421-8D6C-33A5415C4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4976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9D215-7FC1-4312-A22F-64E41F5A4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763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F7DEA-2C37-4C5C-8FB8-1E4CC8433D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1463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762CF-9AE3-4200-9B4F-531C7AF16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51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DE616-1992-4828-A812-C9FB6EDF04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108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BA887-F537-40AA-856D-AC20A65E8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36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57C9F-8447-432F-BA97-DA9C5ADC8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3380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5A344-F086-44F8-9602-E7493485EA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1811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B554A-B77E-4FDE-9D11-626B28BC2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8826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6D603-4092-4165-98B6-D1EB1F8BE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866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8476D-0D48-4997-AE72-5E0A9F081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57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D3C91-474D-49E5-B95C-26C2283EA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8314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8 h 1000"/>
              <a:gd name="T6" fmla="*/ 0 w 1000"/>
              <a:gd name="T7" fmla="*/ 109538 h 1000"/>
              <a:gd name="T8" fmla="*/ 0 w 1000"/>
              <a:gd name="T9" fmla="*/ 0 h 1000"/>
              <a:gd name="T10" fmla="*/ 77724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9134-9EF9-42F6-9740-78596FF6A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9558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CCC90-83E2-4D5A-8EFF-92BA4897E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100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FC034-D872-449A-80A4-1B9B2D4220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5883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7D0AB-9EC1-4775-A2F4-DBA2989EC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3490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493C8-783B-44BE-86EA-E3D30E2B8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616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EEEDE-610C-49A7-ACC2-95F7C0988A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032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50941-CC13-49C4-A541-EC7A1AE25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9403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64DE4-A3EE-409D-988A-432A6BD24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119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FE3FA-F125-4211-AA96-59B3C2EB5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8439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3710A-2562-4346-A79C-88A8CC5DC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156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B3351-607B-4D21-9568-550A4226F5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4403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03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03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4403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5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5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4405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05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05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05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48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407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07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7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7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D6B3259-B87D-4F05-86E5-F39BC6154F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407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613" r:id="rId1"/>
    <p:sldLayoutId id="2147485555" r:id="rId2"/>
    <p:sldLayoutId id="2147485556" r:id="rId3"/>
    <p:sldLayoutId id="2147485557" r:id="rId4"/>
    <p:sldLayoutId id="2147485558" r:id="rId5"/>
    <p:sldLayoutId id="2147485559" r:id="rId6"/>
    <p:sldLayoutId id="2147485560" r:id="rId7"/>
    <p:sldLayoutId id="2147485561" r:id="rId8"/>
    <p:sldLayoutId id="2147485562" r:id="rId9"/>
    <p:sldLayoutId id="2147485563" r:id="rId10"/>
    <p:sldLayoutId id="2147485564" r:id="rId11"/>
    <p:sldLayoutId id="2147485565" r:id="rId12"/>
    <p:sldLayoutId id="2147485566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4403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403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403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308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4403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4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5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05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5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405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4405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6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05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06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09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07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7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7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7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7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072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3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407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07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7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7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2BEA8BC-8EC7-4C3F-AE1D-CFA152367B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407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614" r:id="rId1"/>
    <p:sldLayoutId id="2147485567" r:id="rId2"/>
    <p:sldLayoutId id="2147485568" r:id="rId3"/>
    <p:sldLayoutId id="2147485569" r:id="rId4"/>
    <p:sldLayoutId id="2147485570" r:id="rId5"/>
    <p:sldLayoutId id="2147485571" r:id="rId6"/>
    <p:sldLayoutId id="2147485572" r:id="rId7"/>
    <p:sldLayoutId id="2147485573" r:id="rId8"/>
    <p:sldLayoutId id="2147485574" r:id="rId9"/>
    <p:sldLayoutId id="2147485575" r:id="rId10"/>
    <p:sldLayoutId id="2147485576" r:id="rId11"/>
    <p:sldLayoutId id="2147485577" r:id="rId12"/>
    <p:sldLayoutId id="2147485578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56B8D2B5-6EA4-4ABB-AC88-E06C28B3C5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9" r:id="rId1"/>
    <p:sldLayoutId id="2147485580" r:id="rId2"/>
    <p:sldLayoutId id="2147485581" r:id="rId3"/>
    <p:sldLayoutId id="2147485582" r:id="rId4"/>
    <p:sldLayoutId id="2147485583" r:id="rId5"/>
    <p:sldLayoutId id="2147485584" r:id="rId6"/>
    <p:sldLayoutId id="2147485585" r:id="rId7"/>
    <p:sldLayoutId id="2147485586" r:id="rId8"/>
    <p:sldLayoutId id="2147485587" r:id="rId9"/>
    <p:sldLayoutId id="2147485588" r:id="rId10"/>
    <p:sldLayoutId id="21474855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2EECEB2F-35E8-4582-B096-F70280F28B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0" r:id="rId1"/>
    <p:sldLayoutId id="2147485591" r:id="rId2"/>
    <p:sldLayoutId id="2147485592" r:id="rId3"/>
    <p:sldLayoutId id="2147485593" r:id="rId4"/>
    <p:sldLayoutId id="2147485594" r:id="rId5"/>
    <p:sldLayoutId id="2147485595" r:id="rId6"/>
    <p:sldLayoutId id="2147485596" r:id="rId7"/>
    <p:sldLayoutId id="2147485597" r:id="rId8"/>
    <p:sldLayoutId id="2147485598" r:id="rId9"/>
    <p:sldLayoutId id="2147485599" r:id="rId10"/>
    <p:sldLayoutId id="2147485600" r:id="rId11"/>
    <p:sldLayoutId id="2147485601" r:id="rId12"/>
    <p:sldLayoutId id="214748560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5328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32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328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3F3B02D-9B9E-4ED6-9D12-9F80DCD147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15" r:id="rId1"/>
    <p:sldLayoutId id="2147485603" r:id="rId2"/>
    <p:sldLayoutId id="2147485604" r:id="rId3"/>
    <p:sldLayoutId id="2147485605" r:id="rId4"/>
    <p:sldLayoutId id="2147485606" r:id="rId5"/>
    <p:sldLayoutId id="2147485607" r:id="rId6"/>
    <p:sldLayoutId id="2147485608" r:id="rId7"/>
    <p:sldLayoutId id="2147485609" r:id="rId8"/>
    <p:sldLayoutId id="2147485610" r:id="rId9"/>
    <p:sldLayoutId id="2147485611" r:id="rId10"/>
    <p:sldLayoutId id="214748561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prezentacii-po-ekonomike/prezentacii-po-finansam/" TargetMode="Externa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popular/budget/" TargetMode="Externa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ks.ru/free_doc/new_site/finans/fin21.htm" TargetMode="Externa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ks.ru/free_doc/new_site/finans/fin21.htm" TargetMode="Externa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ks.ru/bgd/regl/b12_01/IssWWW.exe/Stg/d07/2-6-1-1.htm" TargetMode="External"/><Relationship Id="rId2" Type="http://schemas.openxmlformats.org/officeDocument/2006/relationships/hyperlink" Target="http://www.gks.ru/free_doc/new_site/finans/fin21.htm" TargetMode="Externa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ks.ru/free_doc/new_site/finans/fin29g.htm" TargetMode="Externa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consultant.ru/cons/cgi/online.cgi?req=doc;base=LAW;n=132868;fld=134;dst=4294967295;rnd=0.601732128765434;from=123853-6" TargetMode="External"/><Relationship Id="rId2" Type="http://schemas.openxmlformats.org/officeDocument/2006/relationships/hyperlink" Target="http://www.consultant.ru/popular/budget/56_5.html" TargetMode="Externa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ks.ru/bgd/regl/b12_01/IssWWW.exe/Stg/d07/2-6-1-2.htm" TargetMode="Externa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ks.ru/bgd/regl/b12_01/IssWWW.exe/Stg/d07/2-6-1-1.htm" TargetMode="Externa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ks.ru/bgd/regl/b12_01/IssWWW.exe/Stg/d08/2-6-1-1.htm" TargetMode="External"/><Relationship Id="rId2" Type="http://schemas.openxmlformats.org/officeDocument/2006/relationships/hyperlink" Target="http://base.consultant.ru/cons/cgi/online.cgi?req=doc;base=LAW;n=133415" TargetMode="Externa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lenta.ru/news/2012/09/28/budget1/" TargetMode="Externa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fin.ru/common/img/uploaded/library/2011/07/ONBP_2012-2014.doc" TargetMode="Externa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pfrf.ru/" TargetMode="Externa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online/base/?req=doc;base=LAW;n=116586" TargetMode="External"/><Relationship Id="rId3" Type="http://schemas.openxmlformats.org/officeDocument/2006/relationships/hyperlink" Target="http://www.consultant.ru/online/base/?req=doc;base=LAW;n=117163" TargetMode="External"/><Relationship Id="rId7" Type="http://schemas.openxmlformats.org/officeDocument/2006/relationships/hyperlink" Target="http://www.consultant.ru/online/base/?req=doc;base=LAW;n=116587" TargetMode="External"/><Relationship Id="rId2" Type="http://schemas.openxmlformats.org/officeDocument/2006/relationships/hyperlink" Target="&#1042;&#1085;&#1077;&#1073;%20&#1092;&#1086;&#1085;&#1076;&#1099;/&#1042;&#1085;&#1077;&#1073;%20&#1092;&#1086;&#1085;&#1076;&#1099;%20&#1079;&#1072;&#1082;&#1086;&#1085;&#1099;%20.doc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&#1060;&#1045;&#1044;&#1045;&#1056;&#1040;&#1051;&#1068;&#1053;&#1067;&#1049;%20&#1047;&#1040;&#1050;&#1054;&#1053;%20&#1054;%20&#1058;&#1056;&#1059;&#1044;&#1054;&#1042;&#1067;&#1061;%20&#1055;&#1045;&#1053;&#1057;&#1048;&#1071;&#1061;%20&#1042;%20&#1056;&#1054;&#1057;&#1057;&#1048;&#1049;&#1057;&#1050;&#1054;&#1049;%20&#1060;&#1045;&#1044;&#1045;&#1056;&#1040;&#1062;&#1048;&#1048;" TargetMode="External"/><Relationship Id="rId5" Type="http://schemas.openxmlformats.org/officeDocument/2006/relationships/hyperlink" Target="http://www.consultant.ru/online/base/?req=doc;base=LAW;n=116654" TargetMode="External"/><Relationship Id="rId4" Type="http://schemas.openxmlformats.org/officeDocument/2006/relationships/hyperlink" Target="http://www.consultant.ru/online/base/?req=doc;base=LAW;n=28167" TargetMode="External"/><Relationship Id="rId9" Type="http://schemas.openxmlformats.org/officeDocument/2006/relationships/hyperlink" Target="http://www.consultant.ru/online/base/?req=doc;base=LAW;n=116581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consultant.ru/cons/cgi/online.cgi?req=doc;base=LAW;n=131671" TargetMode="External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info.minfin.ru/pf.php" TargetMode="External"/><Relationship Id="rId2" Type="http://schemas.openxmlformats.org/officeDocument/2006/relationships/hyperlink" Target="http://www.gks.ru/free_doc/new_site/finans/gfi25.htm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info.minfin.ru/pf.php" TargetMode="External"/><Relationship Id="rId1" Type="http://schemas.openxmlformats.org/officeDocument/2006/relationships/slideLayout" Target="../slideLayouts/slideLayout4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ss.ru/" TargetMode="External"/><Relationship Id="rId1" Type="http://schemas.openxmlformats.org/officeDocument/2006/relationships/slideLayout" Target="../slideLayouts/slideLayout1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16590/#p128" TargetMode="External"/><Relationship Id="rId2" Type="http://schemas.openxmlformats.org/officeDocument/2006/relationships/hyperlink" Target="http://www.consultant.ru/online/base/?req=doc;base=LAW;n=117163" TargetMode="Externa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://www.consultant.ru/online/base/?req=doc;base=LAW;n=107319" TargetMode="External"/><Relationship Id="rId4" Type="http://schemas.openxmlformats.org/officeDocument/2006/relationships/hyperlink" Target="http://www.consultant.ru/document/cons_doc_LAW_118345/?frame=1#8C8E371C771854DCAC0BEB0E48A96D02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consultant.ru/cons/cgi/online.cgi?req=doc;base=LAW;n=122463;dst=0;ts=D8EF14CB7803500F8AD42FFCE7A1A8AD;ts=51B891F76D0FAE4279BE57DC7AA8CC9C" TargetMode="External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07680/#p8" TargetMode="External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info.minfin.ru/fss.php" TargetMode="External"/><Relationship Id="rId1" Type="http://schemas.openxmlformats.org/officeDocument/2006/relationships/slideLayout" Target="../slideLayouts/slideLayout5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info.minfin.ru/fss.php" TargetMode="External"/><Relationship Id="rId1" Type="http://schemas.openxmlformats.org/officeDocument/2006/relationships/slideLayout" Target="../slideLayouts/slideLayout5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ffoms.ru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ptfoms.ru/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online/base/?req=doc;base=LAW;n=115137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://www.consultant.ru/online/base/?req=doc;base=LAW;n=117163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ptfoms.ru/page/20/21/" TargetMode="External"/><Relationship Id="rId5" Type="http://schemas.openxmlformats.org/officeDocument/2006/relationships/hyperlink" Target="http://www.consultant.ru/document/cons_doc_LAW_109976/" TargetMode="External"/><Relationship Id="rId4" Type="http://schemas.openxmlformats.org/officeDocument/2006/relationships/hyperlink" Target="http://www.consultant.ru/document/cons_doc_LAW_88809/?frame=1#8174F08FABEABCA64655BC8556DE7F2D" TargetMode="Externa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ora.ffoms.ru/portal/page/portal/top/about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consultant.ru/cons/cgi/online.cgi?req=doc;base=LAW;n=122462;dst=0;ts=9C9CA10E6CBEBC727A41F2929CE9E45E;ts=A860F1C8E3CA4611D56E9121BF8EED61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info.minfin.ru/foms.php" TargetMode="External"/><Relationship Id="rId1" Type="http://schemas.openxmlformats.org/officeDocument/2006/relationships/slideLayout" Target="../slideLayouts/slideLayout5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em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1.minfin.ru/common/img/uploaded/library/2011/08/Dolgovaya_politika_na_sayt_SSHA1.pdf" TargetMode="External"/><Relationship Id="rId1" Type="http://schemas.openxmlformats.org/officeDocument/2006/relationships/slideLayout" Target="../slideLayouts/slideLayout1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map.rbc.ru/" TargetMode="External"/><Relationship Id="rId2" Type="http://schemas.openxmlformats.org/officeDocument/2006/relationships/hyperlink" Target="http://www1.minfin.ru/ru/public_debt/internal/" TargetMode="External"/><Relationship Id="rId1" Type="http://schemas.openxmlformats.org/officeDocument/2006/relationships/slideLayout" Target="../slideLayouts/slideLayout1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info.minfin.ru/debt_vnutr.php" TargetMode="External"/><Relationship Id="rId1" Type="http://schemas.openxmlformats.org/officeDocument/2006/relationships/slideLayout" Target="../slideLayouts/slideLayout1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info.minfin.ru/debt_vnutr.php" TargetMode="External"/><Relationship Id="rId1" Type="http://schemas.openxmlformats.org/officeDocument/2006/relationships/slideLayout" Target="../slideLayouts/slideLayout1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1.minfin.ru/ru/public_debt/external/" TargetMode="External"/><Relationship Id="rId1" Type="http://schemas.openxmlformats.org/officeDocument/2006/relationships/slideLayout" Target="../slideLayouts/slideLayout1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fin.ru/" TargetMode="External"/><Relationship Id="rId2" Type="http://schemas.openxmlformats.org/officeDocument/2006/relationships/hyperlink" Target="http://www1.minfin.ru/ru/public_debt/subdbt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www1.minfin.ru/ru/public_debt/capital_issue/state_securities/summa_dolgCB/" TargetMode="Externa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info.minfin.ru/debt_subj.php" TargetMode="External"/><Relationship Id="rId1" Type="http://schemas.openxmlformats.org/officeDocument/2006/relationships/slideLayout" Target="../slideLayouts/slideLayout15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dirty="0">
                <a:solidFill>
                  <a:srgbClr val="FFFFFF"/>
                </a:solidFill>
              </a:rPr>
              <a:t>Раздел 1: Государственные финансы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2691" name="Text Box 3"/>
          <p:cNvSpPr txBox="1">
            <a:spLocks noChangeArrowheads="1"/>
          </p:cNvSpPr>
          <p:nvPr/>
        </p:nvSpPr>
        <p:spPr bwMode="auto">
          <a:xfrm>
            <a:off x="609600" y="2057400"/>
            <a:ext cx="80010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u="sng" dirty="0">
                <a:solidFill>
                  <a:srgbClr val="FFFFFF"/>
                </a:solidFill>
              </a:rPr>
              <a:t>Государственные финансы</a:t>
            </a:r>
            <a:r>
              <a:rPr lang="ru-RU" altLang="ru-RU" dirty="0">
                <a:solidFill>
                  <a:srgbClr val="FFFFFF"/>
                </a:solidFill>
              </a:rPr>
              <a:t> — денежные отношения по поводу распределения и перераспределения стоимости общественного продукта и части национального богатства, связанные с формированием финансовых ресурсов в распоряжении государства и его предприятий и использованием государственных средств на затраты по расширению производства, удовлетворение социально – культурных потребностей общества, нужд обороны и управления.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2001" y="6165850"/>
            <a:ext cx="6028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Другие </a:t>
            </a:r>
            <a:r>
              <a:rPr lang="ru-RU" dirty="0" smtClean="0">
                <a:hlinkClick r:id="rId2" tooltip="Просмотреть все записи в рубрике «Презентации по финансам»"/>
              </a:rPr>
              <a:t>презентации </a:t>
            </a:r>
            <a:r>
              <a:rPr lang="ru-RU" dirty="0">
                <a:hlinkClick r:id="rId2" tooltip="Просмотреть все записи в рубрике «Презентации по финансам»"/>
              </a:rPr>
              <a:t>по финансам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0" grpId="0"/>
      <p:bldP spid="2426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79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u="sng" dirty="0">
                <a:solidFill>
                  <a:srgbClr val="FFFFFF"/>
                </a:solidFill>
              </a:rPr>
              <a:t>Государственные финансы включают в себя звенья</a:t>
            </a:r>
            <a:r>
              <a:rPr lang="ru-RU" altLang="ru-RU" sz="2000" dirty="0">
                <a:solidFill>
                  <a:srgbClr val="FFFFFF"/>
                </a:solidFill>
              </a:rPr>
              <a:t>:</a:t>
            </a:r>
          </a:p>
          <a:p>
            <a:pPr eaLnBrk="1" hangingPunct="1"/>
            <a:endParaRPr lang="ru-RU" altLang="ru-RU" sz="2000" dirty="0">
              <a:solidFill>
                <a:srgbClr val="FFFFFF"/>
              </a:solidFill>
            </a:endParaRPr>
          </a:p>
          <a:p>
            <a:pPr eaLnBrk="1" hangingPunct="1"/>
            <a:r>
              <a:rPr lang="ru-RU" altLang="ru-RU" sz="2000" dirty="0">
                <a:solidFill>
                  <a:srgbClr val="FFFFFF"/>
                </a:solidFill>
              </a:rPr>
              <a:t>1). </a:t>
            </a:r>
            <a:r>
              <a:rPr lang="ru-RU" altLang="ru-RU" sz="2000" dirty="0">
                <a:solidFill>
                  <a:srgbClr val="FF0000"/>
                </a:solidFill>
              </a:rPr>
              <a:t>Бюджет</a:t>
            </a:r>
            <a:r>
              <a:rPr lang="ru-RU" altLang="ru-RU" sz="2000" dirty="0">
                <a:solidFill>
                  <a:srgbClr val="FFFFFF"/>
                </a:solidFill>
              </a:rPr>
              <a:t> – экономическая категория, представленная денежными отношениями, возникающими у государства с юридическими и физическими лицами по поводу перераспределения национального дохода в связи с  образованием и использованием бюджетного фонда страны, предназначенного на финансирование народного хозяйства, социально – культурных нужд, нужд обороны и государственного управления.</a:t>
            </a:r>
          </a:p>
          <a:p>
            <a:pPr eaLnBrk="1" hangingPunct="1"/>
            <a:endParaRPr lang="ru-RU" altLang="ru-RU" sz="2000" dirty="0">
              <a:solidFill>
                <a:srgbClr val="FFFFFF"/>
              </a:solidFill>
            </a:endParaRPr>
          </a:p>
          <a:p>
            <a:pPr eaLnBrk="1" hangingPunct="1"/>
            <a:r>
              <a:rPr lang="ru-RU" altLang="ru-RU" sz="2000" dirty="0">
                <a:solidFill>
                  <a:srgbClr val="FFFFFF"/>
                </a:solidFill>
              </a:rPr>
              <a:t>2). </a:t>
            </a:r>
            <a:r>
              <a:rPr lang="ru-RU" altLang="ru-RU" sz="2000" dirty="0">
                <a:solidFill>
                  <a:srgbClr val="FF0000"/>
                </a:solidFill>
              </a:rPr>
              <a:t>Внебюджетные фонды</a:t>
            </a:r>
            <a:r>
              <a:rPr lang="ru-RU" altLang="ru-RU" sz="2000" dirty="0">
                <a:solidFill>
                  <a:srgbClr val="FFFFFF"/>
                </a:solidFill>
              </a:rPr>
              <a:t> — специфическая форма перераспределения и использования финансовых ресурсов, привлекаемых для финансирования некоторых общественных потребностей и комплексно используемых на основе организационной самостоятельности фондов.</a:t>
            </a:r>
          </a:p>
          <a:p>
            <a:pPr eaLnBrk="1" hangingPunct="1"/>
            <a:endParaRPr lang="ru-RU" altLang="ru-RU" sz="2000" dirty="0">
              <a:solidFill>
                <a:srgbClr val="FFFFFF"/>
              </a:solidFill>
            </a:endParaRPr>
          </a:p>
          <a:p>
            <a:pPr eaLnBrk="1" hangingPunct="1"/>
            <a:r>
              <a:rPr lang="ru-RU" altLang="ru-RU" sz="2000" dirty="0">
                <a:solidFill>
                  <a:srgbClr val="FFFFFF"/>
                </a:solidFill>
              </a:rPr>
              <a:t>3). </a:t>
            </a:r>
            <a:r>
              <a:rPr lang="ru-RU" altLang="ru-RU" sz="2000" dirty="0">
                <a:solidFill>
                  <a:srgbClr val="FF0000"/>
                </a:solidFill>
              </a:rPr>
              <a:t>Государственный долг</a:t>
            </a:r>
            <a:r>
              <a:rPr lang="ru-RU" altLang="ru-RU" sz="2000" dirty="0">
                <a:solidFill>
                  <a:srgbClr val="FFFFFF"/>
                </a:solidFill>
              </a:rPr>
              <a:t> — денежные отношения, возникающие у государства с юридическими и физическими лицами в связи с мобилизацией временно свободных денежных средств в распоряжение органов государственной власти и их использование на финансирование государственных расходов.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3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2400" y="0"/>
            <a:ext cx="883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dirty="0"/>
              <a:t>Тема 1  Органы государственного управления финансами и контроля финансовой деятельности.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4800" y="1447800"/>
            <a:ext cx="83058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dirty="0"/>
              <a:t>Цель – реализация финансовой политики.</a:t>
            </a:r>
          </a:p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u="sng" dirty="0"/>
              <a:t>Методы и формы управления финансами</a:t>
            </a:r>
            <a:r>
              <a:rPr lang="ru-RU" altLang="ru-RU" dirty="0"/>
              <a:t>:</a:t>
            </a:r>
          </a:p>
          <a:p>
            <a:pPr eaLnBrk="1" hangingPunct="1"/>
            <a:endParaRPr lang="ru-RU" altLang="ru-RU" dirty="0"/>
          </a:p>
          <a:p>
            <a:pPr eaLnBrk="1" hangingPunct="1">
              <a:buFont typeface="Arial" charset="0"/>
              <a:buChar char="•"/>
            </a:pPr>
            <a:r>
              <a:rPr lang="ru-RU" altLang="ru-RU" dirty="0"/>
              <a:t>Финансовое планирование и прогнозирование,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dirty="0"/>
              <a:t>Программирование,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dirty="0"/>
              <a:t>Регулирование,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dirty="0"/>
              <a:t>Контроль,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dirty="0"/>
              <a:t>Принятие и исполнение адекватной законодательной базы,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dirty="0"/>
              <a:t>Обоснование системы прогрессивных методов мобилизации и использования финансовых ресурсов.</a:t>
            </a:r>
          </a:p>
          <a:p>
            <a:pPr eaLnBrk="1" hangingPunct="1">
              <a:buFont typeface="Arial" charset="0"/>
              <a:buChar char="•"/>
            </a:pP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28600" y="304800"/>
            <a:ext cx="8610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ru-RU" altLang="ru-RU" sz="3200" b="1" dirty="0"/>
              <a:t>Президент (администрация президента)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57200" y="1820863"/>
            <a:ext cx="830580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 sz="3600"/>
              <a:t>Определяет цели финансовой политики,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3600"/>
              <a:t>Подписывает бюджетный план,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3600"/>
              <a:t>Имеет право вето на финансовое законодательство, принятое Федеральным Собранием.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Text Box 3"/>
          <p:cNvSpPr txBox="1">
            <a:spLocks noChangeArrowheads="1"/>
          </p:cNvSpPr>
          <p:nvPr/>
        </p:nvSpPr>
        <p:spPr bwMode="auto">
          <a:xfrm>
            <a:off x="2286000" y="1362075"/>
            <a:ext cx="4343400" cy="466725"/>
          </a:xfrm>
          <a:prstGeom prst="rect">
            <a:avLst/>
          </a:prstGeom>
          <a:solidFill>
            <a:schemeClr val="tx2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Федеральное собрание</a:t>
            </a:r>
          </a:p>
        </p:txBody>
      </p:sp>
      <p:sp>
        <p:nvSpPr>
          <p:cNvPr id="244740" name="Text Box 4"/>
          <p:cNvSpPr txBox="1">
            <a:spLocks noChangeArrowheads="1"/>
          </p:cNvSpPr>
          <p:nvPr/>
        </p:nvSpPr>
        <p:spPr bwMode="auto">
          <a:xfrm>
            <a:off x="5105400" y="2057400"/>
            <a:ext cx="3276600" cy="83185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Государственная Дума</a:t>
            </a:r>
          </a:p>
        </p:txBody>
      </p:sp>
      <p:sp>
        <p:nvSpPr>
          <p:cNvPr id="244741" name="Text Box 5"/>
          <p:cNvSpPr txBox="1">
            <a:spLocks noChangeArrowheads="1"/>
          </p:cNvSpPr>
          <p:nvPr/>
        </p:nvSpPr>
        <p:spPr bwMode="auto">
          <a:xfrm>
            <a:off x="762000" y="2057400"/>
            <a:ext cx="3276600" cy="83185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Совет    Федерации</a:t>
            </a:r>
          </a:p>
        </p:txBody>
      </p:sp>
      <p:sp>
        <p:nvSpPr>
          <p:cNvPr id="244742" name="Line 6"/>
          <p:cNvSpPr>
            <a:spLocks noChangeShapeType="1"/>
          </p:cNvSpPr>
          <p:nvPr/>
        </p:nvSpPr>
        <p:spPr bwMode="auto">
          <a:xfrm flipH="1">
            <a:off x="4038600" y="18288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4743" name="Line 7"/>
          <p:cNvSpPr>
            <a:spLocks noChangeShapeType="1"/>
          </p:cNvSpPr>
          <p:nvPr/>
        </p:nvSpPr>
        <p:spPr bwMode="auto">
          <a:xfrm>
            <a:off x="4648200" y="1828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4744" name="AutoShape 8"/>
          <p:cNvSpPr>
            <a:spLocks/>
          </p:cNvSpPr>
          <p:nvPr/>
        </p:nvSpPr>
        <p:spPr bwMode="auto">
          <a:xfrm rot="-5400000">
            <a:off x="4305300" y="2019300"/>
            <a:ext cx="457200" cy="25146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4746" name="Oval 10"/>
          <p:cNvSpPr>
            <a:spLocks noChangeArrowheads="1"/>
          </p:cNvSpPr>
          <p:nvPr/>
        </p:nvSpPr>
        <p:spPr bwMode="auto">
          <a:xfrm>
            <a:off x="1862138" y="3581400"/>
            <a:ext cx="5334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4747" name="Text Box 11"/>
          <p:cNvSpPr txBox="1">
            <a:spLocks noChangeArrowheads="1"/>
          </p:cNvSpPr>
          <p:nvPr/>
        </p:nvSpPr>
        <p:spPr bwMode="auto">
          <a:xfrm>
            <a:off x="2362200" y="3943350"/>
            <a:ext cx="4267200" cy="466725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dirty="0"/>
              <a:t>Счётная Палата</a:t>
            </a:r>
          </a:p>
        </p:txBody>
      </p:sp>
      <p:sp>
        <p:nvSpPr>
          <p:cNvPr id="244748" name="Text Box 12"/>
          <p:cNvSpPr txBox="1">
            <a:spLocks noChangeArrowheads="1"/>
          </p:cNvSpPr>
          <p:nvPr/>
        </p:nvSpPr>
        <p:spPr bwMode="auto">
          <a:xfrm>
            <a:off x="1219200" y="5105400"/>
            <a:ext cx="693420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000000"/>
                </a:solidFill>
              </a:rPr>
              <a:t>Комитет по бюджету и налогам Государственной Думы РФ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244749" name="AutoShape 13"/>
          <p:cNvCxnSpPr>
            <a:cxnSpLocks noChangeShapeType="1"/>
          </p:cNvCxnSpPr>
          <p:nvPr/>
        </p:nvCxnSpPr>
        <p:spPr bwMode="auto">
          <a:xfrm flipH="1">
            <a:off x="8077200" y="2438400"/>
            <a:ext cx="228600" cy="3048000"/>
          </a:xfrm>
          <a:prstGeom prst="bentConnector3">
            <a:avLst>
              <a:gd name="adj1" fmla="val -100000"/>
            </a:avLst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4800" y="15240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ru-RU" altLang="ru-RU" sz="3200" b="1" dirty="0"/>
              <a:t>Законодательные органы власти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219200" y="5949950"/>
            <a:ext cx="6934200" cy="646113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b="1" i="1" dirty="0">
                <a:solidFill>
                  <a:srgbClr val="000000"/>
                </a:solidFill>
              </a:rPr>
              <a:t>Комитет по кредитным организациям и финансовому рынку Государственной Думы РФ</a:t>
            </a:r>
            <a:r>
              <a:rPr lang="ru-RU" altLang="ru-RU" sz="1800" dirty="0">
                <a:solidFill>
                  <a:srgbClr val="000000"/>
                </a:solidFill>
              </a:rPr>
              <a:t> </a:t>
            </a:r>
            <a:endParaRPr lang="ru-RU" alt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4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4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47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4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4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44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4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9" grpId="0" animBg="1"/>
      <p:bldP spid="244740" grpId="0" animBg="1"/>
      <p:bldP spid="244741" grpId="0" animBg="1"/>
      <p:bldP spid="244742" grpId="0" animBg="1"/>
      <p:bldP spid="244743" grpId="0" animBg="1"/>
      <p:bldP spid="244744" grpId="0" animBg="1"/>
      <p:bldP spid="244746" grpId="0" animBg="1"/>
      <p:bldP spid="244747" grpId="0" animBg="1"/>
      <p:bldP spid="244748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dirty="0" smtClean="0">
                <a:solidFill>
                  <a:srgbClr val="FF0000"/>
                </a:solidFill>
              </a:rPr>
              <a:t>Федеральное собрание</a:t>
            </a:r>
          </a:p>
        </p:txBody>
      </p:sp>
      <p:sp>
        <p:nvSpPr>
          <p:cNvPr id="27750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400" smtClean="0"/>
              <a:t>Устанавливает налоги и сборы</a:t>
            </a:r>
          </a:p>
          <a:p>
            <a:pPr eaLnBrk="1" hangingPunct="1">
              <a:defRPr/>
            </a:pPr>
            <a:r>
              <a:rPr lang="ru-RU" sz="4400" smtClean="0"/>
              <a:t>Утверждает Федеральный бюджет</a:t>
            </a:r>
          </a:p>
          <a:p>
            <a:pPr eaLnBrk="1" hangingPunct="1">
              <a:defRPr/>
            </a:pPr>
            <a:r>
              <a:rPr lang="ru-RU" sz="4400" smtClean="0"/>
              <a:t>Принимает финансовое законодательство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77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77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77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>
                <a:solidFill>
                  <a:schemeClr val="folHlink"/>
                </a:solidFill>
              </a:rPr>
              <a:t>Счётная палата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осуществляет контроль за своевременным исполнением доходных и расходных статей федерального бюджета,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осуществляет контроль за законностью и своевременностью движения средств бюджета в финансово-кредитных учреждениях РФ;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определяет эффективность и целесообразность расходов государственных средств и использования федеральной собственности,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проводит финансовую экспертизу проектов федеральных законов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79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 Box 2"/>
          <p:cNvSpPr txBox="1">
            <a:spLocks noChangeArrowheads="1"/>
          </p:cNvSpPr>
          <p:nvPr/>
        </p:nvSpPr>
        <p:spPr bwMode="auto">
          <a:xfrm>
            <a:off x="1828800" y="600075"/>
            <a:ext cx="5943600" cy="4667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dirty="0">
                <a:solidFill>
                  <a:srgbClr val="000000"/>
                </a:solidFill>
              </a:rPr>
              <a:t>Министерство Финансов</a:t>
            </a:r>
          </a:p>
        </p:txBody>
      </p:sp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457200" y="2124075"/>
            <a:ext cx="990600" cy="46672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ФК</a:t>
            </a: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4114800" y="2667000"/>
            <a:ext cx="1447800" cy="46672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ФСФБН</a:t>
            </a:r>
          </a:p>
        </p:txBody>
      </p:sp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2286000" y="3970338"/>
            <a:ext cx="5181600" cy="830262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Федеральная служба финансового мониторинга</a:t>
            </a:r>
          </a:p>
        </p:txBody>
      </p:sp>
      <p:sp>
        <p:nvSpPr>
          <p:cNvPr id="246791" name="Text Box 7"/>
          <p:cNvSpPr txBox="1">
            <a:spLocks noChangeArrowheads="1"/>
          </p:cNvSpPr>
          <p:nvPr/>
        </p:nvSpPr>
        <p:spPr bwMode="auto">
          <a:xfrm>
            <a:off x="7543800" y="2124075"/>
            <a:ext cx="1143000" cy="46672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ФНС</a:t>
            </a:r>
          </a:p>
        </p:txBody>
      </p:sp>
      <p:cxnSp>
        <p:nvCxnSpPr>
          <p:cNvPr id="246792" name="AutoShape 8"/>
          <p:cNvCxnSpPr>
            <a:cxnSpLocks noChangeShapeType="1"/>
            <a:stCxn id="246786" idx="2"/>
            <a:endCxn id="246787" idx="0"/>
          </p:cNvCxnSpPr>
          <p:nvPr/>
        </p:nvCxnSpPr>
        <p:spPr bwMode="auto">
          <a:xfrm flipH="1">
            <a:off x="952500" y="1066800"/>
            <a:ext cx="3848100" cy="1057275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793" name="AutoShape 9"/>
          <p:cNvCxnSpPr>
            <a:cxnSpLocks noChangeShapeType="1"/>
            <a:stCxn id="246786" idx="2"/>
          </p:cNvCxnSpPr>
          <p:nvPr/>
        </p:nvCxnSpPr>
        <p:spPr bwMode="auto">
          <a:xfrm flipH="1">
            <a:off x="4724400" y="1066800"/>
            <a:ext cx="76200" cy="160020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796" name="AutoShape 12"/>
          <p:cNvCxnSpPr>
            <a:cxnSpLocks noChangeShapeType="1"/>
            <a:stCxn id="246786" idx="2"/>
            <a:endCxn id="246791" idx="0"/>
          </p:cNvCxnSpPr>
          <p:nvPr/>
        </p:nvCxnSpPr>
        <p:spPr bwMode="auto">
          <a:xfrm>
            <a:off x="4800600" y="1066800"/>
            <a:ext cx="3314700" cy="1057275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798" name="Text Box 14"/>
          <p:cNvSpPr txBox="1">
            <a:spLocks noChangeArrowheads="1"/>
          </p:cNvSpPr>
          <p:nvPr/>
        </p:nvSpPr>
        <p:spPr bwMode="auto">
          <a:xfrm>
            <a:off x="2286000" y="5029200"/>
            <a:ext cx="5181600" cy="1570038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altLang="ru-RU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Система Банка России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6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4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67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6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6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 animBg="1"/>
      <p:bldP spid="246787" grpId="0" animBg="1"/>
      <p:bldP spid="246788" grpId="0" animBg="1"/>
      <p:bldP spid="246789" grpId="0" animBg="1"/>
      <p:bldP spid="24679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08" name="Rectangl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dirty="0" smtClean="0">
                <a:solidFill>
                  <a:srgbClr val="FF0000"/>
                </a:solidFill>
              </a:rPr>
              <a:t>Министерство Финансов</a:t>
            </a:r>
          </a:p>
        </p:txBody>
      </p:sp>
      <p:sp>
        <p:nvSpPr>
          <p:cNvPr id="280609" name="Rectangle 3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915400" cy="51054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Вносит предложения по формированию финансовой политики</a:t>
            </a:r>
          </a:p>
          <a:p>
            <a:pPr eaLnBrk="1" hangingPunct="1">
              <a:defRPr/>
            </a:pPr>
            <a:r>
              <a:rPr lang="ru-RU" smtClean="0"/>
              <a:t>Проводит мероприятия по реализации финансовой политики</a:t>
            </a:r>
          </a:p>
          <a:p>
            <a:pPr eaLnBrk="1" hangingPunct="1">
              <a:defRPr/>
            </a:pPr>
            <a:r>
              <a:rPr lang="ru-RU" smtClean="0"/>
              <a:t>Разрабатывает проекты законов</a:t>
            </a:r>
          </a:p>
          <a:p>
            <a:pPr eaLnBrk="1" hangingPunct="1">
              <a:defRPr/>
            </a:pPr>
            <a:r>
              <a:rPr lang="ru-RU" smtClean="0"/>
              <a:t>Осуществляет методическое руководство</a:t>
            </a:r>
          </a:p>
          <a:p>
            <a:pPr eaLnBrk="1" hangingPunct="1">
              <a:defRPr/>
            </a:pPr>
            <a:r>
              <a:rPr lang="ru-RU" smtClean="0"/>
              <a:t>Разработка проектов бюджета и баланса финансовых ресурсов страны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80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80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80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80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280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3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dirty="0" smtClean="0">
                <a:solidFill>
                  <a:schemeClr val="folHlink"/>
                </a:solidFill>
              </a:rPr>
              <a:t>Федеральное казначейство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Организация кассового исполнения федерального бюджета</a:t>
            </a:r>
          </a:p>
          <a:p>
            <a:pPr eaLnBrk="1" hangingPunct="1">
              <a:defRPr/>
            </a:pPr>
            <a:r>
              <a:rPr lang="ru-RU" sz="2800" smtClean="0"/>
              <a:t>Проведение мероприятий по обеспечению целевого использования бюджетных средств</a:t>
            </a:r>
          </a:p>
          <a:p>
            <a:pPr eaLnBrk="1" hangingPunct="1">
              <a:defRPr/>
            </a:pPr>
            <a:r>
              <a:rPr lang="ru-RU" sz="2800" smtClean="0"/>
              <a:t>Контроль за:</a:t>
            </a:r>
          </a:p>
          <a:p>
            <a:pPr lvl="1" eaLnBrk="1" hangingPunct="1">
              <a:defRPr/>
            </a:pPr>
            <a:r>
              <a:rPr lang="ru-RU" sz="2400" smtClean="0"/>
              <a:t>соблюдением лимитов бюджетных обязательств ГРБС нижестоящим распорядителям</a:t>
            </a:r>
          </a:p>
          <a:p>
            <a:pPr lvl="1" eaLnBrk="1" hangingPunct="1">
              <a:defRPr/>
            </a:pPr>
            <a:r>
              <a:rPr lang="ru-RU" sz="2400" smtClean="0"/>
              <a:t>непревышением кассовых расходов</a:t>
            </a:r>
          </a:p>
          <a:p>
            <a:pPr lvl="1" eaLnBrk="1" hangingPunct="1">
              <a:defRPr/>
            </a:pPr>
            <a:r>
              <a:rPr lang="ru-RU" sz="2400" smtClean="0"/>
              <a:t>соответствием содержания операций КБК</a:t>
            </a:r>
          </a:p>
          <a:p>
            <a:pPr lvl="1" eaLnBrk="1" hangingPunct="1">
              <a:defRPr/>
            </a:pPr>
            <a:r>
              <a:rPr lang="ru-RU" sz="2400" smtClean="0"/>
              <a:t>наличием подтверждающих обязательства документов у получателей БС.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folHlink"/>
                </a:solidFill>
              </a:rPr>
              <a:t>Федеральная служба финансово-бюджетного надзора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70075"/>
            <a:ext cx="8915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Финансовый контроль за использованием средств федерального бюджета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Контроль за использованием средств внебюджетных фондов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Контроль за исполнением бюджетов субъектов РФ и местных бюджетов в части трансфертов из Федерального бюджета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Валютный контроль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folHlink"/>
                </a:solidFill>
              </a:rPr>
              <a:t>Федеральная служба финансового мониторинга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/>
              <a:t>Контроль за финансовыми потоками хозяйствующих субъектов</a:t>
            </a:r>
          </a:p>
          <a:p>
            <a:pPr eaLnBrk="1" hangingPunct="1">
              <a:defRPr/>
            </a:pPr>
            <a:r>
              <a:rPr lang="ru-RU" sz="3600" smtClean="0"/>
              <a:t>Выявление незаконных финансовых потоков, в том числе финансирования незаконных формирований и террористических актов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8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folHlink"/>
                </a:solidFill>
              </a:rPr>
              <a:t>Федеральная налоговая служба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700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Контроль за соблюдением налогового законодательства,</a:t>
            </a:r>
          </a:p>
          <a:p>
            <a:pPr eaLnBrk="1" hangingPunct="1">
              <a:defRPr/>
            </a:pPr>
            <a:r>
              <a:rPr lang="ru-RU" sz="4000" smtClean="0"/>
              <a:t>Проверка правильности исчисления и уплаты налогов и других платежей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9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9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Система Банка России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3875"/>
            <a:ext cx="8229600" cy="4530725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effectLst/>
              </a:rPr>
              <a:t>Законотворчество в сфере ФР,</a:t>
            </a:r>
          </a:p>
          <a:p>
            <a:pPr eaLnBrk="1" hangingPunct="1"/>
            <a:r>
              <a:rPr lang="ru-RU" altLang="ru-RU" sz="3600" smtClean="0">
                <a:effectLst/>
              </a:rPr>
              <a:t>Контроль и надзор,</a:t>
            </a:r>
          </a:p>
          <a:p>
            <a:pPr eaLnBrk="1" hangingPunct="1"/>
            <a:r>
              <a:rPr lang="ru-RU" altLang="ru-RU" sz="3600" smtClean="0">
                <a:effectLst/>
              </a:rPr>
              <a:t>Лицензирование деятельности профессиональных участников,</a:t>
            </a:r>
          </a:p>
          <a:p>
            <a:pPr eaLnBrk="1" hangingPunct="1"/>
            <a:r>
              <a:rPr lang="ru-RU" altLang="ru-RU" sz="3600" smtClean="0">
                <a:effectLst/>
              </a:rPr>
              <a:t>Обобщение и анализ информации,</a:t>
            </a:r>
          </a:p>
          <a:p>
            <a:pPr eaLnBrk="1" hangingPunct="1"/>
            <a:r>
              <a:rPr lang="ru-RU" altLang="ru-RU" sz="3600" smtClean="0">
                <a:effectLst/>
              </a:rPr>
              <a:t>Методическое обеспечение.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Система Банка России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686800" cy="50292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Реализация денежно кредитной и финансовой политики,</a:t>
            </a:r>
          </a:p>
          <a:p>
            <a:pPr eaLnBrk="1" hangingPunct="1">
              <a:defRPr/>
            </a:pPr>
            <a:r>
              <a:rPr lang="ru-RU" dirty="0" smtClean="0"/>
              <a:t>Лицензирование и контроль деятельности кредитных организаций,</a:t>
            </a:r>
          </a:p>
          <a:p>
            <a:pPr eaLnBrk="1" hangingPunct="1">
              <a:defRPr/>
            </a:pPr>
            <a:r>
              <a:rPr lang="ru-RU" dirty="0" smtClean="0"/>
              <a:t>Кассовое исполнение бюджета</a:t>
            </a:r>
          </a:p>
          <a:p>
            <a:pPr eaLnBrk="1" hangingPunct="1">
              <a:defRPr/>
            </a:pPr>
            <a:r>
              <a:rPr lang="ru-RU" dirty="0" smtClean="0"/>
              <a:t>Методическое обеспечение деятельности кредитных организаций</a:t>
            </a:r>
          </a:p>
          <a:p>
            <a:pPr eaLnBrk="1" hangingPunct="1">
              <a:defRPr/>
            </a:pPr>
            <a:r>
              <a:rPr lang="ru-RU" dirty="0" smtClean="0"/>
              <a:t>Резервирование финансовых средств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458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dirty="0">
                <a:solidFill>
                  <a:srgbClr val="FF7C5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Независимый финансовый контроль (аудит) </a:t>
            </a:r>
          </a:p>
        </p:txBody>
      </p:sp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533400" y="1543050"/>
            <a:ext cx="82296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FFFF66"/>
                </a:solidFill>
              </a:rPr>
              <a:t>Аудит</a:t>
            </a:r>
            <a:r>
              <a:rPr lang="ru-RU" altLang="ru-RU" sz="2800">
                <a:solidFill>
                  <a:srgbClr val="FFFFFF"/>
                </a:solidFill>
              </a:rPr>
              <a:t> независимая экспертиза и анализ финансовой отчетности хозяйствующего субъекта с целью определения ее достоверности, полноты и реальности, соответствия действующему законодательству и требованиям, предъявляемым к составлению финансовой отчетности. 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685800" y="5105400"/>
            <a:ext cx="76962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i="1">
                <a:solidFill>
                  <a:srgbClr val="FFFF66"/>
                </a:solidFill>
              </a:rPr>
              <a:t>Аудитор</a:t>
            </a:r>
            <a:r>
              <a:rPr lang="ru-RU" altLang="ru-RU" i="1">
                <a:solidFill>
                  <a:srgbClr val="FFFFFF"/>
                </a:solidFill>
              </a:rPr>
              <a:t> — </a:t>
            </a:r>
            <a:r>
              <a:rPr lang="ru-RU" altLang="ru-RU">
                <a:solidFill>
                  <a:srgbClr val="FFFFFF"/>
                </a:solidFill>
              </a:rPr>
              <a:t>независимый ревизор, прошедший соответствующую аттестацию и получивший лицензию на право осуществления аудиторской деятельности.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0" grpId="0"/>
      <p:bldP spid="247811" grpId="0"/>
      <p:bldP spid="2478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Text Box 2"/>
          <p:cNvSpPr txBox="1">
            <a:spLocks noChangeArrowheads="1"/>
          </p:cNvSpPr>
          <p:nvPr/>
        </p:nvSpPr>
        <p:spPr bwMode="auto">
          <a:xfrm>
            <a:off x="1752600" y="381000"/>
            <a:ext cx="5867400" cy="4667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Аудит по целям и задачам</a:t>
            </a:r>
          </a:p>
        </p:txBody>
      </p:sp>
      <p:sp>
        <p:nvSpPr>
          <p:cNvPr id="248835" name="Text Box 3"/>
          <p:cNvSpPr txBox="1">
            <a:spLocks noChangeArrowheads="1"/>
          </p:cNvSpPr>
          <p:nvPr/>
        </p:nvSpPr>
        <p:spPr bwMode="auto">
          <a:xfrm>
            <a:off x="457200" y="1676400"/>
            <a:ext cx="3810000" cy="466725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Внешний</a:t>
            </a:r>
          </a:p>
        </p:txBody>
      </p:sp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4648200" y="1676400"/>
            <a:ext cx="3810000" cy="466725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Внутренний</a:t>
            </a:r>
          </a:p>
        </p:txBody>
      </p:sp>
      <p:sp>
        <p:nvSpPr>
          <p:cNvPr id="248837" name="AutoShape 5"/>
          <p:cNvSpPr>
            <a:spLocks noChangeArrowheads="1"/>
          </p:cNvSpPr>
          <p:nvPr/>
        </p:nvSpPr>
        <p:spPr bwMode="auto">
          <a:xfrm>
            <a:off x="2895600" y="838200"/>
            <a:ext cx="609600" cy="838200"/>
          </a:xfrm>
          <a:prstGeom prst="downArrow">
            <a:avLst>
              <a:gd name="adj1" fmla="val 50000"/>
              <a:gd name="adj2" fmla="val 343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8838" name="AutoShape 6"/>
          <p:cNvSpPr>
            <a:spLocks noChangeArrowheads="1"/>
          </p:cNvSpPr>
          <p:nvPr/>
        </p:nvSpPr>
        <p:spPr bwMode="auto">
          <a:xfrm>
            <a:off x="5638800" y="838200"/>
            <a:ext cx="609600" cy="838200"/>
          </a:xfrm>
          <a:prstGeom prst="downArrow">
            <a:avLst>
              <a:gd name="adj1" fmla="val 50000"/>
              <a:gd name="adj2" fmla="val 343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8839" name="Text Box 7"/>
          <p:cNvSpPr txBox="1">
            <a:spLocks noChangeArrowheads="1"/>
          </p:cNvSpPr>
          <p:nvPr/>
        </p:nvSpPr>
        <p:spPr bwMode="auto">
          <a:xfrm>
            <a:off x="457200" y="2514600"/>
            <a:ext cx="3810000" cy="4064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Цели</a:t>
            </a:r>
            <a:r>
              <a:rPr lang="ru-RU" altLang="ru-RU" sz="2000">
                <a:solidFill>
                  <a:srgbClr val="000000"/>
                </a:solidFill>
              </a:rPr>
              <a:t>: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проверка достоверности финансовой и бухгалтерской отчетности;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экспертиза финансово-хозяйственного состояния;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оценка платежеспособности,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разработка рекомендаций по хозяйственной деятельности, финансовой стратегии, налоговому планированию и т. п. </a:t>
            </a:r>
          </a:p>
        </p:txBody>
      </p:sp>
      <p:sp>
        <p:nvSpPr>
          <p:cNvPr id="248840" name="Text Box 8"/>
          <p:cNvSpPr txBox="1">
            <a:spLocks noChangeArrowheads="1"/>
          </p:cNvSpPr>
          <p:nvPr/>
        </p:nvSpPr>
        <p:spPr bwMode="auto">
          <a:xfrm>
            <a:off x="4724400" y="2514600"/>
            <a:ext cx="3810000" cy="19907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Конкретные </a:t>
            </a:r>
            <a:r>
              <a:rPr lang="ru-RU" altLang="ru-RU" sz="2000" b="1">
                <a:solidFill>
                  <a:srgbClr val="000000"/>
                </a:solidFill>
              </a:rPr>
              <a:t>цели</a:t>
            </a:r>
            <a:r>
              <a:rPr lang="ru-RU" altLang="ru-RU" sz="2000">
                <a:solidFill>
                  <a:srgbClr val="000000"/>
                </a:solidFill>
              </a:rPr>
              <a:t> служб внутреннего аудита определяются в зависимости от требований руководства предприятия.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4724400" y="4622800"/>
            <a:ext cx="3810000" cy="19304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solidFill>
                  <a:srgbClr val="000000"/>
                </a:solidFill>
              </a:rPr>
              <a:t>Он должен охватывать все участки хозяйственной деятельности, носить предметный, строго направленный характер, быть результативным.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8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4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88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8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88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88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4" grpId="0" animBg="1"/>
      <p:bldP spid="248835" grpId="0" animBg="1"/>
      <p:bldP spid="248836" grpId="0" animBg="1"/>
      <p:bldP spid="248837" grpId="0" animBg="1"/>
      <p:bldP spid="248838" grpId="0" animBg="1"/>
      <p:bldP spid="248839" grpId="0" animBg="1"/>
      <p:bldP spid="248840" grpId="0" animBg="1"/>
      <p:bldP spid="2488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5" name="Text Box 7"/>
          <p:cNvSpPr txBox="1">
            <a:spLocks noChangeArrowheads="1"/>
          </p:cNvSpPr>
          <p:nvPr/>
        </p:nvSpPr>
        <p:spPr bwMode="auto">
          <a:xfrm>
            <a:off x="228600" y="1733550"/>
            <a:ext cx="86868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>
                <a:solidFill>
                  <a:srgbClr val="FFFF66"/>
                </a:solidFill>
              </a:rPr>
              <a:t>	Бюджетные отношения</a:t>
            </a:r>
            <a:r>
              <a:rPr lang="ru-RU" altLang="ru-RU" sz="3600">
                <a:solidFill>
                  <a:srgbClr val="FFFFFF"/>
                </a:solidFill>
              </a:rPr>
              <a:t>  - </a:t>
            </a:r>
            <a:r>
              <a:rPr lang="ru-RU" altLang="ru-RU" sz="2800"/>
              <a:t>отношения, возникающие между субъектами бюджетных правоотношений в процессе формирования доходов и осуществления расходов бюджетов бюджетной системы Российской Федерации, осуществления государственных и муниципальных заимствований, регулирования государственного и муниципального долга.</a:t>
            </a:r>
            <a:endParaRPr lang="ru-RU" altLang="ru-RU" sz="3600">
              <a:solidFill>
                <a:srgbClr val="FFFFFF"/>
              </a:solidFill>
            </a:endParaRPr>
          </a:p>
        </p:txBody>
      </p:sp>
      <p:sp>
        <p:nvSpPr>
          <p:cNvPr id="293896" name="Text Box 8"/>
          <p:cNvSpPr txBox="1">
            <a:spLocks noChangeArrowheads="1"/>
          </p:cNvSpPr>
          <p:nvPr/>
        </p:nvSpPr>
        <p:spPr bwMode="auto">
          <a:xfrm>
            <a:off x="228600" y="15240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Тема 2  Бюджет и бюджетное устройство.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3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5" grpId="0"/>
      <p:bldP spid="29389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4" name="Text Box 4"/>
          <p:cNvSpPr txBox="1">
            <a:spLocks noChangeArrowheads="1"/>
          </p:cNvSpPr>
          <p:nvPr/>
        </p:nvSpPr>
        <p:spPr bwMode="auto">
          <a:xfrm>
            <a:off x="2209800" y="457200"/>
            <a:ext cx="4572000" cy="1006475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6000">
                <a:solidFill>
                  <a:srgbClr val="FFFFFF"/>
                </a:solidFill>
              </a:rPr>
              <a:t>Бюджет</a:t>
            </a:r>
          </a:p>
        </p:txBody>
      </p:sp>
      <p:sp>
        <p:nvSpPr>
          <p:cNvPr id="296965" name="Text Box 5"/>
          <p:cNvSpPr txBox="1">
            <a:spLocks noChangeArrowheads="1"/>
          </p:cNvSpPr>
          <p:nvPr/>
        </p:nvSpPr>
        <p:spPr bwMode="auto">
          <a:xfrm>
            <a:off x="304800" y="2819400"/>
            <a:ext cx="3733800" cy="350837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>
                <a:solidFill>
                  <a:srgbClr val="000000"/>
                </a:solidFill>
              </a:rPr>
              <a:t>Форма образования и расходования денежных средств для </a:t>
            </a:r>
            <a:r>
              <a:rPr lang="ru-RU" sz="2800" u="sng">
                <a:solidFill>
                  <a:srgbClr val="000000"/>
                </a:solidFill>
              </a:rPr>
              <a:t>обеспечения функций органов государственной власти</a:t>
            </a:r>
            <a:r>
              <a:rPr lang="ru-RU" sz="280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296966" name="Text Box 6"/>
          <p:cNvSpPr txBox="1">
            <a:spLocks noChangeArrowheads="1"/>
          </p:cNvSpPr>
          <p:nvPr/>
        </p:nvSpPr>
        <p:spPr bwMode="auto">
          <a:xfrm>
            <a:off x="304800" y="1752600"/>
            <a:ext cx="3733800" cy="822325"/>
          </a:xfrm>
          <a:prstGeom prst="rect">
            <a:avLst/>
          </a:prstGeom>
          <a:solidFill>
            <a:srgbClr val="FFFFCC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Экономическая сущность</a:t>
            </a:r>
          </a:p>
        </p:txBody>
      </p:sp>
      <p:sp>
        <p:nvSpPr>
          <p:cNvPr id="296967" name="Text Box 7"/>
          <p:cNvSpPr txBox="1">
            <a:spLocks noChangeArrowheads="1"/>
          </p:cNvSpPr>
          <p:nvPr/>
        </p:nvSpPr>
        <p:spPr bwMode="auto">
          <a:xfrm>
            <a:off x="4876800" y="1905000"/>
            <a:ext cx="3733800" cy="457200"/>
          </a:xfrm>
          <a:prstGeom prst="rect">
            <a:avLst/>
          </a:prstGeom>
          <a:solidFill>
            <a:srgbClr val="FFFFCC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Формально</a:t>
            </a:r>
          </a:p>
        </p:txBody>
      </p:sp>
      <p:sp>
        <p:nvSpPr>
          <p:cNvPr id="296968" name="Text Box 8"/>
          <p:cNvSpPr txBox="1">
            <a:spLocks noChangeArrowheads="1"/>
          </p:cNvSpPr>
          <p:nvPr/>
        </p:nvSpPr>
        <p:spPr bwMode="auto">
          <a:xfrm>
            <a:off x="5029200" y="2895600"/>
            <a:ext cx="1752600" cy="3783013"/>
          </a:xfrm>
          <a:prstGeom prst="rect">
            <a:avLst/>
          </a:prstGeom>
          <a:solidFill>
            <a:srgbClr val="FFFFCC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Доходы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</p:txBody>
      </p:sp>
      <p:sp>
        <p:nvSpPr>
          <p:cNvPr id="296969" name="Text Box 9"/>
          <p:cNvSpPr txBox="1">
            <a:spLocks noChangeArrowheads="1"/>
          </p:cNvSpPr>
          <p:nvPr/>
        </p:nvSpPr>
        <p:spPr bwMode="auto">
          <a:xfrm>
            <a:off x="6934200" y="2890838"/>
            <a:ext cx="1828800" cy="3783012"/>
          </a:xfrm>
          <a:prstGeom prst="rect">
            <a:avLst/>
          </a:prstGeom>
          <a:solidFill>
            <a:srgbClr val="FFFFCC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Расходы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</p:txBody>
      </p:sp>
      <p:sp>
        <p:nvSpPr>
          <p:cNvPr id="296970" name="Text Box 10"/>
          <p:cNvSpPr txBox="1">
            <a:spLocks noChangeArrowheads="1"/>
          </p:cNvSpPr>
          <p:nvPr/>
        </p:nvSpPr>
        <p:spPr bwMode="auto">
          <a:xfrm>
            <a:off x="5029200" y="6172200"/>
            <a:ext cx="1752600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0000"/>
                </a:solidFill>
              </a:rPr>
              <a:t>Дефицит</a:t>
            </a:r>
          </a:p>
        </p:txBody>
      </p:sp>
      <p:sp>
        <p:nvSpPr>
          <p:cNvPr id="296971" name="Text Box 11"/>
          <p:cNvSpPr txBox="1">
            <a:spLocks noChangeArrowheads="1"/>
          </p:cNvSpPr>
          <p:nvPr/>
        </p:nvSpPr>
        <p:spPr bwMode="auto">
          <a:xfrm>
            <a:off x="6981825" y="6215063"/>
            <a:ext cx="1752600" cy="434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solidFill>
                  <a:srgbClr val="FF0000"/>
                </a:solidFill>
              </a:rPr>
              <a:t>Профицит</a:t>
            </a:r>
          </a:p>
        </p:txBody>
      </p:sp>
      <p:sp>
        <p:nvSpPr>
          <p:cNvPr id="296972" name="AutoShape 12"/>
          <p:cNvSpPr>
            <a:spLocks noChangeArrowheads="1"/>
          </p:cNvSpPr>
          <p:nvPr/>
        </p:nvSpPr>
        <p:spPr bwMode="auto">
          <a:xfrm>
            <a:off x="5105400" y="37338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96973" name="AutoShape 13"/>
          <p:cNvSpPr>
            <a:spLocks noChangeArrowheads="1"/>
          </p:cNvSpPr>
          <p:nvPr/>
        </p:nvSpPr>
        <p:spPr bwMode="auto">
          <a:xfrm>
            <a:off x="5105400" y="44958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96974" name="AutoShape 14"/>
          <p:cNvSpPr>
            <a:spLocks noChangeArrowheads="1"/>
          </p:cNvSpPr>
          <p:nvPr/>
        </p:nvSpPr>
        <p:spPr bwMode="auto">
          <a:xfrm>
            <a:off x="5105400" y="51054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96975" name="AutoShape 15"/>
          <p:cNvSpPr>
            <a:spLocks noChangeArrowheads="1"/>
          </p:cNvSpPr>
          <p:nvPr/>
        </p:nvSpPr>
        <p:spPr bwMode="auto">
          <a:xfrm>
            <a:off x="8001000" y="37338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96976" name="AutoShape 16"/>
          <p:cNvSpPr>
            <a:spLocks noChangeArrowheads="1"/>
          </p:cNvSpPr>
          <p:nvPr/>
        </p:nvSpPr>
        <p:spPr bwMode="auto">
          <a:xfrm>
            <a:off x="8001000" y="44196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96977" name="AutoShape 17"/>
          <p:cNvSpPr>
            <a:spLocks noChangeArrowheads="1"/>
          </p:cNvSpPr>
          <p:nvPr/>
        </p:nvSpPr>
        <p:spPr bwMode="auto">
          <a:xfrm>
            <a:off x="8001000" y="51054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96978" name="Text Box 18"/>
          <p:cNvSpPr txBox="1">
            <a:spLocks noChangeArrowheads="1"/>
          </p:cNvSpPr>
          <p:nvPr/>
        </p:nvSpPr>
        <p:spPr bwMode="auto">
          <a:xfrm>
            <a:off x="5072063" y="6096000"/>
            <a:ext cx="3657600" cy="533400"/>
          </a:xfrm>
          <a:prstGeom prst="rect">
            <a:avLst/>
          </a:prstGeom>
          <a:solidFill>
            <a:srgbClr val="FFFFCC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0000"/>
                </a:solidFill>
              </a:rPr>
              <a:t>Баланс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6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6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6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6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6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6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9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9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4" grpId="0" animBg="1"/>
      <p:bldP spid="296965" grpId="0" animBg="1"/>
      <p:bldP spid="296966" grpId="0" animBg="1"/>
      <p:bldP spid="296967" grpId="0" animBg="1"/>
      <p:bldP spid="296968" grpId="0" animBg="1"/>
      <p:bldP spid="296969" grpId="0" animBg="1"/>
      <p:bldP spid="296970" grpId="0" animBg="1"/>
      <p:bldP spid="296970" grpId="1" animBg="1"/>
      <p:bldP spid="296971" grpId="0" animBg="1"/>
      <p:bldP spid="296971" grpId="1" animBg="1"/>
      <p:bldP spid="296972" grpId="0" animBg="1"/>
      <p:bldP spid="296973" grpId="0" animBg="1"/>
      <p:bldP spid="296974" grpId="0" animBg="1"/>
      <p:bldP spid="296975" grpId="0" animBg="1"/>
      <p:bldP spid="296976" grpId="0" animBg="1"/>
      <p:bldP spid="296977" grpId="0" animBg="1"/>
      <p:bldP spid="29697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0000"/>
                </a:solidFill>
              </a:rPr>
              <a:t>Бюджетная система</a:t>
            </a:r>
            <a:r>
              <a:rPr lang="ru-RU" smtClean="0"/>
              <a:t> </a:t>
            </a:r>
          </a:p>
        </p:txBody>
      </p:sp>
      <p:sp>
        <p:nvSpPr>
          <p:cNvPr id="297988" name="Text Box 4"/>
          <p:cNvSpPr txBox="1">
            <a:spLocks noChangeArrowheads="1"/>
          </p:cNvSpPr>
          <p:nvPr/>
        </p:nvSpPr>
        <p:spPr bwMode="auto">
          <a:xfrm>
            <a:off x="609600" y="1965325"/>
            <a:ext cx="79248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sz="40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совокупность всех бюджетов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sz="4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регулируется нормами бюджетного законодательства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sz="4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регламентируется </a:t>
            </a:r>
            <a:r>
              <a:rPr lang="ru-RU" sz="40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hlinkClick r:id="rId2"/>
              </a:rPr>
              <a:t>Бюджетным Кодексом</a:t>
            </a:r>
            <a:endParaRPr lang="ru-RU" sz="40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7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990600" y="15240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Структура бюджетной системы РФ</a:t>
            </a:r>
          </a:p>
        </p:txBody>
      </p:sp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914400" y="1143000"/>
            <a:ext cx="3048000" cy="87947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Федеральный бюджет</a:t>
            </a:r>
          </a:p>
        </p:txBody>
      </p:sp>
      <p:sp>
        <p:nvSpPr>
          <p:cNvPr id="249860" name="Text Box 4"/>
          <p:cNvSpPr txBox="1">
            <a:spLocks noChangeArrowheads="1"/>
          </p:cNvSpPr>
          <p:nvPr/>
        </p:nvSpPr>
        <p:spPr bwMode="auto">
          <a:xfrm>
            <a:off x="4572000" y="838200"/>
            <a:ext cx="3505200" cy="160972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Бюджеты государственных внебюджетных фондов</a:t>
            </a:r>
          </a:p>
        </p:txBody>
      </p:sp>
      <p:cxnSp>
        <p:nvCxnSpPr>
          <p:cNvPr id="249862" name="AutoShape 6"/>
          <p:cNvCxnSpPr>
            <a:cxnSpLocks noChangeShapeType="1"/>
            <a:stCxn id="249859" idx="3"/>
            <a:endCxn id="249860" idx="1"/>
          </p:cNvCxnSpPr>
          <p:nvPr/>
        </p:nvCxnSpPr>
        <p:spPr bwMode="auto">
          <a:xfrm>
            <a:off x="3990975" y="1582738"/>
            <a:ext cx="552450" cy="603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63" name="Text Box 7"/>
          <p:cNvSpPr txBox="1">
            <a:spLocks noChangeArrowheads="1"/>
          </p:cNvSpPr>
          <p:nvPr/>
        </p:nvSpPr>
        <p:spPr bwMode="auto">
          <a:xfrm>
            <a:off x="8458200" y="1447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>
                <a:solidFill>
                  <a:srgbClr val="FFFFFF"/>
                </a:solidFill>
              </a:rPr>
              <a:t>I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9865" name="Text Box 9"/>
          <p:cNvSpPr txBox="1">
            <a:spLocks noChangeArrowheads="1"/>
          </p:cNvSpPr>
          <p:nvPr/>
        </p:nvSpPr>
        <p:spPr bwMode="auto">
          <a:xfrm>
            <a:off x="890588" y="3124200"/>
            <a:ext cx="3048000" cy="879475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Бюджеты субъектов РФ</a:t>
            </a:r>
          </a:p>
        </p:txBody>
      </p:sp>
      <p:sp>
        <p:nvSpPr>
          <p:cNvPr id="249866" name="Text Box 10"/>
          <p:cNvSpPr txBox="1">
            <a:spLocks noChangeArrowheads="1"/>
          </p:cNvSpPr>
          <p:nvPr/>
        </p:nvSpPr>
        <p:spPr bwMode="auto">
          <a:xfrm>
            <a:off x="4595813" y="2819400"/>
            <a:ext cx="3505200" cy="1609725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Бюджеты территориальных внебюджетных фондов</a:t>
            </a:r>
          </a:p>
        </p:txBody>
      </p:sp>
      <p:cxnSp>
        <p:nvCxnSpPr>
          <p:cNvPr id="249867" name="AutoShape 11"/>
          <p:cNvCxnSpPr>
            <a:cxnSpLocks noChangeShapeType="1"/>
            <a:stCxn id="249865" idx="3"/>
            <a:endCxn id="249866" idx="1"/>
          </p:cNvCxnSpPr>
          <p:nvPr/>
        </p:nvCxnSpPr>
        <p:spPr bwMode="auto">
          <a:xfrm>
            <a:off x="3967163" y="3563938"/>
            <a:ext cx="600075" cy="603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68" name="Text Box 12"/>
          <p:cNvSpPr txBox="1">
            <a:spLocks noChangeArrowheads="1"/>
          </p:cNvSpPr>
          <p:nvPr/>
        </p:nvSpPr>
        <p:spPr bwMode="auto">
          <a:xfrm>
            <a:off x="8458200" y="3352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>
                <a:solidFill>
                  <a:srgbClr val="FFFFFF"/>
                </a:solidFill>
              </a:rPr>
              <a:t>II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9869" name="Text Box 13"/>
          <p:cNvSpPr txBox="1">
            <a:spLocks noChangeArrowheads="1"/>
          </p:cNvSpPr>
          <p:nvPr/>
        </p:nvSpPr>
        <p:spPr bwMode="auto">
          <a:xfrm>
            <a:off x="1219200" y="5029200"/>
            <a:ext cx="6934200" cy="457200"/>
          </a:xfrm>
          <a:prstGeom prst="rect">
            <a:avLst/>
          </a:prstGeom>
          <a:solidFill>
            <a:schemeClr val="tx2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Местные бюджеты, в том числе:</a:t>
            </a:r>
          </a:p>
        </p:txBody>
      </p:sp>
      <p:sp>
        <p:nvSpPr>
          <p:cNvPr id="249871" name="Text Box 15"/>
          <p:cNvSpPr txBox="1">
            <a:spLocks noChangeArrowheads="1"/>
          </p:cNvSpPr>
          <p:nvPr/>
        </p:nvSpPr>
        <p:spPr bwMode="auto">
          <a:xfrm>
            <a:off x="1219200" y="5715000"/>
            <a:ext cx="6934200" cy="5175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>
                <a:solidFill>
                  <a:srgbClr val="000000"/>
                </a:solidFill>
              </a:rPr>
              <a:t>Бюджеты муниципальных районов, городских округов, внутригородских территорий</a:t>
            </a:r>
          </a:p>
        </p:txBody>
      </p:sp>
      <p:sp>
        <p:nvSpPr>
          <p:cNvPr id="249872" name="Text Box 16"/>
          <p:cNvSpPr txBox="1">
            <a:spLocks noChangeArrowheads="1"/>
          </p:cNvSpPr>
          <p:nvPr/>
        </p:nvSpPr>
        <p:spPr bwMode="auto">
          <a:xfrm>
            <a:off x="1219200" y="6319838"/>
            <a:ext cx="6934200" cy="3365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>
                <a:solidFill>
                  <a:srgbClr val="000000"/>
                </a:solidFill>
              </a:rPr>
              <a:t>Бюджеты городских и сельских поселений</a:t>
            </a:r>
          </a:p>
        </p:txBody>
      </p:sp>
      <p:sp>
        <p:nvSpPr>
          <p:cNvPr id="249873" name="Text Box 17"/>
          <p:cNvSpPr txBox="1">
            <a:spLocks noChangeArrowheads="1"/>
          </p:cNvSpPr>
          <p:nvPr/>
        </p:nvSpPr>
        <p:spPr bwMode="auto">
          <a:xfrm>
            <a:off x="8458200" y="56388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>
                <a:solidFill>
                  <a:srgbClr val="FFFFFF"/>
                </a:solidFill>
              </a:rPr>
              <a:t>III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9874" name="Text Box 18"/>
          <p:cNvSpPr txBox="1">
            <a:spLocks noChangeArrowheads="1"/>
          </p:cNvSpPr>
          <p:nvPr/>
        </p:nvSpPr>
        <p:spPr bwMode="auto">
          <a:xfrm>
            <a:off x="533400" y="5638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>
                <a:solidFill>
                  <a:srgbClr val="FFFFFF"/>
                </a:solidFill>
              </a:rPr>
              <a:t>1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9875" name="Text Box 19"/>
          <p:cNvSpPr txBox="1">
            <a:spLocks noChangeArrowheads="1"/>
          </p:cNvSpPr>
          <p:nvPr/>
        </p:nvSpPr>
        <p:spPr bwMode="auto">
          <a:xfrm>
            <a:off x="533400" y="61722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>
                <a:solidFill>
                  <a:srgbClr val="FFFFFF"/>
                </a:solidFill>
              </a:rPr>
              <a:t>2</a:t>
            </a:r>
            <a:endParaRPr lang="ru-RU" altLang="ru-RU">
              <a:solidFill>
                <a:srgbClr val="FFFFFF"/>
              </a:solidFill>
            </a:endParaRPr>
          </a:p>
        </p:txBody>
      </p:sp>
      <p:cxnSp>
        <p:nvCxnSpPr>
          <p:cNvPr id="249876" name="AutoShape 20"/>
          <p:cNvCxnSpPr>
            <a:cxnSpLocks noChangeShapeType="1"/>
            <a:stCxn id="249859" idx="1"/>
            <a:endCxn id="249865" idx="1"/>
          </p:cNvCxnSpPr>
          <p:nvPr/>
        </p:nvCxnSpPr>
        <p:spPr bwMode="auto">
          <a:xfrm rot="10800000" flipV="1">
            <a:off x="862013" y="1582738"/>
            <a:ext cx="23812" cy="1981200"/>
          </a:xfrm>
          <a:prstGeom prst="bentConnector3">
            <a:avLst>
              <a:gd name="adj1" fmla="val 94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77" name="AutoShape 21"/>
          <p:cNvCxnSpPr>
            <a:cxnSpLocks noChangeShapeType="1"/>
            <a:stCxn id="249865" idx="1"/>
            <a:endCxn id="249869" idx="1"/>
          </p:cNvCxnSpPr>
          <p:nvPr/>
        </p:nvCxnSpPr>
        <p:spPr bwMode="auto">
          <a:xfrm rot="10800000" flipH="1" flipV="1">
            <a:off x="862013" y="3563938"/>
            <a:ext cx="357187" cy="1693862"/>
          </a:xfrm>
          <a:prstGeom prst="bentConnector3">
            <a:avLst>
              <a:gd name="adj1" fmla="val -56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78" name="AutoShape 22"/>
          <p:cNvCxnSpPr>
            <a:cxnSpLocks noChangeShapeType="1"/>
            <a:stCxn id="249869" idx="3"/>
            <a:endCxn id="249871" idx="3"/>
          </p:cNvCxnSpPr>
          <p:nvPr/>
        </p:nvCxnSpPr>
        <p:spPr bwMode="auto">
          <a:xfrm>
            <a:off x="8153400" y="5257800"/>
            <a:ext cx="1588" cy="715963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79" name="AutoShape 23"/>
          <p:cNvCxnSpPr>
            <a:cxnSpLocks noChangeShapeType="1"/>
            <a:stCxn id="249871" idx="3"/>
          </p:cNvCxnSpPr>
          <p:nvPr/>
        </p:nvCxnSpPr>
        <p:spPr bwMode="auto">
          <a:xfrm>
            <a:off x="8153400" y="5973763"/>
            <a:ext cx="1588" cy="655637"/>
          </a:xfrm>
          <a:prstGeom prst="bentConnector4">
            <a:avLst>
              <a:gd name="adj1" fmla="val 14400005"/>
              <a:gd name="adj2" fmla="val 697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9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9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4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9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9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9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0"/>
                                        <p:tgtEl>
                                          <p:spTgt spid="24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49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24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4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0" dur="500"/>
                                        <p:tgtEl>
                                          <p:spTgt spid="24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animBg="1"/>
      <p:bldP spid="249860" grpId="0" animBg="1"/>
      <p:bldP spid="249863" grpId="0"/>
      <p:bldP spid="249865" grpId="0" animBg="1"/>
      <p:bldP spid="249866" grpId="0" animBg="1"/>
      <p:bldP spid="249868" grpId="0"/>
      <p:bldP spid="249869" grpId="0" animBg="1"/>
      <p:bldP spid="249871" grpId="0" animBg="1"/>
      <p:bldP spid="249872" grpId="0" animBg="1"/>
      <p:bldP spid="249873" grpId="0"/>
      <p:bldP spid="249874" grpId="0"/>
      <p:bldP spid="24987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Text Box 2"/>
          <p:cNvSpPr txBox="1">
            <a:spLocks noChangeArrowheads="1"/>
          </p:cNvSpPr>
          <p:nvPr/>
        </p:nvSpPr>
        <p:spPr bwMode="auto">
          <a:xfrm>
            <a:off x="533400" y="228600"/>
            <a:ext cx="8001000" cy="495300"/>
          </a:xfrm>
          <a:prstGeom prst="rect">
            <a:avLst/>
          </a:prstGeom>
          <a:solidFill>
            <a:schemeClr val="folHlink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Принципы организации бюджетной системы</a:t>
            </a:r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152400" y="1066800"/>
            <a:ext cx="4114800" cy="83185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Принципы построения бюджетной системы</a:t>
            </a:r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4495800" y="1066800"/>
            <a:ext cx="4495800" cy="83185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Принципы формирования и исполнения бюджетов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152400" y="1981200"/>
            <a:ext cx="411480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Единство бюджетной системы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Разграничение доходов и расходов между уровнями бюджетной системы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Самостоятельность бюджетов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Равенство бюджетных прав субъектов РФ и муниципальных образований</a:t>
            </a:r>
          </a:p>
        </p:txBody>
      </p:sp>
      <p:sp>
        <p:nvSpPr>
          <p:cNvPr id="251910" name="Text Box 6"/>
          <p:cNvSpPr txBox="1">
            <a:spLocks noChangeArrowheads="1"/>
          </p:cNvSpPr>
          <p:nvPr/>
        </p:nvSpPr>
        <p:spPr bwMode="auto">
          <a:xfrm>
            <a:off x="4419600" y="1981200"/>
            <a:ext cx="464820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Полнота отражения доходов и расходов бюджетов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Сбалансированность бюджетов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Эффективность и экономность использования бюджетных средств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Общее (совокупное) покрытие расходов бюджетов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Прозрачность (открытость)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Достоверность бюджета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Адресность и целевой характер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Единства кассы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Подведомственных расходов</a:t>
            </a:r>
          </a:p>
        </p:txBody>
      </p:sp>
      <p:cxnSp>
        <p:nvCxnSpPr>
          <p:cNvPr id="251911" name="AutoShape 7"/>
          <p:cNvCxnSpPr>
            <a:cxnSpLocks noChangeShapeType="1"/>
            <a:stCxn id="251906" idx="2"/>
            <a:endCxn id="251907" idx="0"/>
          </p:cNvCxnSpPr>
          <p:nvPr/>
        </p:nvCxnSpPr>
        <p:spPr bwMode="auto">
          <a:xfrm rot="5400000">
            <a:off x="3209925" y="-257175"/>
            <a:ext cx="323850" cy="2324100"/>
          </a:xfrm>
          <a:prstGeom prst="bentConnector3">
            <a:avLst>
              <a:gd name="adj1" fmla="val 4706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1912" name="AutoShape 8"/>
          <p:cNvCxnSpPr>
            <a:cxnSpLocks noChangeShapeType="1"/>
            <a:stCxn id="251906" idx="2"/>
            <a:endCxn id="251908" idx="0"/>
          </p:cNvCxnSpPr>
          <p:nvPr/>
        </p:nvCxnSpPr>
        <p:spPr bwMode="auto">
          <a:xfrm rot="16200000" flipH="1">
            <a:off x="5476875" y="-200025"/>
            <a:ext cx="323850" cy="2209800"/>
          </a:xfrm>
          <a:prstGeom prst="bentConnector3">
            <a:avLst>
              <a:gd name="adj1" fmla="val 4706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1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1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1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1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19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1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51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1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1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1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51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19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19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519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519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519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519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19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6" grpId="0" animBg="1"/>
      <p:bldP spid="251907" grpId="0" animBg="1"/>
      <p:bldP spid="25190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Text Box 2"/>
          <p:cNvSpPr txBox="1">
            <a:spLocks noChangeArrowheads="1"/>
          </p:cNvSpPr>
          <p:nvPr/>
        </p:nvSpPr>
        <p:spPr bwMode="auto">
          <a:xfrm>
            <a:off x="1905000" y="381000"/>
            <a:ext cx="5715000" cy="485775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Консолидированный бюджет РФ</a:t>
            </a:r>
          </a:p>
        </p:txBody>
      </p:sp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533400" y="1587500"/>
            <a:ext cx="3276600" cy="850900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Федеральный бюджет</a:t>
            </a: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4114800" y="1587500"/>
            <a:ext cx="4114800" cy="850900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prstShdw prst="shdw13" dist="239623" dir="19679677">
              <a:schemeClr val="tx2"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Консолидированные бюджеты субъектов РФ</a:t>
            </a:r>
          </a:p>
        </p:txBody>
      </p:sp>
      <p:cxnSp>
        <p:nvCxnSpPr>
          <p:cNvPr id="250886" name="AutoShape 6"/>
          <p:cNvCxnSpPr>
            <a:cxnSpLocks noChangeShapeType="1"/>
            <a:stCxn id="250882" idx="2"/>
            <a:endCxn id="250884" idx="0"/>
          </p:cNvCxnSpPr>
          <p:nvPr/>
        </p:nvCxnSpPr>
        <p:spPr bwMode="auto">
          <a:xfrm rot="5400000">
            <a:off x="3121025" y="-68262"/>
            <a:ext cx="692150" cy="2590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0887" name="AutoShape 7"/>
          <p:cNvCxnSpPr>
            <a:cxnSpLocks noChangeShapeType="1"/>
            <a:stCxn id="250882" idx="2"/>
            <a:endCxn id="250885" idx="0"/>
          </p:cNvCxnSpPr>
          <p:nvPr/>
        </p:nvCxnSpPr>
        <p:spPr bwMode="auto">
          <a:xfrm rot="16200000" flipH="1">
            <a:off x="5121275" y="522288"/>
            <a:ext cx="692150" cy="1409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0888" name="Text Box 8"/>
          <p:cNvSpPr txBox="1">
            <a:spLocks noChangeArrowheads="1"/>
          </p:cNvSpPr>
          <p:nvPr/>
        </p:nvSpPr>
        <p:spPr bwMode="auto">
          <a:xfrm>
            <a:off x="4191000" y="3048000"/>
            <a:ext cx="4114800" cy="1581150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prstShdw prst="shdw13" dist="239623" dir="19679677">
              <a:schemeClr val="tx2"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Консолидированные бюджеты муниципальных районов</a:t>
            </a:r>
          </a:p>
        </p:txBody>
      </p:sp>
      <p:sp>
        <p:nvSpPr>
          <p:cNvPr id="250889" name="Text Box 9"/>
          <p:cNvSpPr txBox="1">
            <a:spLocks noChangeArrowheads="1"/>
          </p:cNvSpPr>
          <p:nvPr/>
        </p:nvSpPr>
        <p:spPr bwMode="auto">
          <a:xfrm>
            <a:off x="457200" y="3429000"/>
            <a:ext cx="3276600" cy="850900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Бюджеты субъектов РФ</a:t>
            </a:r>
          </a:p>
        </p:txBody>
      </p:sp>
      <p:cxnSp>
        <p:nvCxnSpPr>
          <p:cNvPr id="250890" name="AutoShape 10"/>
          <p:cNvCxnSpPr>
            <a:cxnSpLocks noChangeShapeType="1"/>
            <a:stCxn id="250885" idx="2"/>
            <a:endCxn id="250889" idx="0"/>
          </p:cNvCxnSpPr>
          <p:nvPr/>
        </p:nvCxnSpPr>
        <p:spPr bwMode="auto">
          <a:xfrm rot="5400000">
            <a:off x="3652837" y="895351"/>
            <a:ext cx="962025" cy="4076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0891" name="AutoShape 11"/>
          <p:cNvCxnSpPr>
            <a:cxnSpLocks noChangeShapeType="1"/>
            <a:stCxn id="250885" idx="2"/>
            <a:endCxn id="250888" idx="0"/>
          </p:cNvCxnSpPr>
          <p:nvPr/>
        </p:nvCxnSpPr>
        <p:spPr bwMode="auto">
          <a:xfrm rot="16200000" flipH="1">
            <a:off x="5919787" y="2705101"/>
            <a:ext cx="581025" cy="76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0892" name="Text Box 12"/>
          <p:cNvSpPr txBox="1">
            <a:spLocks noChangeArrowheads="1"/>
          </p:cNvSpPr>
          <p:nvPr/>
        </p:nvSpPr>
        <p:spPr bwMode="auto">
          <a:xfrm>
            <a:off x="304800" y="5257800"/>
            <a:ext cx="1905000" cy="1216025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Бюджеты городских округов</a:t>
            </a:r>
          </a:p>
        </p:txBody>
      </p:sp>
      <p:sp>
        <p:nvSpPr>
          <p:cNvPr id="250893" name="Text Box 13"/>
          <p:cNvSpPr txBox="1">
            <a:spLocks noChangeArrowheads="1"/>
          </p:cNvSpPr>
          <p:nvPr/>
        </p:nvSpPr>
        <p:spPr bwMode="auto">
          <a:xfrm>
            <a:off x="2362200" y="5257800"/>
            <a:ext cx="2362200" cy="1216025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Бюджеты муниципаль-ных районов</a:t>
            </a:r>
          </a:p>
        </p:txBody>
      </p:sp>
      <p:sp>
        <p:nvSpPr>
          <p:cNvPr id="250894" name="Text Box 14"/>
          <p:cNvSpPr txBox="1">
            <a:spLocks noChangeArrowheads="1"/>
          </p:cNvSpPr>
          <p:nvPr/>
        </p:nvSpPr>
        <p:spPr bwMode="auto">
          <a:xfrm>
            <a:off x="4833938" y="5260975"/>
            <a:ext cx="1947862" cy="1216025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Бюджеты городских поселений</a:t>
            </a:r>
          </a:p>
        </p:txBody>
      </p:sp>
      <p:sp>
        <p:nvSpPr>
          <p:cNvPr id="250895" name="Text Box 15"/>
          <p:cNvSpPr txBox="1">
            <a:spLocks noChangeArrowheads="1"/>
          </p:cNvSpPr>
          <p:nvPr/>
        </p:nvSpPr>
        <p:spPr bwMode="auto">
          <a:xfrm>
            <a:off x="6934200" y="5260975"/>
            <a:ext cx="1981200" cy="1216025"/>
          </a:xfrm>
          <a:prstGeom prst="rect">
            <a:avLst/>
          </a:prstGeom>
          <a:solidFill>
            <a:schemeClr val="tx2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Бюджеты сельских поселений</a:t>
            </a:r>
          </a:p>
        </p:txBody>
      </p:sp>
      <p:cxnSp>
        <p:nvCxnSpPr>
          <p:cNvPr id="250896" name="AutoShape 16"/>
          <p:cNvCxnSpPr>
            <a:cxnSpLocks noChangeShapeType="1"/>
            <a:stCxn id="250888" idx="2"/>
            <a:endCxn id="250892" idx="0"/>
          </p:cNvCxnSpPr>
          <p:nvPr/>
        </p:nvCxnSpPr>
        <p:spPr bwMode="auto">
          <a:xfrm rot="5400000">
            <a:off x="3452812" y="2447926"/>
            <a:ext cx="600075" cy="49911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0897" name="AutoShape 17"/>
          <p:cNvCxnSpPr>
            <a:cxnSpLocks noChangeShapeType="1"/>
            <a:stCxn id="250888" idx="2"/>
            <a:endCxn id="250893" idx="0"/>
          </p:cNvCxnSpPr>
          <p:nvPr/>
        </p:nvCxnSpPr>
        <p:spPr bwMode="auto">
          <a:xfrm rot="5400000">
            <a:off x="4595812" y="3590926"/>
            <a:ext cx="600075" cy="27051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0898" name="AutoShape 18"/>
          <p:cNvCxnSpPr>
            <a:cxnSpLocks noChangeShapeType="1"/>
            <a:stCxn id="250888" idx="2"/>
            <a:endCxn id="250894" idx="0"/>
          </p:cNvCxnSpPr>
          <p:nvPr/>
        </p:nvCxnSpPr>
        <p:spPr bwMode="auto">
          <a:xfrm rot="5400000">
            <a:off x="5726907" y="4725194"/>
            <a:ext cx="603250" cy="4397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0899" name="AutoShape 19"/>
          <p:cNvCxnSpPr>
            <a:cxnSpLocks noChangeShapeType="1"/>
            <a:stCxn id="250888" idx="2"/>
            <a:endCxn id="250895" idx="0"/>
          </p:cNvCxnSpPr>
          <p:nvPr/>
        </p:nvCxnSpPr>
        <p:spPr bwMode="auto">
          <a:xfrm rot="16200000" flipH="1">
            <a:off x="6784975" y="4106863"/>
            <a:ext cx="603250" cy="16764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0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08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0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0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0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5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50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0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0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50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500"/>
                                        <p:tgtEl>
                                          <p:spTgt spid="25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 animBg="1"/>
      <p:bldP spid="250884" grpId="0" animBg="1"/>
      <p:bldP spid="250885" grpId="0" animBg="1"/>
      <p:bldP spid="250888" grpId="0" animBg="1"/>
      <p:bldP spid="250889" grpId="0" animBg="1"/>
      <p:bldP spid="250892" grpId="0" animBg="1"/>
      <p:bldP spid="250893" grpId="0" animBg="1"/>
      <p:bldP spid="250894" grpId="0" animBg="1"/>
      <p:bldP spid="2508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302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Консолидированный бюджет 2008</a:t>
            </a:r>
          </a:p>
        </p:txBody>
      </p:sp>
      <p:graphicFrame>
        <p:nvGraphicFramePr>
          <p:cNvPr id="314459" name="Group 91"/>
          <p:cNvGraphicFramePr>
            <a:graphicFrameLocks noGrp="1"/>
          </p:cNvGraphicFramePr>
          <p:nvPr/>
        </p:nvGraphicFramePr>
        <p:xfrm>
          <a:off x="381000" y="1447800"/>
          <a:ext cx="8534400" cy="5133975"/>
        </p:xfrm>
        <a:graphic>
          <a:graphicData uri="http://schemas.openxmlformats.org/drawingml/2006/table">
            <a:tbl>
              <a:tblPr/>
              <a:tblGrid>
                <a:gridCol w="4776788"/>
                <a:gridCol w="1879600"/>
                <a:gridCol w="1878012"/>
              </a:tblGrid>
              <a:tr h="2530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7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</a:t>
                      </a:r>
                      <a:b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ВВП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66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Доходы- </a:t>
                      </a: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16003,4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700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- </a:t>
                      </a: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13989,2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33,6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6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2014,2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365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Консолидированный бюджет 2009 </a:t>
            </a:r>
            <a:endParaRPr lang="ru-RU" sz="4000" dirty="0" smtClean="0">
              <a:hlinkClick r:id="rId2"/>
            </a:endParaRPr>
          </a:p>
        </p:txBody>
      </p:sp>
      <p:graphicFrame>
        <p:nvGraphicFramePr>
          <p:cNvPr id="314459" name="Group 91"/>
          <p:cNvGraphicFramePr>
            <a:graphicFrameLocks noGrp="1"/>
          </p:cNvGraphicFramePr>
          <p:nvPr/>
        </p:nvGraphicFramePr>
        <p:xfrm>
          <a:off x="381000" y="1447800"/>
          <a:ext cx="8534400" cy="4722813"/>
        </p:xfrm>
        <a:graphic>
          <a:graphicData uri="http://schemas.openxmlformats.org/drawingml/2006/table">
            <a:tbl>
              <a:tblPr/>
              <a:tblGrid>
                <a:gridCol w="4776788"/>
                <a:gridCol w="1879600"/>
                <a:gridCol w="1878012"/>
              </a:tblGrid>
              <a:tr h="211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7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</a:t>
                      </a:r>
                      <a:r>
                        <a:rPr kumimoji="0" lang="ru-RU" sz="4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Доходы- </a:t>
                      </a: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13599,7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7337,8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- </a:t>
                      </a: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16048,3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9660,1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2448,6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2322,3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365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Консолидированный бюджет 2010 </a:t>
            </a:r>
            <a:endParaRPr lang="ru-RU" sz="4000" smtClean="0">
              <a:hlinkClick r:id="rId2"/>
            </a:endParaRPr>
          </a:p>
        </p:txBody>
      </p:sp>
      <p:graphicFrame>
        <p:nvGraphicFramePr>
          <p:cNvPr id="314459" name="Group 91"/>
          <p:cNvGraphicFramePr>
            <a:graphicFrameLocks noGrp="1"/>
          </p:cNvGraphicFramePr>
          <p:nvPr/>
        </p:nvGraphicFramePr>
        <p:xfrm>
          <a:off x="381000" y="1447800"/>
          <a:ext cx="8534400" cy="4722813"/>
        </p:xfrm>
        <a:graphic>
          <a:graphicData uri="http://schemas.openxmlformats.org/drawingml/2006/table">
            <a:tbl>
              <a:tblPr/>
              <a:tblGrid>
                <a:gridCol w="4776788"/>
                <a:gridCol w="1879600"/>
                <a:gridCol w="1878012"/>
              </a:tblGrid>
              <a:tr h="211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7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</a:t>
                      </a:r>
                      <a:r>
                        <a:rPr kumimoji="0" lang="ru-RU" sz="4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Доходы- </a:t>
                      </a: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16031,9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8305,4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- </a:t>
                      </a: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17616,7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10117,5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</a:t>
                      </a:r>
                      <a:endParaRPr kumimoji="0" lang="ru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1584,7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1812,0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6365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hlinkClick r:id="rId2"/>
              </a:rPr>
              <a:t>Консолидированный бюджет 2011 </a:t>
            </a:r>
          </a:p>
        </p:txBody>
      </p:sp>
      <p:graphicFrame>
        <p:nvGraphicFramePr>
          <p:cNvPr id="218139" name="Group 27"/>
          <p:cNvGraphicFramePr>
            <a:graphicFrameLocks noGrp="1"/>
          </p:cNvGraphicFramePr>
          <p:nvPr/>
        </p:nvGraphicFramePr>
        <p:xfrm>
          <a:off x="381000" y="1447800"/>
          <a:ext cx="8534400" cy="4722813"/>
        </p:xfrm>
        <a:graphic>
          <a:graphicData uri="http://schemas.openxmlformats.org/drawingml/2006/table">
            <a:tbl>
              <a:tblPr/>
              <a:tblGrid>
                <a:gridCol w="4776788"/>
                <a:gridCol w="1879600"/>
                <a:gridCol w="1878012"/>
              </a:tblGrid>
              <a:tr h="211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Фед. 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Млрд. руб.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Доходы- </a:t>
                      </a: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20855,4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11367,7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- </a:t>
                      </a: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19994,6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10925,6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</a:t>
                      </a:r>
                      <a:endParaRPr kumimoji="0" lang="ru-RU" sz="5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860,8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442,0</a:t>
                      </a:r>
                    </a:p>
                  </a:txBody>
                  <a:tcPr anchor="b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640080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FF"/>
                </a:solidFill>
                <a:hlinkClick r:id="rId3"/>
              </a:rPr>
              <a:t>Исполнение</a:t>
            </a:r>
            <a:r>
              <a:rPr lang="ru-RU" altLang="ru-RU">
                <a:solidFill>
                  <a:srgbClr val="FFFFFF"/>
                </a:solidFill>
              </a:rPr>
              <a:t> консолидированного бюджета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Image360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0025"/>
            <a:ext cx="87630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ext Box 2"/>
          <p:cNvSpPr txBox="1">
            <a:spLocks noChangeArrowheads="1"/>
          </p:cNvSpPr>
          <p:nvPr/>
        </p:nvSpPr>
        <p:spPr bwMode="auto">
          <a:xfrm>
            <a:off x="1447800" y="76200"/>
            <a:ext cx="640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Бюджетная классификация</a:t>
            </a:r>
          </a:p>
        </p:txBody>
      </p:sp>
      <p:sp>
        <p:nvSpPr>
          <p:cNvPr id="252931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81534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FFFFFF"/>
                </a:solidFill>
              </a:rPr>
              <a:t>Бюджетная классификация</a:t>
            </a:r>
            <a:r>
              <a:rPr lang="ru-RU" altLang="ru-RU" sz="2000">
                <a:solidFill>
                  <a:srgbClr val="FFFFFF"/>
                </a:solidFill>
              </a:rPr>
              <a:t> является группировкой доходов, расходов и источников финансирования дефицитов бюджетов бюджетной системы Российской Федерации, используемой для составления и исполнения бюджетов, составления бюджетной отчетности, обеспечивающей сопоставимость показателей бюджетов бюджетной системы Российской Федерации.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000">
              <a:solidFill>
                <a:srgbClr val="FFFFFF"/>
              </a:solidFill>
            </a:endParaRPr>
          </a:p>
        </p:txBody>
      </p:sp>
      <p:sp>
        <p:nvSpPr>
          <p:cNvPr id="252932" name="Text Box 4"/>
          <p:cNvSpPr txBox="1">
            <a:spLocks noChangeArrowheads="1"/>
          </p:cNvSpPr>
          <p:nvPr/>
        </p:nvSpPr>
        <p:spPr bwMode="auto">
          <a:xfrm>
            <a:off x="762000" y="3505200"/>
            <a:ext cx="7620000" cy="831850"/>
          </a:xfrm>
          <a:prstGeom prst="rect">
            <a:avLst/>
          </a:prstGeom>
          <a:solidFill>
            <a:srgbClr val="FFCCFF"/>
          </a:solidFill>
          <a:ln w="9525">
            <a:solidFill>
              <a:schemeClr val="folHlink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Главная особенность современной бюджетной классификации</a:t>
            </a:r>
          </a:p>
        </p:txBody>
      </p:sp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762000" y="5029200"/>
            <a:ext cx="7467600" cy="1187450"/>
          </a:xfrm>
          <a:prstGeom prst="rect">
            <a:avLst/>
          </a:prstGeom>
          <a:solidFill>
            <a:schemeClr val="tx2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Соответствие международному стандарту статистики государственных финансов (СГФ), разработанному МВФ.</a:t>
            </a:r>
          </a:p>
        </p:txBody>
      </p:sp>
      <p:sp>
        <p:nvSpPr>
          <p:cNvPr id="252934" name="AutoShape 6"/>
          <p:cNvSpPr>
            <a:spLocks noChangeArrowheads="1"/>
          </p:cNvSpPr>
          <p:nvPr/>
        </p:nvSpPr>
        <p:spPr bwMode="auto">
          <a:xfrm>
            <a:off x="4267200" y="43434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8919" name="TextBox 6">
            <a:hlinkClick r:id="rId2"/>
          </p:cNvPr>
          <p:cNvSpPr txBox="1">
            <a:spLocks noChangeArrowheads="1"/>
          </p:cNvSpPr>
          <p:nvPr/>
        </p:nvSpPr>
        <p:spPr bwMode="auto">
          <a:xfrm>
            <a:off x="7924800" y="152400"/>
            <a:ext cx="99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05400" y="6411913"/>
            <a:ext cx="381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1800">
                <a:hlinkClick r:id="rId3"/>
              </a:rPr>
              <a:t>Применение БК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2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0" grpId="0"/>
      <p:bldP spid="252931" grpId="0"/>
      <p:bldP spid="252932" grpId="0" animBg="1"/>
      <p:bldP spid="252933" grpId="0" animBg="1"/>
      <p:bldP spid="252934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 Box 2"/>
          <p:cNvSpPr txBox="1">
            <a:spLocks noChangeArrowheads="1"/>
          </p:cNvSpPr>
          <p:nvPr/>
        </p:nvSpPr>
        <p:spPr bwMode="auto">
          <a:xfrm>
            <a:off x="914400" y="228600"/>
            <a:ext cx="7162800" cy="461963"/>
          </a:xfrm>
          <a:prstGeom prst="rect">
            <a:avLst/>
          </a:prstGeom>
          <a:solidFill>
            <a:schemeClr val="tx2"/>
          </a:soli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2060"/>
                </a:solidFill>
              </a:rPr>
              <a:t>Виды бюджетной классификации</a:t>
            </a:r>
          </a:p>
        </p:txBody>
      </p:sp>
      <p:sp>
        <p:nvSpPr>
          <p:cNvPr id="254979" name="Text Box 3"/>
          <p:cNvSpPr txBox="1">
            <a:spLocks noChangeArrowheads="1"/>
          </p:cNvSpPr>
          <p:nvPr/>
        </p:nvSpPr>
        <p:spPr bwMode="auto">
          <a:xfrm>
            <a:off x="533400" y="914400"/>
            <a:ext cx="8382000" cy="584200"/>
          </a:xfrm>
          <a:prstGeom prst="rect">
            <a:avLst/>
          </a:prstGeom>
          <a:solidFill>
            <a:schemeClr val="accent2"/>
          </a:solidFill>
          <a:ln w="57150" cmpd="thinThick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>
                <a:solidFill>
                  <a:srgbClr val="000000"/>
                </a:solidFill>
              </a:rPr>
              <a:t>Классификация доходов бюджета</a:t>
            </a:r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8382000" cy="584200"/>
          </a:xfrm>
          <a:prstGeom prst="rect">
            <a:avLst/>
          </a:prstGeom>
          <a:solidFill>
            <a:schemeClr val="accent2"/>
          </a:solidFill>
          <a:ln w="57150" cmpd="thinThick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>
                <a:solidFill>
                  <a:srgbClr val="000000"/>
                </a:solidFill>
              </a:rPr>
              <a:t>Классификация расходов бюджета</a:t>
            </a:r>
          </a:p>
        </p:txBody>
      </p:sp>
      <p:sp>
        <p:nvSpPr>
          <p:cNvPr id="254982" name="Text Box 6"/>
          <p:cNvSpPr txBox="1">
            <a:spLocks noChangeArrowheads="1"/>
          </p:cNvSpPr>
          <p:nvPr/>
        </p:nvSpPr>
        <p:spPr bwMode="auto">
          <a:xfrm>
            <a:off x="533400" y="2551113"/>
            <a:ext cx="8382000" cy="954087"/>
          </a:xfrm>
          <a:prstGeom prst="rect">
            <a:avLst/>
          </a:prstGeom>
          <a:solidFill>
            <a:schemeClr val="accent2"/>
          </a:solidFill>
          <a:ln w="57150" cmpd="thinThick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Классификация источников  финансирования дефицитов бюджетов</a:t>
            </a:r>
          </a:p>
        </p:txBody>
      </p:sp>
      <p:sp>
        <p:nvSpPr>
          <p:cNvPr id="254983" name="Text Box 7"/>
          <p:cNvSpPr txBox="1">
            <a:spLocks noChangeArrowheads="1"/>
          </p:cNvSpPr>
          <p:nvPr/>
        </p:nvSpPr>
        <p:spPr bwMode="auto">
          <a:xfrm>
            <a:off x="533400" y="3798888"/>
            <a:ext cx="8382000" cy="2678112"/>
          </a:xfrm>
          <a:prstGeom prst="rect">
            <a:avLst/>
          </a:prstGeom>
          <a:solidFill>
            <a:schemeClr val="accent2"/>
          </a:solidFill>
          <a:ln w="57150" cmpd="thinThick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Классификация операций публично-правовых образований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( классификация операций сектора государственного управления).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8" grpId="0" animBg="1"/>
      <p:bldP spid="254979" grpId="0" animBg="1"/>
      <p:bldP spid="254980" grpId="0" animBg="1"/>
      <p:bldP spid="254982" grpId="0" animBg="1"/>
      <p:bldP spid="25498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533400" y="0"/>
            <a:ext cx="8001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Доходы и расходы. Сбалансированность бюджетов.</a:t>
            </a:r>
          </a:p>
        </p:txBody>
      </p:sp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762000" y="1066800"/>
            <a:ext cx="7848600" cy="6794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Доходы - </a:t>
            </a:r>
            <a:r>
              <a:rPr lang="ru-RU" altLang="ru-RU" sz="1400">
                <a:solidFill>
                  <a:srgbClr val="000000"/>
                </a:solidFill>
              </a:rPr>
              <a:t>поступающие в бюджет денежные средства, за исключением средств, являющихся источниками финансирования дефицита бюджета</a:t>
            </a:r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304800" y="2133600"/>
            <a:ext cx="2667000" cy="4667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Налоговые</a:t>
            </a:r>
          </a:p>
        </p:txBody>
      </p:sp>
      <p:sp>
        <p:nvSpPr>
          <p:cNvPr id="253957" name="Text Box 5"/>
          <p:cNvSpPr txBox="1">
            <a:spLocks noChangeArrowheads="1"/>
          </p:cNvSpPr>
          <p:nvPr/>
        </p:nvSpPr>
        <p:spPr bwMode="auto">
          <a:xfrm>
            <a:off x="3124200" y="2133600"/>
            <a:ext cx="2667000" cy="4667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Неналоговые</a:t>
            </a:r>
          </a:p>
        </p:txBody>
      </p:sp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6019800" y="2133600"/>
            <a:ext cx="2971800" cy="119697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Безвозмездные и безвозвратные перечисления</a:t>
            </a:r>
          </a:p>
        </p:txBody>
      </p:sp>
      <p:cxnSp>
        <p:nvCxnSpPr>
          <p:cNvPr id="253959" name="AutoShape 7"/>
          <p:cNvCxnSpPr>
            <a:cxnSpLocks noChangeShapeType="1"/>
            <a:stCxn id="253955" idx="2"/>
            <a:endCxn id="253956" idx="0"/>
          </p:cNvCxnSpPr>
          <p:nvPr/>
        </p:nvCxnSpPr>
        <p:spPr bwMode="auto">
          <a:xfrm flipH="1">
            <a:off x="1638300" y="1746250"/>
            <a:ext cx="3048000" cy="3873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3960" name="AutoShape 8"/>
          <p:cNvCxnSpPr>
            <a:cxnSpLocks noChangeShapeType="1"/>
            <a:stCxn id="253955" idx="2"/>
            <a:endCxn id="253957" idx="0"/>
          </p:cNvCxnSpPr>
          <p:nvPr/>
        </p:nvCxnSpPr>
        <p:spPr bwMode="auto">
          <a:xfrm flipH="1">
            <a:off x="4457700" y="1746250"/>
            <a:ext cx="228600" cy="3873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3961" name="AutoShape 9"/>
          <p:cNvCxnSpPr>
            <a:cxnSpLocks noChangeShapeType="1"/>
            <a:stCxn id="253955" idx="2"/>
            <a:endCxn id="253958" idx="0"/>
          </p:cNvCxnSpPr>
          <p:nvPr/>
        </p:nvCxnSpPr>
        <p:spPr bwMode="auto">
          <a:xfrm>
            <a:off x="4686300" y="1746250"/>
            <a:ext cx="2819400" cy="3873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3962" name="Text Box 10"/>
          <p:cNvSpPr txBox="1">
            <a:spLocks noChangeArrowheads="1"/>
          </p:cNvSpPr>
          <p:nvPr/>
        </p:nvSpPr>
        <p:spPr bwMode="auto">
          <a:xfrm>
            <a:off x="152400" y="3505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Задачи по укреплению доходов бюджетов:</a:t>
            </a:r>
          </a:p>
        </p:txBody>
      </p:sp>
      <p:sp>
        <p:nvSpPr>
          <p:cNvPr id="253963" name="Text Box 11"/>
          <p:cNvSpPr txBox="1">
            <a:spLocks noChangeArrowheads="1"/>
          </p:cNvSpPr>
          <p:nvPr/>
        </p:nvSpPr>
        <p:spPr bwMode="auto">
          <a:xfrm>
            <a:off x="457200" y="3962400"/>
            <a:ext cx="86868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>
                <a:solidFill>
                  <a:srgbClr val="FFFFFF"/>
                </a:solidFill>
              </a:rPr>
              <a:t>Завершение налоговой реформы,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>
                <a:solidFill>
                  <a:srgbClr val="FFFFFF"/>
                </a:solidFill>
              </a:rPr>
              <a:t>Усиление мер налогового администрирования,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>
                <a:solidFill>
                  <a:srgbClr val="FFFFFF"/>
                </a:solidFill>
              </a:rPr>
              <a:t>Разработка стабильной схемы распределения налоговых доходов между бюджетами,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>
                <a:solidFill>
                  <a:srgbClr val="FFFFFF"/>
                </a:solidFill>
              </a:rPr>
              <a:t> повышение эффективности использования гос. и муниципальной собственности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5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3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3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3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3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3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3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3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3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3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3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3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3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3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3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3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3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3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3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4" grpId="0"/>
      <p:bldP spid="253955" grpId="0" animBg="1"/>
      <p:bldP spid="253956" grpId="0" animBg="1"/>
      <p:bldP spid="253957" grpId="0" animBg="1"/>
      <p:bldP spid="253958" grpId="0" animBg="1"/>
      <p:bldP spid="2539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hlinkClick r:id="rId2"/>
              </a:rPr>
              <a:t>Налоговые доходы</a:t>
            </a:r>
            <a:endParaRPr lang="ru-RU" sz="4000" dirty="0" smtClean="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/>
              <a:t>Предусмотренные законодательством </a:t>
            </a:r>
            <a:r>
              <a:rPr lang="ru-RU" sz="3600" b="1" smtClean="0"/>
              <a:t>федеральные, региональные и местные налоги</a:t>
            </a:r>
            <a:r>
              <a:rPr lang="ru-RU" sz="3600" smtClean="0"/>
              <a:t>,</a:t>
            </a:r>
          </a:p>
          <a:p>
            <a:pPr eaLnBrk="1" hangingPunct="1">
              <a:defRPr/>
            </a:pPr>
            <a:r>
              <a:rPr lang="ru-RU" sz="3600" smtClean="0"/>
              <a:t>Предоставленные налоговые кредиты, рассрочки, отсрочки по уплате налогов и иных обязательных платежей.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Image3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61963"/>
            <a:ext cx="8896350" cy="601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Image38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991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hlinkClick r:id="rId2"/>
              </a:rPr>
              <a:t>Неналоговые доходы</a:t>
            </a:r>
            <a:endParaRPr lang="ru-RU" sz="4000" dirty="0" smtClean="0"/>
          </a:p>
        </p:txBody>
      </p:sp>
      <p:sp>
        <p:nvSpPr>
          <p:cNvPr id="305156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4582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Доходы от использования имущества, находящегося в государственно собственности,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Доходы от платных услуг, оказываемых бюджетными учреждениями,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Средства, полученные от применения мер гражданско-правовой  и иной ответственности,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Таможенные платежи,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Иные неналоговые доходы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5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5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5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5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5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5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5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5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5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5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5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5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5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5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Безвозмездные и безвозвратные перечисления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Финансовая помощь из бюджетов других уровней,</a:t>
            </a:r>
          </a:p>
          <a:p>
            <a:pPr eaLnBrk="1" hangingPunct="1">
              <a:defRPr/>
            </a:pPr>
            <a:r>
              <a:rPr lang="ru-RU" sz="4000" smtClean="0"/>
              <a:t>Перечисления из внебюджетных фондов,</a:t>
            </a:r>
          </a:p>
          <a:p>
            <a:pPr eaLnBrk="1" hangingPunct="1">
              <a:defRPr/>
            </a:pPr>
            <a:r>
              <a:rPr lang="ru-RU" sz="4000" smtClean="0"/>
              <a:t>Безвозмездные поступления от физических и юридических лиц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6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6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6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6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6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6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ext Box 2"/>
          <p:cNvSpPr txBox="1">
            <a:spLocks noChangeArrowheads="1"/>
          </p:cNvSpPr>
          <p:nvPr/>
        </p:nvSpPr>
        <p:spPr bwMode="auto">
          <a:xfrm>
            <a:off x="990600" y="457200"/>
            <a:ext cx="7315200" cy="118745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CC"/>
                </a:solidFill>
              </a:rPr>
              <a:t>Расходы по структуре зависят от расходных обязательств соответствующих органов власти</a:t>
            </a:r>
          </a:p>
        </p:txBody>
      </p:sp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76200" y="1981200"/>
            <a:ext cx="2895600" cy="82232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Федеральный бюджет</a:t>
            </a:r>
          </a:p>
        </p:txBody>
      </p:sp>
      <p:sp>
        <p:nvSpPr>
          <p:cNvPr id="245764" name="Text Box 4"/>
          <p:cNvSpPr txBox="1">
            <a:spLocks noChangeArrowheads="1"/>
          </p:cNvSpPr>
          <p:nvPr/>
        </p:nvSpPr>
        <p:spPr bwMode="auto">
          <a:xfrm>
            <a:off x="3124200" y="1981200"/>
            <a:ext cx="2895600" cy="82232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Региональные бюджеты</a:t>
            </a:r>
          </a:p>
        </p:txBody>
      </p:sp>
      <p:sp>
        <p:nvSpPr>
          <p:cNvPr id="245765" name="Text Box 5"/>
          <p:cNvSpPr txBox="1">
            <a:spLocks noChangeArrowheads="1"/>
          </p:cNvSpPr>
          <p:nvPr/>
        </p:nvSpPr>
        <p:spPr bwMode="auto">
          <a:xfrm>
            <a:off x="6172200" y="1981200"/>
            <a:ext cx="2895600" cy="82232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Местные бюджеты</a:t>
            </a:r>
          </a:p>
        </p:txBody>
      </p:sp>
      <p:sp>
        <p:nvSpPr>
          <p:cNvPr id="245766" name="Text Box 6"/>
          <p:cNvSpPr txBox="1">
            <a:spLocks noChangeArrowheads="1"/>
          </p:cNvSpPr>
          <p:nvPr/>
        </p:nvSpPr>
        <p:spPr bwMode="auto">
          <a:xfrm>
            <a:off x="76200" y="3560763"/>
            <a:ext cx="2895600" cy="284003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Финансовое обеспечение социальных реформ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Модернизация военной организации государства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Развитие общественной инфраструктуры</a:t>
            </a:r>
          </a:p>
        </p:txBody>
      </p:sp>
      <p:sp>
        <p:nvSpPr>
          <p:cNvPr id="245767" name="Text Box 7"/>
          <p:cNvSpPr txBox="1">
            <a:spLocks noChangeArrowheads="1"/>
          </p:cNvSpPr>
          <p:nvPr/>
        </p:nvSpPr>
        <p:spPr bwMode="auto">
          <a:xfrm>
            <a:off x="3200400" y="3581400"/>
            <a:ext cx="2895600" cy="2565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Развитие общественной инфраструктуры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Социальная защита населения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Жилищно-коммунальное хозяйство</a:t>
            </a:r>
          </a:p>
        </p:txBody>
      </p:sp>
      <p:sp>
        <p:nvSpPr>
          <p:cNvPr id="245768" name="Text Box 8"/>
          <p:cNvSpPr txBox="1">
            <a:spLocks noChangeArrowheads="1"/>
          </p:cNvSpPr>
          <p:nvPr/>
        </p:nvSpPr>
        <p:spPr bwMode="auto">
          <a:xfrm>
            <a:off x="6248400" y="3581400"/>
            <a:ext cx="2895600" cy="2565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Благоустройство территорий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Коммунальное хозяйство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000000"/>
                </a:solidFill>
              </a:rPr>
              <a:t>Предоставление социальных услуг на базе муниципальных учреждений</a:t>
            </a:r>
          </a:p>
        </p:txBody>
      </p:sp>
      <p:sp>
        <p:nvSpPr>
          <p:cNvPr id="245769" name="AutoShape 9"/>
          <p:cNvSpPr>
            <a:spLocks noChangeArrowheads="1"/>
          </p:cNvSpPr>
          <p:nvPr/>
        </p:nvSpPr>
        <p:spPr bwMode="auto">
          <a:xfrm>
            <a:off x="1219200" y="2819400"/>
            <a:ext cx="533400" cy="762000"/>
          </a:xfrm>
          <a:prstGeom prst="downArrow">
            <a:avLst>
              <a:gd name="adj1" fmla="val 50000"/>
              <a:gd name="adj2" fmla="val 357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5770" name="AutoShape 10"/>
          <p:cNvSpPr>
            <a:spLocks noChangeArrowheads="1"/>
          </p:cNvSpPr>
          <p:nvPr/>
        </p:nvSpPr>
        <p:spPr bwMode="auto">
          <a:xfrm>
            <a:off x="4343400" y="2819400"/>
            <a:ext cx="533400" cy="762000"/>
          </a:xfrm>
          <a:prstGeom prst="downArrow">
            <a:avLst>
              <a:gd name="adj1" fmla="val 50000"/>
              <a:gd name="adj2" fmla="val 357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245771" name="AutoShape 11"/>
          <p:cNvSpPr>
            <a:spLocks noChangeArrowheads="1"/>
          </p:cNvSpPr>
          <p:nvPr/>
        </p:nvSpPr>
        <p:spPr bwMode="auto">
          <a:xfrm>
            <a:off x="7315200" y="2819400"/>
            <a:ext cx="533400" cy="762000"/>
          </a:xfrm>
          <a:prstGeom prst="downArrow">
            <a:avLst>
              <a:gd name="adj1" fmla="val 50000"/>
              <a:gd name="adj2" fmla="val 357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5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5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245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45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5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 animBg="1"/>
      <p:bldP spid="245763" grpId="0" animBg="1"/>
      <p:bldP spid="245764" grpId="0" animBg="1"/>
      <p:bldP spid="245765" grpId="0" animBg="1"/>
      <p:bldP spid="245766" grpId="0" animBg="1"/>
      <p:bldP spid="245767" grpId="0" animBg="1"/>
      <p:bldP spid="245768" grpId="0" animBg="1"/>
      <p:bldP spid="245769" grpId="0" animBg="1"/>
      <p:bldP spid="245770" grpId="0" animBg="1"/>
      <p:bldP spid="24577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762000" y="609600"/>
            <a:ext cx="7696200" cy="762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>
                <a:solidFill>
                  <a:srgbClr val="000000"/>
                </a:solidFill>
              </a:rPr>
              <a:t>Расходное обязательство</a:t>
            </a:r>
          </a:p>
        </p:txBody>
      </p: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762000" y="2286000"/>
            <a:ext cx="7696200" cy="762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>
                <a:solidFill>
                  <a:srgbClr val="000000"/>
                </a:solidFill>
              </a:rPr>
              <a:t>Бюджетное ассигнование</a:t>
            </a: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838200" y="3962400"/>
            <a:ext cx="7696200" cy="2101850"/>
          </a:xfrm>
          <a:prstGeom prst="rect">
            <a:avLst/>
          </a:prstGeom>
          <a:solidFill>
            <a:schemeClr val="accent2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400">
                <a:solidFill>
                  <a:srgbClr val="000000"/>
                </a:solidFill>
              </a:rPr>
              <a:t>Государственное (муниципальное) задание</a:t>
            </a:r>
          </a:p>
        </p:txBody>
      </p:sp>
      <p:sp>
        <p:nvSpPr>
          <p:cNvPr id="310281" name="AutoShape 9"/>
          <p:cNvSpPr>
            <a:spLocks noChangeArrowheads="1"/>
          </p:cNvSpPr>
          <p:nvPr/>
        </p:nvSpPr>
        <p:spPr bwMode="auto">
          <a:xfrm rot="5400000">
            <a:off x="4114800" y="1371600"/>
            <a:ext cx="762000" cy="7620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10282" name="AutoShape 10"/>
          <p:cNvSpPr>
            <a:spLocks noChangeArrowheads="1"/>
          </p:cNvSpPr>
          <p:nvPr/>
        </p:nvSpPr>
        <p:spPr bwMode="auto">
          <a:xfrm rot="5400000">
            <a:off x="4114800" y="3048000"/>
            <a:ext cx="762000" cy="7620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6" grpId="0" animBg="1"/>
      <p:bldP spid="310279" grpId="0" animBg="1"/>
      <p:bldP spid="310280" grpId="0" animBg="1"/>
      <p:bldP spid="310281" grpId="0" animBg="1"/>
      <p:bldP spid="31028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Приоритетные направления расходования средств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Развитие общественной инфраструктуры</a:t>
            </a:r>
          </a:p>
          <a:p>
            <a:pPr eaLnBrk="1" hangingPunct="1">
              <a:defRPr/>
            </a:pPr>
            <a:r>
              <a:rPr lang="ru-RU" dirty="0" smtClean="0"/>
              <a:t>Обеспечение качества бюджетных услуг</a:t>
            </a:r>
          </a:p>
          <a:p>
            <a:pPr eaLnBrk="1" hangingPunct="1">
              <a:defRPr/>
            </a:pPr>
            <a:r>
              <a:rPr lang="ru-RU" dirty="0" smtClean="0"/>
              <a:t>Приоритетные отрасли:</a:t>
            </a:r>
          </a:p>
          <a:p>
            <a:pPr lvl="1" eaLnBrk="1" hangingPunct="1">
              <a:defRPr/>
            </a:pPr>
            <a:r>
              <a:rPr lang="ru-RU" dirty="0" smtClean="0"/>
              <a:t>Здравоохранение</a:t>
            </a:r>
          </a:p>
          <a:p>
            <a:pPr lvl="1" eaLnBrk="1" hangingPunct="1">
              <a:defRPr/>
            </a:pPr>
            <a:r>
              <a:rPr lang="ru-RU" dirty="0" smtClean="0"/>
              <a:t>Образование</a:t>
            </a:r>
          </a:p>
          <a:p>
            <a:pPr lvl="1" eaLnBrk="1" hangingPunct="1">
              <a:defRPr/>
            </a:pPr>
            <a:r>
              <a:rPr lang="ru-RU" dirty="0" smtClean="0"/>
              <a:t>Социальная защита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8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8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smtClean="0"/>
              <a:t>Национальные проекты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dirty="0" smtClean="0"/>
              <a:t>Образование </a:t>
            </a:r>
          </a:p>
          <a:p>
            <a:pPr eaLnBrk="1" hangingPunct="1">
              <a:defRPr/>
            </a:pPr>
            <a:r>
              <a:rPr lang="ru-RU" sz="6000" dirty="0" smtClean="0"/>
              <a:t>Здоровье</a:t>
            </a:r>
          </a:p>
          <a:p>
            <a:pPr eaLnBrk="1" hangingPunct="1">
              <a:defRPr/>
            </a:pPr>
            <a:r>
              <a:rPr lang="ru-RU" sz="6000" dirty="0" smtClean="0"/>
              <a:t>Развитие АПК</a:t>
            </a:r>
          </a:p>
          <a:p>
            <a:pPr eaLnBrk="1" hangingPunct="1">
              <a:defRPr/>
            </a:pPr>
            <a:r>
              <a:rPr lang="ru-RU" sz="6000" dirty="0" smtClean="0"/>
              <a:t>Комфортное жильё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smtClean="0"/>
              <a:t>Сбалансированность </a:t>
            </a:r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304800" y="1295400"/>
            <a:ext cx="82296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- необходимость достижения равенства расходов бюджета любого уровня бюджетной системы суммарному объёму доходов бюджета и поступлений  из источников финансирования дефицита (ст.33 БК).</a:t>
            </a:r>
          </a:p>
        </p:txBody>
      </p:sp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2819400" y="3505200"/>
            <a:ext cx="4267200" cy="519113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Методы достижения</a:t>
            </a:r>
          </a:p>
        </p:txBody>
      </p:sp>
      <p:sp>
        <p:nvSpPr>
          <p:cNvPr id="300038" name="Text Box 6"/>
          <p:cNvSpPr txBox="1">
            <a:spLocks noChangeArrowheads="1"/>
          </p:cNvSpPr>
          <p:nvPr/>
        </p:nvSpPr>
        <p:spPr bwMode="auto">
          <a:xfrm>
            <a:off x="457200" y="4343400"/>
            <a:ext cx="3429000" cy="822325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Равенство доходов и расходов</a:t>
            </a:r>
          </a:p>
        </p:txBody>
      </p:sp>
      <p:sp>
        <p:nvSpPr>
          <p:cNvPr id="300039" name="Text Box 7"/>
          <p:cNvSpPr txBox="1">
            <a:spLocks noChangeArrowheads="1"/>
          </p:cNvSpPr>
          <p:nvPr/>
        </p:nvSpPr>
        <p:spPr bwMode="auto">
          <a:xfrm>
            <a:off x="5486400" y="4267200"/>
            <a:ext cx="3429000" cy="1187450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Составление бюджета с профицитом</a:t>
            </a:r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990600" y="5441950"/>
            <a:ext cx="4267200" cy="1187450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Изыскание источников финансирования дефицита</a:t>
            </a:r>
          </a:p>
        </p:txBody>
      </p:sp>
      <p:sp>
        <p:nvSpPr>
          <p:cNvPr id="300041" name="AutoShape 9"/>
          <p:cNvSpPr>
            <a:spLocks noChangeArrowheads="1"/>
          </p:cNvSpPr>
          <p:nvPr/>
        </p:nvSpPr>
        <p:spPr bwMode="auto">
          <a:xfrm>
            <a:off x="4267200" y="4205288"/>
            <a:ext cx="990600" cy="97631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9553" y="13978"/>
                </a:moveTo>
                <a:cubicBezTo>
                  <a:pt x="9950" y="14134"/>
                  <a:pt x="10373" y="14214"/>
                  <a:pt x="10800" y="14214"/>
                </a:cubicBezTo>
                <a:cubicBezTo>
                  <a:pt x="12685" y="14214"/>
                  <a:pt x="14214" y="12685"/>
                  <a:pt x="14214" y="10800"/>
                </a:cubicBezTo>
                <a:cubicBezTo>
                  <a:pt x="14214" y="8914"/>
                  <a:pt x="12685" y="7386"/>
                  <a:pt x="10800" y="7386"/>
                </a:cubicBezTo>
                <a:cubicBezTo>
                  <a:pt x="9461" y="7385"/>
                  <a:pt x="8245" y="8168"/>
                  <a:pt x="7691" y="9387"/>
                </a:cubicBezTo>
                <a:lnTo>
                  <a:pt x="967" y="6331"/>
                </a:lnTo>
                <a:cubicBezTo>
                  <a:pt x="2720" y="2475"/>
                  <a:pt x="6564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9450" y="21600"/>
                  <a:pt x="8112" y="21347"/>
                  <a:pt x="6856" y="20854"/>
                </a:cubicBezTo>
                <a:lnTo>
                  <a:pt x="5870" y="23367"/>
                </a:lnTo>
                <a:lnTo>
                  <a:pt x="2252" y="15081"/>
                </a:lnTo>
                <a:lnTo>
                  <a:pt x="10539" y="11464"/>
                </a:lnTo>
                <a:lnTo>
                  <a:pt x="9553" y="1397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5000" fill="hold"/>
                                        <p:tgtEl>
                                          <p:spTgt spid="3000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000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0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 override="childStyle">
                                        <p:cTn id="47" dur="500" autoRev="1" fill="hold"/>
                                        <p:tgtEl>
                                          <p:spTgt spid="300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autoRev="1" fill="hold"/>
                                        <p:tgtEl>
                                          <p:spTgt spid="300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autoRev="1" fill="hold"/>
                                        <p:tgtEl>
                                          <p:spTgt spid="300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4" grpId="0"/>
      <p:bldP spid="300036" grpId="0"/>
      <p:bldP spid="300037" grpId="0" animBg="1"/>
      <p:bldP spid="300038" grpId="0" animBg="1"/>
      <p:bldP spid="300039" grpId="0" animBg="1"/>
      <p:bldP spid="300040" grpId="0" build="allAtOnce" animBg="1"/>
      <p:bldP spid="300041" grpId="0" animBg="1"/>
      <p:bldP spid="300041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Text Box 2"/>
          <p:cNvSpPr txBox="1">
            <a:spLocks noChangeArrowheads="1"/>
          </p:cNvSpPr>
          <p:nvPr/>
        </p:nvSpPr>
        <p:spPr bwMode="auto">
          <a:xfrm>
            <a:off x="1981200" y="381000"/>
            <a:ext cx="5334000" cy="457200"/>
          </a:xfrm>
          <a:prstGeom prst="rect">
            <a:avLst/>
          </a:prstGeom>
          <a:solidFill>
            <a:schemeClr val="tx2"/>
          </a:solidFill>
          <a:ln w="9525">
            <a:miter lim="800000"/>
            <a:headEnd/>
            <a:tailEnd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Финансирование дефицита</a:t>
            </a:r>
          </a:p>
        </p:txBody>
      </p:sp>
      <p:sp>
        <p:nvSpPr>
          <p:cNvPr id="256003" name="Text Box 3"/>
          <p:cNvSpPr txBox="1">
            <a:spLocks noChangeArrowheads="1"/>
          </p:cNvSpPr>
          <p:nvPr/>
        </p:nvSpPr>
        <p:spPr bwMode="auto">
          <a:xfrm>
            <a:off x="609600" y="1447800"/>
            <a:ext cx="8077200" cy="8223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Кредиты , полученные от кредитных организаций</a:t>
            </a:r>
          </a:p>
        </p:txBody>
      </p:sp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609600" y="2514600"/>
            <a:ext cx="8077200" cy="11874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Займы, размещенные путём выпуска государственных и муниципальных ценных бумаг</a:t>
            </a:r>
          </a:p>
        </p:txBody>
      </p:sp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609600" y="3886200"/>
            <a:ext cx="8077200" cy="8223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Бюджетные кредиты от иных уровней бюджетной системы</a:t>
            </a:r>
          </a:p>
        </p:txBody>
      </p:sp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609600" y="4953000"/>
            <a:ext cx="8077200" cy="118745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Внешние источники финансирования, привлекаемые от иностранных кредитных организаций</a:t>
            </a:r>
          </a:p>
        </p:txBody>
      </p:sp>
      <p:cxnSp>
        <p:nvCxnSpPr>
          <p:cNvPr id="256007" name="AutoShape 7"/>
          <p:cNvCxnSpPr>
            <a:cxnSpLocks noChangeShapeType="1"/>
            <a:stCxn id="256002" idx="1"/>
            <a:endCxn id="256003" idx="1"/>
          </p:cNvCxnSpPr>
          <p:nvPr/>
        </p:nvCxnSpPr>
        <p:spPr bwMode="auto">
          <a:xfrm rot="10800000" flipV="1">
            <a:off x="609600" y="609600"/>
            <a:ext cx="1371600" cy="1249363"/>
          </a:xfrm>
          <a:prstGeom prst="bentConnector3">
            <a:avLst>
              <a:gd name="adj1" fmla="val 116667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08" name="AutoShape 8"/>
          <p:cNvCxnSpPr>
            <a:cxnSpLocks noChangeShapeType="1"/>
            <a:stCxn id="256002" idx="1"/>
            <a:endCxn id="256004" idx="1"/>
          </p:cNvCxnSpPr>
          <p:nvPr/>
        </p:nvCxnSpPr>
        <p:spPr bwMode="auto">
          <a:xfrm rot="10800000" flipV="1">
            <a:off x="609600" y="609600"/>
            <a:ext cx="1371600" cy="2498725"/>
          </a:xfrm>
          <a:prstGeom prst="bentConnector3">
            <a:avLst>
              <a:gd name="adj1" fmla="val 116667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09" name="AutoShape 9"/>
          <p:cNvCxnSpPr>
            <a:cxnSpLocks noChangeShapeType="1"/>
            <a:stCxn id="256002" idx="1"/>
            <a:endCxn id="256005" idx="1"/>
          </p:cNvCxnSpPr>
          <p:nvPr/>
        </p:nvCxnSpPr>
        <p:spPr bwMode="auto">
          <a:xfrm rot="10800000" flipV="1">
            <a:off x="609600" y="609600"/>
            <a:ext cx="1371600" cy="3687763"/>
          </a:xfrm>
          <a:prstGeom prst="bentConnector3">
            <a:avLst>
              <a:gd name="adj1" fmla="val 116667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10" name="AutoShape 10"/>
          <p:cNvCxnSpPr>
            <a:cxnSpLocks noChangeShapeType="1"/>
            <a:stCxn id="256002" idx="1"/>
            <a:endCxn id="256006" idx="1"/>
          </p:cNvCxnSpPr>
          <p:nvPr/>
        </p:nvCxnSpPr>
        <p:spPr bwMode="auto">
          <a:xfrm rot="10800000" flipV="1">
            <a:off x="609600" y="609600"/>
            <a:ext cx="1371600" cy="4937125"/>
          </a:xfrm>
          <a:prstGeom prst="bentConnector3">
            <a:avLst>
              <a:gd name="adj1" fmla="val 116667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2560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25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256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2" grpId="0" animBg="1"/>
      <p:bldP spid="256003" grpId="0" build="allAtOnce"/>
      <p:bldP spid="256003" grpId="1" build="allAtOnce" animBg="1"/>
      <p:bldP spid="256004" grpId="0" animBg="1"/>
      <p:bldP spid="256005" grpId="0" animBg="1"/>
      <p:bldP spid="25600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079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/>
              <a:t>Предельные размеры дефицита бюджета</a:t>
            </a:r>
          </a:p>
        </p:txBody>
      </p:sp>
      <p:graphicFrame>
        <p:nvGraphicFramePr>
          <p:cNvPr id="257080" name="Group 56"/>
          <p:cNvGraphicFramePr>
            <a:graphicFrameLocks noGrp="1"/>
          </p:cNvGraphicFramePr>
          <p:nvPr>
            <p:ph type="tbl" idx="1"/>
          </p:nvPr>
        </p:nvGraphicFramePr>
        <p:xfrm>
          <a:off x="152400" y="1066800"/>
          <a:ext cx="8763000" cy="5372100"/>
        </p:xfrm>
        <a:graphic>
          <a:graphicData uri="http://schemas.openxmlformats.org/drawingml/2006/table">
            <a:tbl>
              <a:tblPr/>
              <a:tblGrid>
                <a:gridCol w="2362200"/>
                <a:gridCol w="2019300"/>
                <a:gridCol w="2190750"/>
                <a:gridCol w="219075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Показатель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Субъекты РФ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Муниципальные образования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09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Документ, устанавли-вающий пределы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ФЗ о Федеральном бюджете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Закон субъекта РФ о бюджете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Правовой акт ОМС о бюджете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</a:tr>
              <a:tr h="209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Размер дефицита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Не может превышать размер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ненефтегазового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дефицита Федерального бюджета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Не более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15% объёма доходов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без фин. помощи из ФБ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Не более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10% объёма доходов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без учёта фин. Помощи из ФБ и БСФ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127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Федеральный бюджет</a:t>
            </a:r>
          </a:p>
        </p:txBody>
      </p:sp>
      <p:sp>
        <p:nvSpPr>
          <p:cNvPr id="313348" name="Text Box 4"/>
          <p:cNvSpPr txBox="1">
            <a:spLocks noChangeArrowheads="1"/>
          </p:cNvSpPr>
          <p:nvPr/>
        </p:nvSpPr>
        <p:spPr bwMode="auto">
          <a:xfrm>
            <a:off x="304800" y="1295400"/>
            <a:ext cx="8534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 - форма образования и расходования бюджетных средств в расчёте на финансовый год, предназначенных для исполнения расходных обязательств РФ.</a:t>
            </a:r>
          </a:p>
        </p:txBody>
      </p:sp>
      <p:sp>
        <p:nvSpPr>
          <p:cNvPr id="313349" name="Text Box 5"/>
          <p:cNvSpPr txBox="1">
            <a:spLocks noChangeArrowheads="1"/>
          </p:cNvSpPr>
          <p:nvPr/>
        </p:nvSpPr>
        <p:spPr bwMode="auto">
          <a:xfrm>
            <a:off x="304800" y="3581400"/>
            <a:ext cx="82296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		Утверждается в форме 		Федерального закона 		федеральными органами 	законодательной власти.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6" grpId="0"/>
      <p:bldP spid="313348" grpId="0"/>
      <p:bldP spid="31334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hlinkClick r:id="rId2"/>
              </a:rPr>
              <a:t>О федеральном бюджете на 2012 год и на  плановый </a:t>
            </a:r>
            <a:br>
              <a:rPr lang="ru-RU" sz="2400" dirty="0" smtClean="0">
                <a:hlinkClick r:id="rId2"/>
              </a:rPr>
            </a:br>
            <a:r>
              <a:rPr lang="ru-RU" sz="2400" dirty="0" smtClean="0">
                <a:hlinkClick r:id="rId2"/>
              </a:rPr>
              <a:t>период 2013 и 2014 годов </a:t>
            </a:r>
            <a:endParaRPr lang="ru-RU" sz="2400" dirty="0" smtClean="0"/>
          </a:p>
        </p:txBody>
      </p:sp>
      <p:graphicFrame>
        <p:nvGraphicFramePr>
          <p:cNvPr id="316519" name="Group 103"/>
          <p:cNvGraphicFramePr>
            <a:graphicFrameLocks noGrp="1"/>
          </p:cNvGraphicFramePr>
          <p:nvPr/>
        </p:nvGraphicFramePr>
        <p:xfrm>
          <a:off x="457200" y="1547813"/>
          <a:ext cx="8458200" cy="4471987"/>
        </p:xfrm>
        <a:graphic>
          <a:graphicData uri="http://schemas.openxmlformats.org/drawingml/2006/table">
            <a:tbl>
              <a:tblPr/>
              <a:tblGrid>
                <a:gridCol w="3794125"/>
                <a:gridCol w="1539875"/>
                <a:gridCol w="1463675"/>
                <a:gridCol w="1660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Показатель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Доходы, млрд.руб.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12 677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12705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14092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Расходы,  млрд.руб.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12 745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13730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14582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Дефицит, млрд.руб.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ВВП,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мдрд.руб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60 590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64803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72493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Уровень инфляции,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36" name="TextBox 3"/>
          <p:cNvSpPr txBox="1">
            <a:spLocks noChangeArrowheads="1"/>
          </p:cNvSpPr>
          <p:nvPr/>
        </p:nvSpPr>
        <p:spPr bwMode="auto">
          <a:xfrm>
            <a:off x="6705600" y="62484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hlinkClick r:id="rId3"/>
              </a:rPr>
              <a:t>исполнение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hlinkClick r:id="rId2"/>
              </a:rPr>
              <a:t>О федеральном бюджете на 2013 год и на  плановый </a:t>
            </a:r>
            <a:br>
              <a:rPr lang="ru-RU" sz="2400" dirty="0" smtClean="0">
                <a:hlinkClick r:id="rId2"/>
              </a:rPr>
            </a:br>
            <a:r>
              <a:rPr lang="ru-RU" sz="2400" dirty="0" smtClean="0">
                <a:hlinkClick r:id="rId2"/>
              </a:rPr>
              <a:t>период 2014 и 2015 годов (проект)</a:t>
            </a:r>
          </a:p>
        </p:txBody>
      </p:sp>
      <p:graphicFrame>
        <p:nvGraphicFramePr>
          <p:cNvPr id="316519" name="Group 103"/>
          <p:cNvGraphicFramePr>
            <a:graphicFrameLocks noGrp="1"/>
          </p:cNvGraphicFramePr>
          <p:nvPr/>
        </p:nvGraphicFramePr>
        <p:xfrm>
          <a:off x="457200" y="1547813"/>
          <a:ext cx="8458200" cy="4471987"/>
        </p:xfrm>
        <a:graphic>
          <a:graphicData uri="http://schemas.openxmlformats.org/drawingml/2006/table">
            <a:tbl>
              <a:tblPr/>
              <a:tblGrid>
                <a:gridCol w="3794125"/>
                <a:gridCol w="1539875"/>
                <a:gridCol w="1463675"/>
                <a:gridCol w="1660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Показатель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Доходы, млрд.руб.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12866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Расходы,  млрд.руб.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13387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Дефицит, млрд.руб.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521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ВВП,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мдрд.руб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66515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Уровень инфляции,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hlinkClick r:id="rId2"/>
              </a:rPr>
              <a:t>Бюджетная политика 2012-2014 г.</a:t>
            </a:r>
            <a:endParaRPr lang="ru-RU" sz="28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8382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FF"/>
                </a:solidFill>
              </a:rPr>
              <a:t>Приоритетные задачи бюджетной политики в 2012-2014 годах: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1811338"/>
            <a:ext cx="86868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/>
              <a:t>1)  интеграция бюджетного планирования в процесс формирования и реализации долгосрочной стратегии развития страны;</a:t>
            </a:r>
          </a:p>
          <a:p>
            <a:pPr eaLnBrk="1" hangingPunct="1"/>
            <a:r>
              <a:rPr lang="ru-RU" altLang="ru-RU"/>
              <a:t>2)  создание в рамках переходного периода предпосылок для введения, начиная с 2015 года, правил использования нефтегазовых доходов и ограничений на размер дефицита федерального бюджета;</a:t>
            </a:r>
          </a:p>
          <a:p>
            <a:pPr eaLnBrk="1" hangingPunct="1"/>
            <a:r>
              <a:rPr lang="ru-RU" altLang="ru-RU"/>
              <a:t>3)  улучшение условий жизни человека;</a:t>
            </a:r>
          </a:p>
          <a:p>
            <a:pPr eaLnBrk="1" hangingPunct="1"/>
            <a:r>
              <a:rPr lang="ru-RU" altLang="ru-RU"/>
              <a:t>4) повышение отдачи от использования государственных расходов;</a:t>
            </a:r>
          </a:p>
          <a:p>
            <a:pPr eaLnBrk="1" hangingPunct="1"/>
            <a:r>
              <a:rPr lang="ru-RU" altLang="ru-RU"/>
              <a:t> 5) эффективная децентрализация полномочий публично-правовых образований.</a:t>
            </a:r>
            <a:endParaRPr lang="ru-RU" alt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0"/>
            <a:ext cx="8912225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04800"/>
            <a:ext cx="84201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3850"/>
            <a:ext cx="88392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Межбюджетные отношения</a:t>
            </a:r>
          </a:p>
        </p:txBody>
      </p:sp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381000" y="914400"/>
            <a:ext cx="85344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 - отношения между органами государственной власти, власти субъектов РФ и местного самоуправления по вопросам регулирования бюджетных правоотношений, организации и осуществления бюджетного процесса.</a:t>
            </a:r>
          </a:p>
        </p:txBody>
      </p:sp>
      <p:sp>
        <p:nvSpPr>
          <p:cNvPr id="259078" name="Text Box 6"/>
          <p:cNvSpPr txBox="1">
            <a:spLocks noChangeArrowheads="1"/>
          </p:cNvSpPr>
          <p:nvPr/>
        </p:nvSpPr>
        <p:spPr bwMode="auto">
          <a:xfrm>
            <a:off x="2514600" y="3200400"/>
            <a:ext cx="3810000" cy="466725"/>
          </a:xfrm>
          <a:prstGeom prst="rect">
            <a:avLst/>
          </a:prstGeom>
          <a:solidFill>
            <a:schemeClr val="accent2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Бюджетные системы</a:t>
            </a:r>
          </a:p>
        </p:txBody>
      </p:sp>
      <p:sp>
        <p:nvSpPr>
          <p:cNvPr id="259079" name="Text Box 7"/>
          <p:cNvSpPr txBox="1">
            <a:spLocks noChangeArrowheads="1"/>
          </p:cNvSpPr>
          <p:nvPr/>
        </p:nvSpPr>
        <p:spPr bwMode="auto">
          <a:xfrm>
            <a:off x="685800" y="3962400"/>
            <a:ext cx="3352800" cy="4572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Унитарные</a:t>
            </a:r>
          </a:p>
        </p:txBody>
      </p:sp>
      <p:sp>
        <p:nvSpPr>
          <p:cNvPr id="259080" name="Text Box 8"/>
          <p:cNvSpPr txBox="1">
            <a:spLocks noChangeArrowheads="1"/>
          </p:cNvSpPr>
          <p:nvPr/>
        </p:nvSpPr>
        <p:spPr bwMode="auto">
          <a:xfrm>
            <a:off x="4800600" y="3962400"/>
            <a:ext cx="3352800" cy="4572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Федеративные</a:t>
            </a:r>
          </a:p>
        </p:txBody>
      </p:sp>
      <p:sp>
        <p:nvSpPr>
          <p:cNvPr id="259081" name="Text Box 9"/>
          <p:cNvSpPr txBox="1">
            <a:spLocks noChangeArrowheads="1"/>
          </p:cNvSpPr>
          <p:nvPr/>
        </p:nvSpPr>
        <p:spPr bwMode="auto">
          <a:xfrm>
            <a:off x="685800" y="4648200"/>
            <a:ext cx="35052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Высокий уровень централизации БС,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Незначительный объём бюджетных прав нижестоящих органов власти</a:t>
            </a:r>
          </a:p>
        </p:txBody>
      </p:sp>
      <p:sp>
        <p:nvSpPr>
          <p:cNvPr id="259082" name="Text Box 10"/>
          <p:cNvSpPr txBox="1">
            <a:spLocks noChangeArrowheads="1"/>
          </p:cNvSpPr>
          <p:nvPr/>
        </p:nvSpPr>
        <p:spPr bwMode="auto">
          <a:xfrm>
            <a:off x="4876800" y="4648200"/>
            <a:ext cx="41148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Высокая степень самостоятельности территориальных бюджетов,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Единство общегосударственных интересов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9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9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9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9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9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9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9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4" grpId="0"/>
      <p:bldP spid="259077" grpId="0"/>
      <p:bldP spid="259078" grpId="0" animBg="1"/>
      <p:bldP spid="259079" grpId="0" animBg="1"/>
      <p:bldP spid="25908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458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Принципы функционирования федеративных бюджетных систем – </a:t>
            </a:r>
            <a:r>
              <a:rPr lang="ru-RU" altLang="ru-RU" b="1">
                <a:solidFill>
                  <a:srgbClr val="FFFFFF"/>
                </a:solidFill>
              </a:rPr>
              <a:t>принципы бюджетного федерализма</a:t>
            </a:r>
            <a:r>
              <a:rPr lang="ru-RU" altLang="ru-RU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8077200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Бюджетный федерализм</a:t>
            </a:r>
            <a:r>
              <a:rPr lang="ru-RU" sz="2800" dirty="0">
                <a:solidFill>
                  <a:srgbClr val="FFFFFF"/>
                </a:solidFill>
              </a:rPr>
              <a:t> – система управления публичными финансами, основанная на разграничении между различными уровнями власти бюджетных прав и полномочий в области формирования и расходования бюджетных средств при сочетании интересов участников бюджетного процесса на всех уровнях бюджетной системы страны и интересов всего общества в целом.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0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0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8" grpId="0"/>
      <p:bldP spid="26009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304800" y="228600"/>
            <a:ext cx="853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 бюджетного федерализма:</a:t>
            </a:r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457200" y="1524000"/>
            <a:ext cx="83058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3200">
                <a:solidFill>
                  <a:srgbClr val="FFFFFF"/>
                </a:solidFill>
              </a:rPr>
              <a:t>Распределить расходные обязательства между уровнями власти,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3200">
                <a:solidFill>
                  <a:srgbClr val="FFFFFF"/>
                </a:solidFill>
              </a:rPr>
              <a:t>Закрепить соответствующие им источники финансирования,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3200">
                <a:solidFill>
                  <a:srgbClr val="FFFFFF"/>
                </a:solidFill>
              </a:rPr>
              <a:t>Сформировать эффективную систему оказания финансовой помощи нижестоящим бюджетам.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8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8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8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8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8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8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2" name="Text Box 4"/>
          <p:cNvSpPr txBox="1">
            <a:spLocks noChangeArrowheads="1"/>
          </p:cNvSpPr>
          <p:nvPr/>
        </p:nvSpPr>
        <p:spPr bwMode="auto">
          <a:xfrm>
            <a:off x="1143000" y="396875"/>
            <a:ext cx="6477000" cy="946150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Этапы становления бюджетного федерализма в России</a:t>
            </a:r>
          </a:p>
        </p:txBody>
      </p:sp>
      <p:sp>
        <p:nvSpPr>
          <p:cNvPr id="319493" name="Text Box 5"/>
          <p:cNvSpPr txBox="1">
            <a:spLocks noChangeArrowheads="1"/>
          </p:cNvSpPr>
          <p:nvPr/>
        </p:nvSpPr>
        <p:spPr bwMode="auto">
          <a:xfrm>
            <a:off x="381000" y="1447800"/>
            <a:ext cx="4191000" cy="1187450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2001-2005 г.   - развитие бюджетного федерализма</a:t>
            </a: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381000" y="2743200"/>
            <a:ext cx="4191000" cy="36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Упорядочено бюджетное устройство субъектов РФ,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Разграничены полномочия между уровнями власти,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Установлены стабильные доходные источники бюджетов,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Определены принципы формирования и распределения финансовой помощи,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Улучшилось качество управления финансами.</a:t>
            </a:r>
          </a:p>
        </p:txBody>
      </p:sp>
      <p:sp>
        <p:nvSpPr>
          <p:cNvPr id="319495" name="Text Box 7"/>
          <p:cNvSpPr txBox="1">
            <a:spLocks noChangeArrowheads="1"/>
          </p:cNvSpPr>
          <p:nvPr/>
        </p:nvSpPr>
        <p:spPr bwMode="auto">
          <a:xfrm>
            <a:off x="4724400" y="1447800"/>
            <a:ext cx="4191000" cy="1917700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2006-2008 г.   - повышение эффективности межбюджетных отношений </a:t>
            </a:r>
          </a:p>
        </p:txBody>
      </p:sp>
      <p:sp>
        <p:nvSpPr>
          <p:cNvPr id="319496" name="Text Box 8"/>
          <p:cNvSpPr txBox="1">
            <a:spLocks noChangeArrowheads="1"/>
          </p:cNvSpPr>
          <p:nvPr/>
        </p:nvSpPr>
        <p:spPr bwMode="auto">
          <a:xfrm>
            <a:off x="4648200" y="3657600"/>
            <a:ext cx="4343400" cy="270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Укрепление финансовой самостоятельности  субъектов РФ,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Создание стимулов для увеличения поступлений,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Создание стимулов для повышения качества управления,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1800">
                <a:solidFill>
                  <a:srgbClr val="FFFFFF"/>
                </a:solidFill>
              </a:rPr>
              <a:t>Повышение прозрачности финансов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19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19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19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2" grpId="0" animBg="1"/>
      <p:bldP spid="319493" grpId="0" animBg="1"/>
      <p:bldP spid="31949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2" name="Text Box 4"/>
          <p:cNvSpPr txBox="1">
            <a:spLocks noChangeArrowheads="1"/>
          </p:cNvSpPr>
          <p:nvPr/>
        </p:nvSpPr>
        <p:spPr bwMode="auto">
          <a:xfrm>
            <a:off x="1143000" y="396875"/>
            <a:ext cx="6477000" cy="946150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Этапы становления бюджетного федерализма в России</a:t>
            </a: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381000" y="2743200"/>
            <a:ext cx="80772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>
                <a:solidFill>
                  <a:srgbClr val="FFFFFF"/>
                </a:solidFill>
              </a:rPr>
              <a:t>Программно-ориентированное  планирование,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/>
              <a:t>адресное решение социальных проблем,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/>
              <a:t>повышение качества государственных и муниципальных услуг,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/>
              <a:t>стимулирование инновационного развития страны</a:t>
            </a:r>
            <a:r>
              <a:rPr lang="ru-RU" altLang="ru-RU" sz="2000">
                <a:solidFill>
                  <a:srgbClr val="FFFFFF"/>
                </a:solidFill>
              </a:rPr>
              <a:t>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/>
              <a:t>повышение отдачи от использования государственных расходов,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000"/>
              <a:t>децентрализация полномочий публично-правовых образований.</a:t>
            </a:r>
            <a:endParaRPr lang="ru-RU" altLang="ru-RU" sz="2000">
              <a:solidFill>
                <a:srgbClr val="FFFFFF"/>
              </a:solidFill>
            </a:endParaRPr>
          </a:p>
        </p:txBody>
      </p:sp>
      <p:sp>
        <p:nvSpPr>
          <p:cNvPr id="319495" name="Text Box 7"/>
          <p:cNvSpPr txBox="1">
            <a:spLocks noChangeArrowheads="1"/>
          </p:cNvSpPr>
          <p:nvPr/>
        </p:nvSpPr>
        <p:spPr bwMode="auto">
          <a:xfrm>
            <a:off x="685800" y="1447800"/>
            <a:ext cx="7696200" cy="830263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2008-н.в.   - результативность и инновационное развитие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19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2" grpId="0" animBg="1"/>
      <p:bldP spid="31949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603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Межбюджетные трансферты</a:t>
            </a:r>
          </a:p>
        </p:txBody>
      </p:sp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381000" y="685800"/>
            <a:ext cx="861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solidFill>
                  <a:srgbClr val="FFFFFF"/>
                </a:solidFill>
              </a:rPr>
              <a:t>- средства одного бюджета, перечисляемые другому бюджету.</a:t>
            </a:r>
          </a:p>
        </p:txBody>
      </p:sp>
      <p:sp>
        <p:nvSpPr>
          <p:cNvPr id="320518" name="Text Box 6"/>
          <p:cNvSpPr txBox="1">
            <a:spLocks noChangeArrowheads="1"/>
          </p:cNvSpPr>
          <p:nvPr/>
        </p:nvSpPr>
        <p:spPr bwMode="auto">
          <a:xfrm>
            <a:off x="609600" y="1143000"/>
            <a:ext cx="640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solidFill>
                  <a:srgbClr val="FFFFFF"/>
                </a:solidFill>
              </a:rPr>
              <a:t>Виды межбюджетных трансфертов:</a:t>
            </a:r>
          </a:p>
        </p:txBody>
      </p:sp>
      <p:sp>
        <p:nvSpPr>
          <p:cNvPr id="320519" name="Text Box 7"/>
          <p:cNvSpPr txBox="1">
            <a:spLocks noChangeArrowheads="1"/>
          </p:cNvSpPr>
          <p:nvPr/>
        </p:nvSpPr>
        <p:spPr bwMode="auto">
          <a:xfrm>
            <a:off x="304800" y="1600200"/>
            <a:ext cx="86106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FFFFFF"/>
                </a:solidFill>
              </a:rPr>
              <a:t>Дотация</a:t>
            </a:r>
            <a:r>
              <a:rPr lang="ru-RU" altLang="ru-RU" sz="2000">
                <a:solidFill>
                  <a:srgbClr val="FFFFFF"/>
                </a:solidFill>
              </a:rPr>
              <a:t> – бюджетные средства, предоставляемые бюджету другого уровня бюджетной системы на безвозмездной и безвозвратной основах.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FFFFFF"/>
                </a:solidFill>
              </a:rPr>
              <a:t>Субвенция</a:t>
            </a:r>
            <a:r>
              <a:rPr lang="ru-RU" altLang="ru-RU" sz="2000">
                <a:solidFill>
                  <a:srgbClr val="FFFFFF"/>
                </a:solidFill>
              </a:rPr>
              <a:t> – бюджетные средства, предоставляемые бюджету другого уровня бюджетной системы или юридическому лицу на безвозмездной и безвозвратной основах, на осуществление определённых целевых расходов.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FFFFFF"/>
                </a:solidFill>
              </a:rPr>
              <a:t>Субсидия</a:t>
            </a:r>
            <a:r>
              <a:rPr lang="ru-RU" altLang="ru-RU" sz="2000">
                <a:solidFill>
                  <a:srgbClr val="FFFFFF"/>
                </a:solidFill>
              </a:rPr>
              <a:t> - бюджетные средства, предоставляемые бюджету другого уровня бюджетной системы, юридическому или физическому лицу на условиях долевого финансирования целевых расходов.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FFFFFF"/>
                </a:solidFill>
              </a:rPr>
              <a:t>Бюджетный кредит</a:t>
            </a:r>
            <a:r>
              <a:rPr lang="ru-RU" altLang="ru-RU" sz="2000">
                <a:solidFill>
                  <a:srgbClr val="FFFFFF"/>
                </a:solidFill>
              </a:rPr>
              <a:t> – форма финансирования бюджетных расходов, которая предусматривает предоставление средств юридическим лицам или другому бюджету на возвратной и возмездной основах.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0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05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05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05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6" grpId="0"/>
      <p:bldP spid="320517" grpId="0"/>
      <p:bldP spid="32051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8972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848600" cy="609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/>
              <a:t>Федеральные фонды межбюджетных трансфертов</a:t>
            </a:r>
          </a:p>
        </p:txBody>
      </p:sp>
      <p:graphicFrame>
        <p:nvGraphicFramePr>
          <p:cNvPr id="324677" name="Group 69"/>
          <p:cNvGraphicFramePr>
            <a:graphicFrameLocks noGrp="1"/>
          </p:cNvGraphicFramePr>
          <p:nvPr/>
        </p:nvGraphicFramePr>
        <p:xfrm>
          <a:off x="76200" y="457200"/>
          <a:ext cx="8991600" cy="6354763"/>
        </p:xfrm>
        <a:graphic>
          <a:graphicData uri="http://schemas.openxmlformats.org/drawingml/2006/table">
            <a:tbl>
              <a:tblPr/>
              <a:tblGrid>
                <a:gridCol w="1219200"/>
                <a:gridCol w="1524000"/>
                <a:gridCol w="1600200"/>
                <a:gridCol w="1651000"/>
                <a:gridCol w="1498600"/>
                <a:gridCol w="1498600"/>
              </a:tblGrid>
              <a:tr h="16000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Характе-ристики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Федераль-ный фонд финансовой поддержки регионов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Федеральный фонд компенсаций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Федеральный фонд софинансиро-вания социальных расходов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Федеральный фонд регионально-го развития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Фонд реформирования региональных  и муниципальных финансов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8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Цель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Выравнива-ние бюджетной обеспечен-ности по текущим расходам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Финансирова-ние реализации федеральных законов (социальные пособия, льготы)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Стимулирова-ние приоритетных расходов и поддержка реформ социальной сферы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Поддержка развития региональной инфраструк-туры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Поддержка и стимулирование бюджетных реформ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1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Принцип распреде-ления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Расчёт по формуле на основе оценки налогового потенциала и нормативных расходов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Расчёт по формуле на основе численности лиц, имеющих право на получение социальной помощи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Расчёт по формуле на основе нормативных расходов и их частичного возмещения (с оценкой хода реформ)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Квоты на основе расчёта по формуле (с последующим конкурсным отбором инвестиционных проектов)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Конкурс (программы реформ и их выполнение)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Тип финансо-вой помощи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Дотация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Субвенция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Субсидия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Субсидия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Субсидия (субвенция)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4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Распределение дотаций на выравнивание бюджетной обеспеченности субъектов Российской Федерации на 2010 год </a:t>
            </a:r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5486400" y="1600200"/>
            <a:ext cx="3505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1200">
                <a:solidFill>
                  <a:srgbClr val="FFFFFF"/>
                </a:solidFill>
              </a:rPr>
              <a:t>Приложение 17</a:t>
            </a:r>
          </a:p>
          <a:p>
            <a:pPr eaLnBrk="1" hangingPunct="1"/>
            <a:r>
              <a:rPr lang="ru-RU" altLang="ru-RU" sz="1200">
                <a:solidFill>
                  <a:srgbClr val="FFFFFF"/>
                </a:solidFill>
              </a:rPr>
              <a:t>к Федеральному закону</a:t>
            </a:r>
          </a:p>
          <a:p>
            <a:pPr eaLnBrk="1" hangingPunct="1"/>
            <a:r>
              <a:rPr lang="ru-RU" altLang="ru-RU" sz="1200">
                <a:solidFill>
                  <a:srgbClr val="FFFFFF"/>
                </a:solidFill>
              </a:rPr>
              <a:t>"О федеральном бюджете на 2010 год</a:t>
            </a:r>
          </a:p>
          <a:p>
            <a:pPr eaLnBrk="1" hangingPunct="1"/>
            <a:r>
              <a:rPr lang="ru-RU" altLang="ru-RU" sz="1200">
                <a:solidFill>
                  <a:srgbClr val="FFFFFF"/>
                </a:solidFill>
              </a:rPr>
              <a:t> и на плановый период 2011 и 2012 годов" </a:t>
            </a:r>
          </a:p>
        </p:txBody>
      </p:sp>
      <p:graphicFrame>
        <p:nvGraphicFramePr>
          <p:cNvPr id="326676" name="Group 20"/>
          <p:cNvGraphicFramePr>
            <a:graphicFrameLocks noGrp="1"/>
          </p:cNvGraphicFramePr>
          <p:nvPr/>
        </p:nvGraphicFramePr>
        <p:xfrm>
          <a:off x="304800" y="2667000"/>
          <a:ext cx="8610600" cy="1506538"/>
        </p:xfrm>
        <a:graphic>
          <a:graphicData uri="http://schemas.openxmlformats.org/drawingml/2006/table">
            <a:tbl>
              <a:tblPr/>
              <a:tblGrid>
                <a:gridCol w="6718300"/>
                <a:gridCol w="1892300"/>
              </a:tblGrid>
              <a:tr h="150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субъекта Российской Федерации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 рублей)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69" name="Rectangle 21"/>
          <p:cNvSpPr>
            <a:spLocks noChangeArrowheads="1"/>
          </p:cNvSpPr>
          <p:nvPr/>
        </p:nvSpPr>
        <p:spPr bwMode="auto">
          <a:xfrm>
            <a:off x="0" y="2778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 sz="1800">
              <a:solidFill>
                <a:srgbClr val="FFFFFF"/>
              </a:solidFill>
              <a:latin typeface="Arial" charset="0"/>
            </a:endParaRPr>
          </a:p>
        </p:txBody>
      </p:sp>
      <p:graphicFrame>
        <p:nvGraphicFramePr>
          <p:cNvPr id="326720" name="Group 64"/>
          <p:cNvGraphicFramePr>
            <a:graphicFrameLocks noGrp="1"/>
          </p:cNvGraphicFramePr>
          <p:nvPr/>
        </p:nvGraphicFramePr>
        <p:xfrm>
          <a:off x="304800" y="4267200"/>
          <a:ext cx="8610600" cy="2411413"/>
        </p:xfrm>
        <a:graphic>
          <a:graphicData uri="http://schemas.openxmlformats.org/drawingml/2006/table">
            <a:tbl>
              <a:tblPr/>
              <a:tblGrid>
                <a:gridCol w="6718300"/>
                <a:gridCol w="18923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Дагестан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30 366 868,3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Саха (Якутия)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39 200 910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Новгородская область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535 016,7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Псковская область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4 583 595,8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396 995 657,9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6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6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8" grpId="0" autoUpdateAnimBg="0"/>
      <p:bldP spid="326661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65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Внебюджетные фонды</a:t>
            </a:r>
          </a:p>
        </p:txBody>
      </p:sp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304800" y="1306513"/>
            <a:ext cx="8458200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	В соответствии с Бюджетным кодексом (ст. 13) Российской Федерации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FFFFFF"/>
                </a:solidFill>
              </a:rPr>
              <a:t>Государственный внебюджетный фонд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 – фонд денежных средств, образующийся вне федерального бюджета  бюджетов субъектов РФ и предназначенный для реализации конституционных прав граждан на пенсионное обеспечение, социальное страхование, социальное обеспечение в случае безработицы, охрану здоровья и медицинскую помощь.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3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3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3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3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3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3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54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/>
              <a:t>Особенности внебюджетных фондов: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915400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запланированы органами власти и управления и имеют строгую целевую направленность;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денежные средства фондов используются для финансирования государственных расходов, не включенных в бюджет;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формируются в основном за счет обязательных отчислений юридических и физических лиц;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страховые взносы в фонды и взаимоотношения, возникающие при их уплате, имеют </a:t>
            </a:r>
            <a:r>
              <a:rPr lang="ru-RU" sz="2400" b="1" dirty="0" smtClean="0"/>
              <a:t>налоговую природу</a:t>
            </a:r>
            <a:r>
              <a:rPr lang="ru-RU" sz="2400" dirty="0" smtClean="0"/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расходование средств из фондов осуществляется по распоряжению Правительства или специально уполномоченного на то органа (</a:t>
            </a:r>
            <a:r>
              <a:rPr lang="ru-RU" sz="2400" b="1" dirty="0" smtClean="0"/>
              <a:t>Правление фонда</a:t>
            </a:r>
            <a:r>
              <a:rPr lang="ru-RU" sz="2400" dirty="0" smtClean="0"/>
              <a:t>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из внебюджетных фондов могут предоставляться субвенции для привлечения дополнительных средств на финансирование инвестиционных проектов и программ.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Система внебюджетных фондов РФ</a:t>
            </a:r>
          </a:p>
        </p:txBody>
      </p:sp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228600" y="1905000"/>
            <a:ext cx="3581400" cy="1311275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000">
                <a:solidFill>
                  <a:srgbClr val="FFFFFF"/>
                </a:solidFill>
              </a:rPr>
              <a:t>Пенсионный фонд РФ</a:t>
            </a:r>
          </a:p>
        </p:txBody>
      </p:sp>
      <p:sp>
        <p:nvSpPr>
          <p:cNvPr id="327685" name="Text Box 5"/>
          <p:cNvSpPr txBox="1">
            <a:spLocks noChangeArrowheads="1"/>
          </p:cNvSpPr>
          <p:nvPr/>
        </p:nvSpPr>
        <p:spPr bwMode="auto">
          <a:xfrm>
            <a:off x="3962400" y="2057400"/>
            <a:ext cx="4876800" cy="1190625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Фонд социального страхования РФ</a:t>
            </a:r>
          </a:p>
        </p:txBody>
      </p:sp>
      <p:sp>
        <p:nvSpPr>
          <p:cNvPr id="327686" name="Text Box 6"/>
          <p:cNvSpPr txBox="1">
            <a:spLocks noChangeArrowheads="1"/>
          </p:cNvSpPr>
          <p:nvPr/>
        </p:nvSpPr>
        <p:spPr bwMode="auto">
          <a:xfrm>
            <a:off x="914400" y="3779838"/>
            <a:ext cx="7696200" cy="1066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>
                <a:solidFill>
                  <a:srgbClr val="FFFFFF"/>
                </a:solidFill>
              </a:rPr>
              <a:t>Федеральный фонд обязательного медицинского страхования</a:t>
            </a:r>
          </a:p>
        </p:txBody>
      </p:sp>
      <p:sp>
        <p:nvSpPr>
          <p:cNvPr id="327687" name="Text Box 7"/>
          <p:cNvSpPr txBox="1">
            <a:spLocks noChangeArrowheads="1"/>
          </p:cNvSpPr>
          <p:nvPr/>
        </p:nvSpPr>
        <p:spPr bwMode="auto">
          <a:xfrm>
            <a:off x="914400" y="4922838"/>
            <a:ext cx="7696200" cy="1554162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>
                <a:solidFill>
                  <a:srgbClr val="FFFFFF"/>
                </a:solidFill>
              </a:rPr>
              <a:t>Территориальные фонды обязательного медицинского страхования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2" grpId="0"/>
      <p:bldP spid="327684" grpId="0" animBg="1"/>
      <p:bldP spid="327685" grpId="0" animBg="1"/>
      <p:bldP spid="327686" grpId="0" animBg="1"/>
      <p:bldP spid="32768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7813"/>
            <a:ext cx="8991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Доходы государственных внебюджетных фондов (ст. 146 БК) 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700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обязательные платежи, установленные законодательством Российской Федерации;</a:t>
            </a:r>
          </a:p>
          <a:p>
            <a:pPr eaLnBrk="1" hangingPunct="1">
              <a:defRPr/>
            </a:pPr>
            <a:r>
              <a:rPr lang="ru-RU" smtClean="0"/>
              <a:t>добровольные взносы физических и юридических лиц;</a:t>
            </a:r>
          </a:p>
          <a:p>
            <a:pPr eaLnBrk="1" hangingPunct="1">
              <a:defRPr/>
            </a:pPr>
            <a:r>
              <a:rPr lang="ru-RU" smtClean="0"/>
              <a:t>Другие доходы, предусмотренные законодательством Российской Федерации.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7813"/>
            <a:ext cx="84582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Расходы государственных внебюджетных фондов (ст. 147 БК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/>
              <a:t>в соответствии с бюджетами указанных фондов, утвержденными: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600" smtClean="0"/>
          </a:p>
          <a:p>
            <a:pPr lvl="1" eaLnBrk="1" hangingPunct="1">
              <a:defRPr/>
            </a:pPr>
            <a:r>
              <a:rPr lang="ru-RU" sz="3200" smtClean="0"/>
              <a:t> федеральными законами, </a:t>
            </a:r>
          </a:p>
          <a:p>
            <a:pPr lvl="1" eaLnBrk="1" hangingPunct="1">
              <a:defRPr/>
            </a:pPr>
            <a:r>
              <a:rPr lang="ru-RU" sz="3200" smtClean="0"/>
              <a:t>законами субъектов Российской Федерации.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019800" cy="6365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Пенсионный фонд РФ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762000"/>
            <a:ext cx="82296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образован постановлением Верховного Совета РСФСР от 22 декабря 1990 г. и введен в действие с 1 января 1992 г. постановлением Верховного Совета Российской Федерации от 27 декабря 1991 г. № 2122—1,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крупнейший из социальных внебюджетных фондов,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Цель - государственное управление финансами пенсионного обеспечения в РФ,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является самостоятельным финансово-кредитным учреждением 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6477000" y="228600"/>
            <a:ext cx="23336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FF"/>
                </a:solidFill>
                <a:hlinkClick r:id="rId2"/>
              </a:rPr>
              <a:t>http://pfrf.ru/</a:t>
            </a:r>
            <a:endParaRPr lang="ru-RU" altLang="ru-RU">
              <a:solidFill>
                <a:srgbClr val="FFFFFF"/>
              </a:solidFill>
            </a:endParaRPr>
          </a:p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Задачи ПФР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аккумуляция страховых взносов на пенсионное страхование,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расходование средств Фонда в соответствии с действующим законодательством,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капитализация средств, а также привлечение в него добровольных взносов (в том числе валютных ценностей) физических и юридических лиц,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 контроль за правильным и рациональным расходованием средств,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 межгосударственное и международное сотрудничество.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3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3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8229600" cy="4841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hlinkClick r:id="rId2" action="ppaction://hlinkfile"/>
              </a:rPr>
              <a:t>Законодательство</a:t>
            </a:r>
            <a:endParaRPr lang="ru-RU" sz="4000" smtClean="0"/>
          </a:p>
        </p:txBody>
      </p:sp>
      <p:sp>
        <p:nvSpPr>
          <p:cNvPr id="3328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915400" cy="50292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000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b="1" dirty="0" smtClean="0">
                <a:hlinkClick r:id="rId3"/>
              </a:rPr>
              <a:t>ФЕДЕРАЛЬНЫЙ ЗАКОН РОССИЙСКОЙ ФЕДЕРАЦИИ от 24 июля 2009 г. N 212-ФЗ</a:t>
            </a:r>
            <a:endParaRPr lang="ru-RU" sz="2000" b="1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b="1" dirty="0" smtClean="0">
                <a:hlinkClick r:id="rId4"/>
              </a:rPr>
              <a:t>ПОЛОЖЕНИЕ О ПЕНСИОННОМ ФОНДЕ РОССИЙСКОЙ ФЕДЕРАЦИИ (РОССИИ)</a:t>
            </a:r>
            <a:r>
              <a:rPr lang="ru-RU" sz="2000" dirty="0" smtClean="0"/>
              <a:t>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dirty="0" smtClean="0">
                <a:hlinkClick r:id="rId5"/>
              </a:rPr>
              <a:t>ФЕДЕРАЛЬНЫЙ ЗАКОН ОБ ОБЯЗАТЕЛЬНОМ ПЕНСИОННОМ СТРАХОВАНИИ В РОССИЙСКОЙ ФЕДЕРАЦИИ</a:t>
            </a:r>
            <a:r>
              <a:rPr lang="ru-RU" sz="2000" dirty="0" smtClean="0"/>
              <a:t>,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dirty="0" smtClean="0">
                <a:hlinkClick r:id="rId6" action="ppaction://hlinkfile"/>
              </a:rPr>
              <a:t>ФЕДЕРАЛЬНЫЙ ЗАКОН О ТРУДОВЫХ ПЕНСИЯХ В РОССИЙСКОЙ ФЕДЕРАЦИИ</a:t>
            </a:r>
            <a:r>
              <a:rPr lang="ru-RU" sz="2000" dirty="0" smtClean="0"/>
              <a:t>,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dirty="0" smtClean="0">
                <a:hlinkClick r:id="rId7"/>
              </a:rPr>
              <a:t>ФЕДЕРАЛЬНЫЙ ЗАКОН ОБ ИНВЕСТИРОВАНИИ СРЕДСТВ ДЛЯ ФИНАНСИРОВАНИЯ НАКОПИТЕЛЬНОЙ ЧАСТИ ТРУДОВОЙ ПЕНСИИ В РОССИЙСКОЙ ФЕДЕРАЦИИ</a:t>
            </a:r>
            <a:r>
              <a:rPr lang="ru-RU" sz="2000" dirty="0" smtClean="0"/>
              <a:t>,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dirty="0" smtClean="0">
                <a:hlinkClick r:id="rId8"/>
              </a:rPr>
              <a:t>ФЕДЕРАЛЬНЫЙ ЗАКОН О НЕГОСУДАРСТВЕННЫХ ПЕНСИОННЫХ ФОНДАХ</a:t>
            </a:r>
            <a:r>
              <a:rPr lang="ru-RU" sz="2000" dirty="0" smtClean="0"/>
              <a:t>,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000" dirty="0" smtClean="0">
                <a:hlinkClick r:id="rId9"/>
              </a:rPr>
              <a:t>ФЕДЕРАЛЬНЫЙ ЗАКОН ОБ ИНДИВИДУАЛЬНОМ (ПЕРСОНИФИЦИРОВАННОМ) УЧЕТЕ В СИСТЕМЕ ОБЯЗАТЕЛЬНОГО ПЕНСИОННОГО СТРАХОВАНИЯ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1447800" y="533400"/>
            <a:ext cx="6172200" cy="45720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Пенсионный фонд РФ</a:t>
            </a:r>
          </a:p>
        </p:txBody>
      </p:sp>
      <p:sp>
        <p:nvSpPr>
          <p:cNvPr id="331781" name="Text Box 5"/>
          <p:cNvSpPr txBox="1">
            <a:spLocks noChangeArrowheads="1"/>
          </p:cNvSpPr>
          <p:nvPr/>
        </p:nvSpPr>
        <p:spPr bwMode="auto">
          <a:xfrm>
            <a:off x="762000" y="1981200"/>
            <a:ext cx="7543800" cy="120015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</a:rPr>
              <a:t>8 Управлений Пенсионного фонда по федеральным округам Российской Федерации 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638175" y="3948113"/>
            <a:ext cx="7772400" cy="1016000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</a:rPr>
              <a:t>82 Отделения Пенсионного фонда по регионам</a:t>
            </a:r>
          </a:p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</a:rPr>
              <a:t> (в том числе ОПФР по г. Байконур) </a:t>
            </a:r>
          </a:p>
        </p:txBody>
      </p:sp>
      <p:sp>
        <p:nvSpPr>
          <p:cNvPr id="331783" name="Text Box 7"/>
          <p:cNvSpPr txBox="1">
            <a:spLocks noChangeArrowheads="1"/>
          </p:cNvSpPr>
          <p:nvPr/>
        </p:nvSpPr>
        <p:spPr bwMode="auto">
          <a:xfrm>
            <a:off x="1085850" y="5638800"/>
            <a:ext cx="6858000" cy="830263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Территориальные органы ПФР (пор. 2500)</a:t>
            </a:r>
          </a:p>
        </p:txBody>
      </p:sp>
      <p:cxnSp>
        <p:nvCxnSpPr>
          <p:cNvPr id="331784" name="AutoShape 8"/>
          <p:cNvCxnSpPr>
            <a:cxnSpLocks noChangeShapeType="1"/>
            <a:stCxn id="331780" idx="2"/>
            <a:endCxn id="331781" idx="0"/>
          </p:cNvCxnSpPr>
          <p:nvPr/>
        </p:nvCxnSpPr>
        <p:spPr bwMode="auto">
          <a:xfrm>
            <a:off x="4533900" y="990600"/>
            <a:ext cx="0" cy="99060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1785" name="AutoShape 9"/>
          <p:cNvCxnSpPr>
            <a:cxnSpLocks noChangeShapeType="1"/>
            <a:stCxn id="331781" idx="2"/>
            <a:endCxn id="331782" idx="0"/>
          </p:cNvCxnSpPr>
          <p:nvPr/>
        </p:nvCxnSpPr>
        <p:spPr bwMode="auto">
          <a:xfrm flipH="1">
            <a:off x="4524375" y="3181350"/>
            <a:ext cx="9525" cy="766763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1786" name="AutoShape 10"/>
          <p:cNvCxnSpPr>
            <a:cxnSpLocks noChangeShapeType="1"/>
            <a:stCxn id="331782" idx="2"/>
            <a:endCxn id="331783" idx="0"/>
          </p:cNvCxnSpPr>
          <p:nvPr/>
        </p:nvCxnSpPr>
        <p:spPr bwMode="auto">
          <a:xfrm flipH="1">
            <a:off x="4514850" y="4964113"/>
            <a:ext cx="9525" cy="674687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80" grpId="0" animBg="1"/>
      <p:bldP spid="331781" grpId="0" animBg="1"/>
      <p:bldP spid="331782" grpId="0" animBg="1"/>
      <p:bldP spid="33178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Источники доходов бюджета ПФ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/>
              <a:t>страховые взносы (22% от ФОТ),</a:t>
            </a:r>
          </a:p>
          <a:p>
            <a:pPr eaLnBrk="1" hangingPunct="1">
              <a:defRPr/>
            </a:pPr>
            <a:r>
              <a:rPr lang="ru-RU" sz="4400" dirty="0" smtClean="0"/>
              <a:t>прочие поступления,</a:t>
            </a:r>
          </a:p>
          <a:p>
            <a:pPr eaLnBrk="1" hangingPunct="1">
              <a:defRPr/>
            </a:pPr>
            <a:r>
              <a:rPr lang="ru-RU" sz="4400" dirty="0" smtClean="0"/>
              <a:t>безвозмездные перечисления (субвенции),</a:t>
            </a:r>
          </a:p>
          <a:p>
            <a:pPr eaLnBrk="1" hangingPunct="1">
              <a:defRPr/>
            </a:pPr>
            <a:r>
              <a:rPr lang="ru-RU" sz="4400" dirty="0" smtClean="0"/>
              <a:t>недоимки, пени, санкции.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8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Направления использования средств ПФ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7675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государственные пенсии,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пенсии по инвалидности,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пенсии военнослужащим,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компенсации пенсионерам,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материальная помощь престарелым и инвалидам,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пособия на детей 1,5 – 6 лет,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одиноким матерям на детей,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инфицированным вирусом иммунодефицита,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пострадавшим от техногенных катастроф,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социальные пособия на погребенье пенсионеров, не работавших на день смерти,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обеспечение текущей деятельности Фонда.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9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9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ru-RU" sz="4000" b="1" dirty="0" smtClean="0">
                <a:solidFill>
                  <a:srgbClr val="FFFF00"/>
                </a:solidFill>
                <a:hlinkClick r:id="rId2"/>
              </a:rPr>
              <a:t>Федеральный Закон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br>
              <a:rPr lang="ru-RU" sz="4000" b="1" dirty="0" smtClean="0">
                <a:solidFill>
                  <a:srgbClr val="FFFF00"/>
                </a:solidFill>
              </a:rPr>
            </a:br>
            <a:r>
              <a:rPr lang="ru-RU" sz="4000" b="1" dirty="0" smtClean="0">
                <a:solidFill>
                  <a:srgbClr val="FFFF00"/>
                </a:solidFill>
              </a:rPr>
              <a:t/>
            </a:r>
            <a:br>
              <a:rPr lang="ru-RU" sz="4000" b="1" dirty="0" smtClean="0">
                <a:solidFill>
                  <a:srgbClr val="FFFF00"/>
                </a:solidFill>
              </a:rPr>
            </a:br>
            <a:r>
              <a:rPr lang="ru-RU" sz="4000" b="1" dirty="0" smtClean="0"/>
              <a:t>О БЮДЖЕТЕ ПЕНСИОННОГО </a:t>
            </a:r>
            <a:br>
              <a:rPr lang="ru-RU" sz="4000" b="1" dirty="0" smtClean="0"/>
            </a:br>
            <a:r>
              <a:rPr lang="ru-RU" sz="4000" b="1" dirty="0" smtClean="0"/>
              <a:t>ФОНДА</a:t>
            </a:r>
            <a:br>
              <a:rPr lang="ru-RU" sz="4000" b="1" dirty="0" smtClean="0"/>
            </a:br>
            <a:r>
              <a:rPr lang="ru-RU" sz="4000" b="1" dirty="0" smtClean="0"/>
              <a:t>РОССИЙСКОЙ ФЕДЕРАЦИИ НА 2012 ГОД И НА ПЛАНОВЫЙ ПЕРИОД</a:t>
            </a:r>
            <a:br>
              <a:rPr lang="ru-RU" sz="4000" b="1" dirty="0" smtClean="0"/>
            </a:br>
            <a:r>
              <a:rPr lang="ru-RU" sz="4000" b="1" dirty="0" smtClean="0"/>
              <a:t>2013 И 2014 ГОДОВ</a:t>
            </a:r>
            <a:br>
              <a:rPr lang="ru-RU" sz="4000" b="1" dirty="0" smtClean="0"/>
            </a:br>
            <a:endParaRPr lang="ru-RU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56038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Бюджет  ПФРФ на 2012 год</a:t>
            </a:r>
          </a:p>
        </p:txBody>
      </p:sp>
      <p:graphicFrame>
        <p:nvGraphicFramePr>
          <p:cNvPr id="316519" name="Group 103"/>
          <p:cNvGraphicFramePr>
            <a:graphicFrameLocks noGrp="1"/>
          </p:cNvGraphicFramePr>
          <p:nvPr/>
        </p:nvGraphicFramePr>
        <p:xfrm>
          <a:off x="152400" y="533400"/>
          <a:ext cx="8763000" cy="6192838"/>
        </p:xfrm>
        <a:graphic>
          <a:graphicData uri="http://schemas.openxmlformats.org/drawingml/2006/table">
            <a:tbl>
              <a:tblPr/>
              <a:tblGrid>
                <a:gridCol w="4499919"/>
                <a:gridCol w="1499973"/>
                <a:gridCol w="1342081"/>
                <a:gridCol w="1421027"/>
              </a:tblGrid>
              <a:tr h="518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Показатель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2012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2014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Доходы, млрд.руб.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5 696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6 280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6 938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-не связанные с накопительной частью, млрд.руб.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5 222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5 723 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6 295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 из ФБ, млрд. руб.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2 893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3 145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3 121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Расходы, млрд.руб.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5 407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5 948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 6 567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-не связанные с накопительной частью, млрд.руб.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5 222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5 723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6 295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Профицит/(дефицит), млрд. руб.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289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332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371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Box 7"/>
          <p:cNvSpPr txBox="1">
            <a:spLocks noChangeArrowheads="1"/>
          </p:cNvSpPr>
          <p:nvPr/>
        </p:nvSpPr>
        <p:spPr bwMode="auto">
          <a:xfrm>
            <a:off x="6096000" y="6400800"/>
            <a:ext cx="2895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1600">
                <a:hlinkClick r:id="rId2"/>
              </a:rPr>
              <a:t>Исполнение бюджета</a:t>
            </a:r>
            <a:endParaRPr lang="ru-RU" altLang="ru-RU" sz="1600"/>
          </a:p>
        </p:txBody>
      </p:sp>
      <p:pic>
        <p:nvPicPr>
          <p:cNvPr id="86019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833913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820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086600" cy="7127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Фонд социального страхования</a:t>
            </a:r>
          </a:p>
        </p:txBody>
      </p:sp>
      <p:sp>
        <p:nvSpPr>
          <p:cNvPr id="35021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образован в соответствие с указом президента РФ от 7 августа 1992 года №822 «О ФСС РФ»,</a:t>
            </a:r>
          </a:p>
          <a:p>
            <a:pPr eaLnBrk="1" hangingPunct="1">
              <a:defRPr/>
            </a:pPr>
            <a:r>
              <a:rPr lang="ru-RU" smtClean="0"/>
              <a:t>Цель – способствовать материальному обеспечению лиц, по ряду причин не участвующих в трудовом процессе,</a:t>
            </a:r>
          </a:p>
          <a:p>
            <a:pPr eaLnBrk="1" hangingPunct="1">
              <a:defRPr/>
            </a:pPr>
            <a:r>
              <a:rPr lang="ru-RU" smtClean="0"/>
              <a:t>является самостоятельным финансово-кредитным учреждением </a:t>
            </a:r>
          </a:p>
        </p:txBody>
      </p:sp>
      <p:sp>
        <p:nvSpPr>
          <p:cNvPr id="350212" name="Rectangle 4"/>
          <p:cNvSpPr>
            <a:spLocks noChangeArrowheads="1"/>
          </p:cNvSpPr>
          <p:nvPr/>
        </p:nvSpPr>
        <p:spPr bwMode="auto">
          <a:xfrm>
            <a:off x="5867400" y="762000"/>
            <a:ext cx="30813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FF"/>
                </a:solidFill>
                <a:hlinkClick r:id="rId2"/>
              </a:rPr>
              <a:t>http://www.fss.ru/</a:t>
            </a:r>
            <a:endParaRPr lang="ru-RU" altLang="ru-RU">
              <a:solidFill>
                <a:srgbClr val="FFFFFF"/>
              </a:solidFill>
            </a:endParaRPr>
          </a:p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9063"/>
            <a:ext cx="1447800" cy="132873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0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50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0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0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0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8229600" cy="484187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Законодательство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37338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hlinkClick r:id="rId2"/>
              </a:rPr>
              <a:t>ФЕДЕРАЛЬНЫЙ ЗАКОН РОССИЙСКОЙ ФЕДЕРАЦИИ от 24 июля 2009 г. N 212-ФЗ</a:t>
            </a:r>
            <a:endParaRPr lang="ru-RU" sz="2400" b="1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400" b="1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 smtClean="0">
                <a:hlinkClick r:id="rId3"/>
              </a:rPr>
              <a:t>ФЕДЕРАЛЬНЫЙ ЗАКОН ОБ ОСНОВАХ ОБЯЗАТЕЛЬНОГО СОЦИАЛЬНОГО СТРАХОВАНИЯ</a:t>
            </a:r>
            <a:endParaRPr lang="ru-RU" sz="2400" b="1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400" dirty="0" smtClean="0">
              <a:hlinkClick r:id="rId4"/>
            </a:endParaRP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 smtClean="0">
                <a:hlinkClick r:id="rId4"/>
              </a:rPr>
              <a:t>ПОЛОЖЕНИЕ О ФОНДЕ СОЦИАЛЬНОГО СТРАХОВАНИЯ РОССИЙСКОЙ ФЕДЕРАЦИИ</a:t>
            </a:r>
            <a:endParaRPr lang="ru-RU" sz="2400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400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 smtClean="0">
                <a:hlinkClick r:id="rId5"/>
              </a:rPr>
              <a:t>ФЕДЕРАЛЬНЫЙ ЗАКОН ОБ ОБЯЗАТЕЛЬНОМ СОЦИАЛЬНОМ СТРАХОВАНИИ ОТ НЕСЧАСТНЫХ СЛУЧАЕВ НА ПРОИЗВОДСТВЕ И ПРОФЕССИОНАЛЬНЫХ ЗАБОЛЕВАНИЙ</a:t>
            </a:r>
            <a:r>
              <a:rPr lang="ru-RU" sz="24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Text Box 2"/>
          <p:cNvSpPr txBox="1">
            <a:spLocks noChangeArrowheads="1"/>
          </p:cNvSpPr>
          <p:nvPr/>
        </p:nvSpPr>
        <p:spPr bwMode="auto">
          <a:xfrm>
            <a:off x="1447800" y="533400"/>
            <a:ext cx="6172200" cy="94615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Фонд социального страхования РФ</a:t>
            </a:r>
          </a:p>
        </p:txBody>
      </p:sp>
      <p:sp>
        <p:nvSpPr>
          <p:cNvPr id="359427" name="Text Box 3"/>
          <p:cNvSpPr txBox="1">
            <a:spLocks noChangeArrowheads="1"/>
          </p:cNvSpPr>
          <p:nvPr/>
        </p:nvSpPr>
        <p:spPr bwMode="auto">
          <a:xfrm>
            <a:off x="762000" y="1981200"/>
            <a:ext cx="7543800" cy="701675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>
                <a:solidFill>
                  <a:srgbClr val="FFFFFF"/>
                </a:solidFill>
              </a:rPr>
              <a:t>Региональные отделения</a:t>
            </a:r>
          </a:p>
        </p:txBody>
      </p:sp>
      <p:sp>
        <p:nvSpPr>
          <p:cNvPr id="359428" name="Text Box 4"/>
          <p:cNvSpPr txBox="1">
            <a:spLocks noChangeArrowheads="1"/>
          </p:cNvSpPr>
          <p:nvPr/>
        </p:nvSpPr>
        <p:spPr bwMode="auto">
          <a:xfrm>
            <a:off x="638175" y="3352800"/>
            <a:ext cx="7772400" cy="1190625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>
                <a:solidFill>
                  <a:srgbClr val="FFFFFF"/>
                </a:solidFill>
              </a:rPr>
              <a:t>Центральные отраслевые отделения </a:t>
            </a:r>
          </a:p>
        </p:txBody>
      </p:sp>
      <p:sp>
        <p:nvSpPr>
          <p:cNvPr id="359429" name="Text Box 5"/>
          <p:cNvSpPr txBox="1">
            <a:spLocks noChangeArrowheads="1"/>
          </p:cNvSpPr>
          <p:nvPr/>
        </p:nvSpPr>
        <p:spPr bwMode="auto">
          <a:xfrm>
            <a:off x="1085850" y="5410200"/>
            <a:ext cx="6858000" cy="70167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>
                <a:solidFill>
                  <a:srgbClr val="000000"/>
                </a:solidFill>
              </a:rPr>
              <a:t>Филиалы отделений</a:t>
            </a:r>
          </a:p>
        </p:txBody>
      </p:sp>
      <p:cxnSp>
        <p:nvCxnSpPr>
          <p:cNvPr id="359430" name="AutoShape 6"/>
          <p:cNvCxnSpPr>
            <a:cxnSpLocks noChangeShapeType="1"/>
            <a:stCxn id="359426" idx="2"/>
            <a:endCxn id="359427" idx="0"/>
          </p:cNvCxnSpPr>
          <p:nvPr/>
        </p:nvCxnSpPr>
        <p:spPr bwMode="auto">
          <a:xfrm>
            <a:off x="4533900" y="1479550"/>
            <a:ext cx="0" cy="50165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9431" name="AutoShape 7"/>
          <p:cNvCxnSpPr>
            <a:cxnSpLocks noChangeShapeType="1"/>
            <a:stCxn id="359427" idx="2"/>
            <a:endCxn id="359428" idx="0"/>
          </p:cNvCxnSpPr>
          <p:nvPr/>
        </p:nvCxnSpPr>
        <p:spPr bwMode="auto">
          <a:xfrm flipH="1">
            <a:off x="4524375" y="2682875"/>
            <a:ext cx="9525" cy="66992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9432" name="AutoShape 8"/>
          <p:cNvCxnSpPr>
            <a:cxnSpLocks noChangeShapeType="1"/>
            <a:stCxn id="359428" idx="2"/>
            <a:endCxn id="359429" idx="0"/>
          </p:cNvCxnSpPr>
          <p:nvPr/>
        </p:nvCxnSpPr>
        <p:spPr bwMode="auto">
          <a:xfrm flipH="1">
            <a:off x="4514850" y="4543425"/>
            <a:ext cx="9525" cy="86677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9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59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5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6" grpId="0" animBg="1"/>
      <p:bldP spid="359427" grpId="0" animBg="1"/>
      <p:bldP spid="359428" grpId="0" animBg="1"/>
      <p:bldP spid="35942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Источники доходов бюджета ФСС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Страховые взносы,</a:t>
            </a:r>
          </a:p>
          <a:p>
            <a:pPr eaLnBrk="1" hangingPunct="1">
              <a:defRPr/>
            </a:pPr>
            <a:r>
              <a:rPr lang="ru-RU" sz="2800" dirty="0" smtClean="0"/>
              <a:t>Средства Федерального бюджета (иных бюджетов),</a:t>
            </a:r>
          </a:p>
          <a:p>
            <a:pPr eaLnBrk="1" hangingPunct="1">
              <a:defRPr/>
            </a:pPr>
            <a:r>
              <a:rPr lang="ru-RU" sz="2800" dirty="0" smtClean="0"/>
              <a:t>Денежные средства, возмещаемые страховщикам в результате регрессных требований к ответственным за причинение вреда застрахованным лицам,</a:t>
            </a:r>
          </a:p>
          <a:p>
            <a:pPr eaLnBrk="1" hangingPunct="1">
              <a:defRPr/>
            </a:pPr>
            <a:r>
              <a:rPr lang="ru-RU" sz="2800" dirty="0" smtClean="0"/>
              <a:t>Доходы от размещения временно свободных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Направления использования средств ФСС</a:t>
            </a:r>
          </a:p>
        </p:txBody>
      </p:sp>
      <p:sp>
        <p:nvSpPr>
          <p:cNvPr id="361476" name="Rectangle 4"/>
          <p:cNvSpPr>
            <a:spLocks noChangeArrowheads="1"/>
          </p:cNvSpPr>
          <p:nvPr/>
        </p:nvSpPr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Выплата страхового обеспечения по социальным страховым рискам: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Необходимость получения медицинской помощи,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Временная нетрудоспособность,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Трудовое увечье или профзаболевание,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Материнство,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Инвалидность,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Потеря кормильца,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Признание безработным,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FFCC"/>
              </a:buClr>
              <a:buSzPct val="60000"/>
              <a:buFont typeface="Wingdings" pitchFamily="2" charset="2"/>
              <a:buChar char="n"/>
              <a:defRPr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Смерть застрахованного лица.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1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1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14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14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14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14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14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14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14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ru-RU" sz="4000" b="1" dirty="0" smtClean="0">
                <a:solidFill>
                  <a:srgbClr val="FFFF00"/>
                </a:solidFill>
                <a:hlinkClick r:id="rId2"/>
              </a:rPr>
              <a:t>Федеральный закон </a:t>
            </a:r>
            <a:r>
              <a:rPr lang="ru-RU" sz="4000" b="1" dirty="0" smtClean="0">
                <a:solidFill>
                  <a:srgbClr val="FFFF00"/>
                </a:solidFill>
              </a:rPr>
              <a:t/>
            </a:r>
            <a:br>
              <a:rPr lang="ru-RU" sz="4000" b="1" dirty="0" smtClean="0">
                <a:solidFill>
                  <a:srgbClr val="FFFF00"/>
                </a:solidFill>
              </a:rPr>
            </a:b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О БЮДЖЕТЕ</a:t>
            </a:r>
            <a:br>
              <a:rPr lang="ru-RU" sz="4000" b="1" dirty="0" smtClean="0"/>
            </a:br>
            <a:r>
              <a:rPr lang="ru-RU" sz="4000" b="1" dirty="0" smtClean="0"/>
              <a:t>ФОНДА СОЦИАЛЬНОГО СТРАХОВАНИЯ РОССИЙСКОЙ ФЕДЕРАЦИИ</a:t>
            </a:r>
            <a:br>
              <a:rPr lang="ru-RU" sz="4000" b="1" dirty="0" smtClean="0"/>
            </a:br>
            <a:r>
              <a:rPr lang="ru-RU" sz="4000" b="1" dirty="0" smtClean="0"/>
              <a:t>НА 2012 ГОД </a:t>
            </a:r>
            <a:br>
              <a:rPr lang="ru-RU" sz="4000" b="1" dirty="0" smtClean="0"/>
            </a:br>
            <a:r>
              <a:rPr lang="ru-RU" sz="4000" b="1" dirty="0" smtClean="0"/>
              <a:t>И НА ПЛАНОВЫЙ ПЕРИОД 2013 </a:t>
            </a:r>
            <a:br>
              <a:rPr lang="ru-RU" sz="4000" b="1" dirty="0" smtClean="0"/>
            </a:br>
            <a:r>
              <a:rPr lang="ru-RU" sz="4000" b="1" dirty="0" smtClean="0"/>
              <a:t>И 2014 ГОДОВ</a:t>
            </a:r>
            <a:br>
              <a:rPr lang="ru-RU" sz="4000" b="1" dirty="0" smtClean="0"/>
            </a:br>
            <a:r>
              <a:rPr lang="ru-RU" sz="4000" b="1" dirty="0" smtClean="0">
                <a:solidFill>
                  <a:srgbClr val="FFFF00"/>
                </a:solidFill>
              </a:rPr>
              <a:t/>
            </a:r>
            <a:br>
              <a:rPr lang="ru-RU" sz="4000" b="1" dirty="0" smtClean="0">
                <a:solidFill>
                  <a:srgbClr val="FFFF00"/>
                </a:solidFill>
              </a:rPr>
            </a:br>
            <a:endParaRPr lang="ru-RU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6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56038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Бюджет  ФСС на 2012 год</a:t>
            </a:r>
          </a:p>
        </p:txBody>
      </p:sp>
      <p:graphicFrame>
        <p:nvGraphicFramePr>
          <p:cNvPr id="316519" name="Group 103"/>
          <p:cNvGraphicFramePr>
            <a:graphicFrameLocks noGrp="1"/>
          </p:cNvGraphicFramePr>
          <p:nvPr/>
        </p:nvGraphicFramePr>
        <p:xfrm>
          <a:off x="457200" y="696913"/>
          <a:ext cx="8458200" cy="6061075"/>
        </p:xfrm>
        <a:graphic>
          <a:graphicData uri="http://schemas.openxmlformats.org/drawingml/2006/table">
            <a:tbl>
              <a:tblPr/>
              <a:tblGrid>
                <a:gridCol w="4343400"/>
                <a:gridCol w="1447800"/>
                <a:gridCol w="1295400"/>
                <a:gridCol w="1371600"/>
              </a:tblGrid>
              <a:tr h="518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Показатель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Доходы, млрд.руб.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579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619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667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 обязательному социальному страхованию на случай временной нетрудоспособности и в связи с материнством, млрд.руб.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418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445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482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 обязательному социальному страхованию от несчастных случаев на производстве и профессиональных заболеваний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72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Расходы, млрд.руб.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577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613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659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Предельный дефицит (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профицит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), млрд. руб.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6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486400"/>
            <a:ext cx="91440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sz="3200" b="1" dirty="0" smtClean="0">
                <a:solidFill>
                  <a:srgbClr val="FFFF00"/>
                </a:solidFill>
                <a:hlinkClick r:id="rId2"/>
              </a:rPr>
              <a:t>Федеральный закон </a:t>
            </a:r>
            <a:r>
              <a:rPr lang="ru-RU" sz="3200" b="1" dirty="0" smtClean="0">
                <a:solidFill>
                  <a:srgbClr val="FFFF00"/>
                </a:solidFill>
              </a:rPr>
              <a:t/>
            </a:r>
            <a:br>
              <a:rPr lang="ru-RU" sz="3200" b="1" dirty="0" smtClean="0">
                <a:solidFill>
                  <a:srgbClr val="FFFF00"/>
                </a:solidFill>
              </a:rPr>
            </a:br>
            <a:r>
              <a:rPr lang="ru-RU" sz="3200" b="1" dirty="0" smtClean="0">
                <a:solidFill>
                  <a:srgbClr val="FFFF00"/>
                </a:solidFill>
              </a:rPr>
              <a:t> от 08.12.2010 N 331-ФЗ "О страховых тарифах на обязательное социальное страхование от несчастных случаев на производстве и профессиональных заболеваний на 2011 год и на плановый период 2012 и 2013 годов"</a:t>
            </a:r>
            <a:br>
              <a:rPr lang="ru-RU" sz="3200" b="1" dirty="0" smtClean="0">
                <a:solidFill>
                  <a:srgbClr val="FFFF00"/>
                </a:solidFill>
              </a:rPr>
            </a:br>
            <a:endParaRPr lang="ru-RU" sz="32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6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305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34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0"/>
            <a:ext cx="82296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229600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58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845820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Фонды обязательного медицинского страхования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748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создан в соответствии с Законом Российской Федерации от 28 июня 1991 г. № 1499-1,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/>
              <a:t>Цель</a:t>
            </a:r>
            <a:r>
              <a:rPr lang="ru-RU" sz="2800" dirty="0" smtClean="0"/>
              <a:t> – обеспечить гражданам РФ равные возможности в получении медицинской и лекарственной помощи в объёмах и на условиях соответствующих программ,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Федеральные и территориальные фонды являются самостоятельными финансово-кредитными учреждениями.</a:t>
            </a:r>
          </a:p>
        </p:txBody>
      </p:sp>
      <p:sp>
        <p:nvSpPr>
          <p:cNvPr id="364548" name="Text Box 4"/>
          <p:cNvSpPr txBox="1">
            <a:spLocks noChangeArrowheads="1"/>
          </p:cNvSpPr>
          <p:nvPr/>
        </p:nvSpPr>
        <p:spPr bwMode="auto">
          <a:xfrm>
            <a:off x="6324600" y="1143000"/>
            <a:ext cx="3429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>
                <a:solidFill>
                  <a:srgbClr val="FFFFFF"/>
                </a:solidFill>
                <a:hlinkClick r:id="rId2"/>
              </a:rPr>
              <a:t>www.ffoms.ru</a:t>
            </a:r>
            <a:endParaRPr lang="en-US" altLang="ru-RU">
              <a:solidFill>
                <a:srgbClr val="FFFFFF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>
              <a:solidFill>
                <a:srgbClr val="FFFFFF"/>
              </a:solidFill>
            </a:endParaRPr>
          </a:p>
        </p:txBody>
      </p:sp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0" name="Прямоугольник 5"/>
          <p:cNvSpPr>
            <a:spLocks noChangeArrowheads="1"/>
          </p:cNvSpPr>
          <p:nvPr/>
        </p:nvSpPr>
        <p:spPr bwMode="auto">
          <a:xfrm>
            <a:off x="5943600" y="1600200"/>
            <a:ext cx="2884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ru-RU">
                <a:hlinkClick r:id="rId4"/>
              </a:rPr>
              <a:t>http://ptfoms.ru/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64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6" grpId="0"/>
      <p:bldP spid="364548" grpId="0"/>
      <p:bldP spid="9831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77813"/>
            <a:ext cx="67818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Задачи федерального ФОМС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65275"/>
            <a:ext cx="8686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финансовое обеспечение установленных законодательством Российской Федерации прав граждан на медицинскую помощь за счет средств обязательного медицинского страхования,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обеспечение финансовой устойчивости системы обязательного медицинского страхования,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аккумулирование финансовых средств Федерального фонда ОМС для обеспечения финансовой стабильности системы обязательного медицинского страхования. </a:t>
            </a:r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0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28600"/>
            <a:ext cx="6629400" cy="7127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Задачи территориального ФОМС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Реализация территориальных программ ОМС, соответствующих базовой программе ОМС в РФ,</a:t>
            </a:r>
          </a:p>
          <a:p>
            <a:pPr eaLnBrk="1" hangingPunct="1">
              <a:defRPr/>
            </a:pPr>
            <a:r>
              <a:rPr lang="ru-RU" dirty="0" smtClean="0"/>
              <a:t>Обеспечение реализации отдельных мероприятий в области здравоохранения,</a:t>
            </a:r>
          </a:p>
          <a:p>
            <a:pPr eaLnBrk="1" hangingPunct="1">
              <a:defRPr/>
            </a:pPr>
            <a:r>
              <a:rPr lang="ru-RU" dirty="0" smtClean="0"/>
              <a:t>Развитие материально-технической базы медицинских учреждений.</a:t>
            </a:r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2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2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5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127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Законодательство</a:t>
            </a:r>
          </a:p>
        </p:txBody>
      </p:sp>
      <p:sp>
        <p:nvSpPr>
          <p:cNvPr id="370692" name="Text Box 4"/>
          <p:cNvSpPr txBox="1">
            <a:spLocks noChangeArrowheads="1"/>
          </p:cNvSpPr>
          <p:nvPr/>
        </p:nvSpPr>
        <p:spPr bwMode="auto">
          <a:xfrm>
            <a:off x="457200" y="1389063"/>
            <a:ext cx="8305800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2000" b="1" dirty="0">
                <a:hlinkClick r:id="rId2"/>
              </a:rPr>
              <a:t>1. ФЕДЕРАЛЬНЫЙ ЗАКОН РОССИЙСКОЙ ФЕДЕРАЦИИ от 24 июля 2009 г. N 212-ФЗ</a:t>
            </a:r>
            <a:endParaRPr lang="ru-RU" sz="2000" b="1" dirty="0"/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2000" b="1" dirty="0"/>
              <a:t>2. </a:t>
            </a:r>
            <a:r>
              <a:rPr lang="ru-RU" sz="2000" b="1" dirty="0">
                <a:hlinkClick r:id="rId3"/>
              </a:rPr>
              <a:t>ФЕДЕРАЛЬНЫЙ ЗАКОН ОБ ОБЯЗАТЕЛЬНОМ МЕДИЦИНСКОМ СТРАХОВАНИИ</a:t>
            </a:r>
          </a:p>
          <a:p>
            <a:pPr>
              <a:defRPr/>
            </a:pPr>
            <a:r>
              <a:rPr lang="ru-RU" sz="2000" b="1" dirty="0">
                <a:hlinkClick r:id="rId3"/>
              </a:rPr>
              <a:t>В РОССИЙСКОЙ ФЕДЕРАЦИИ</a:t>
            </a:r>
            <a:endParaRPr lang="ru-RU" sz="2000" b="1" dirty="0"/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2000" dirty="0">
                <a:solidFill>
                  <a:srgbClr val="FFFFFF"/>
                </a:solidFill>
              </a:rPr>
              <a:t>3. </a:t>
            </a:r>
            <a:r>
              <a:rPr lang="ru-RU" sz="2000" dirty="0">
                <a:solidFill>
                  <a:srgbClr val="FFFFFF"/>
                </a:solidFill>
                <a:hlinkClick r:id="rId4"/>
              </a:rPr>
              <a:t>Устав Федерального фонда обязательного медицинского страхования</a:t>
            </a:r>
            <a:r>
              <a:rPr lang="ru-RU" sz="2000" dirty="0">
                <a:solidFill>
                  <a:srgbClr val="FFFFFF"/>
                </a:solidFill>
              </a:rPr>
              <a:t>.</a:t>
            </a:r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2000" dirty="0">
                <a:solidFill>
                  <a:srgbClr val="FFFFFF"/>
                </a:solidFill>
              </a:rPr>
              <a:t>4. </a:t>
            </a:r>
            <a:r>
              <a:rPr lang="ru-RU" sz="2000" dirty="0">
                <a:solidFill>
                  <a:srgbClr val="FFFFFF"/>
                </a:solidFill>
                <a:hlinkClick r:id="rId5"/>
              </a:rPr>
              <a:t>Типовое положение о территориальном фонде обязательного медицинского страхования</a:t>
            </a:r>
            <a:endParaRPr lang="ru-RU" sz="2000" dirty="0">
              <a:solidFill>
                <a:srgbClr val="FFFFFF"/>
              </a:solidFill>
            </a:endParaRPr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2000" dirty="0">
                <a:solidFill>
                  <a:srgbClr val="FFFFFF"/>
                </a:solidFill>
              </a:rPr>
              <a:t>5. </a:t>
            </a:r>
            <a:r>
              <a:rPr lang="ru-RU" sz="2000" dirty="0">
                <a:solidFill>
                  <a:srgbClr val="FFFFFF"/>
                </a:solidFill>
                <a:hlinkClick r:id="rId6"/>
              </a:rPr>
              <a:t>Правила обязательного медицинского страхования граждан Псковской области</a:t>
            </a:r>
            <a:endParaRPr lang="ru-RU" sz="2000" dirty="0">
              <a:solidFill>
                <a:srgbClr val="FFFFFF"/>
              </a:solidFill>
            </a:endParaRPr>
          </a:p>
        </p:txBody>
      </p:sp>
      <p:pic>
        <p:nvPicPr>
          <p:cNvPr id="10342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6477000" cy="8382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Доходы ФФОМС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5344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Страховые взносы,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Средства Федерального бюджета на финансирование отдельных целевых мероприятий и программ,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Доходы от размещения временных свободных средств и нормированного запаса,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Добровольные взносы физических и юридических лиц,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Прочие поступления.</a:t>
            </a:r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9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9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9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69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6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6477000" cy="6858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Расходы ФФОМС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Выравнивание финансовых условий деятельности ТФОМС,</a:t>
            </a:r>
          </a:p>
          <a:p>
            <a:pPr eaLnBrk="1" hangingPunct="1">
              <a:defRPr/>
            </a:pPr>
            <a:r>
              <a:rPr lang="ru-RU" dirty="0" smtClean="0"/>
              <a:t>Государственная социальная помощь отдельным категориям граждан (ДЛО),</a:t>
            </a:r>
          </a:p>
          <a:p>
            <a:pPr eaLnBrk="1" hangingPunct="1">
              <a:defRPr/>
            </a:pPr>
            <a:r>
              <a:rPr lang="ru-RU" dirty="0" smtClean="0"/>
              <a:t>Финансирование целевых программ оказания медицинской помощи,</a:t>
            </a:r>
          </a:p>
          <a:p>
            <a:pPr eaLnBrk="1" hangingPunct="1">
              <a:defRPr/>
            </a:pPr>
            <a:r>
              <a:rPr lang="ru-RU" dirty="0" smtClean="0"/>
              <a:t>Расходы на управление.</a:t>
            </a:r>
          </a:p>
        </p:txBody>
      </p:sp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7621" name="Text Box 5"/>
          <p:cNvSpPr txBox="1">
            <a:spLocks noChangeArrowheads="1"/>
          </p:cNvSpPr>
          <p:nvPr/>
        </p:nvSpPr>
        <p:spPr bwMode="auto">
          <a:xfrm>
            <a:off x="2133600" y="609600"/>
            <a:ext cx="4876800" cy="119062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>
                <a:solidFill>
                  <a:srgbClr val="003B76"/>
                </a:solidFill>
              </a:rPr>
              <a:t>Целевые фонды ФФОМС</a:t>
            </a:r>
          </a:p>
        </p:txBody>
      </p:sp>
      <p:sp>
        <p:nvSpPr>
          <p:cNvPr id="367622" name="Text Box 6"/>
          <p:cNvSpPr txBox="1">
            <a:spLocks noChangeArrowheads="1"/>
          </p:cNvSpPr>
          <p:nvPr/>
        </p:nvSpPr>
        <p:spPr bwMode="auto">
          <a:xfrm>
            <a:off x="685800" y="2362200"/>
            <a:ext cx="3810000" cy="822325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Фонд софинансирования</a:t>
            </a:r>
          </a:p>
        </p:txBody>
      </p:sp>
      <p:sp>
        <p:nvSpPr>
          <p:cNvPr id="367625" name="Text Box 9"/>
          <p:cNvSpPr txBox="1">
            <a:spLocks noChangeArrowheads="1"/>
          </p:cNvSpPr>
          <p:nvPr/>
        </p:nvSpPr>
        <p:spPr bwMode="auto">
          <a:xfrm>
            <a:off x="4800600" y="2362200"/>
            <a:ext cx="3810000" cy="822325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Фонд </a:t>
            </a:r>
            <a:br>
              <a:rPr lang="ru-RU" altLang="ru-RU">
                <a:solidFill>
                  <a:srgbClr val="FFFFFF"/>
                </a:solidFill>
              </a:rPr>
            </a:br>
            <a:r>
              <a:rPr lang="ru-RU" altLang="ru-RU">
                <a:solidFill>
                  <a:srgbClr val="FFFFFF"/>
                </a:solidFill>
              </a:rPr>
              <a:t>компенсаций</a:t>
            </a:r>
          </a:p>
        </p:txBody>
      </p:sp>
      <p:sp>
        <p:nvSpPr>
          <p:cNvPr id="367626" name="Text Box 10"/>
          <p:cNvSpPr txBox="1">
            <a:spLocks noChangeArrowheads="1"/>
          </p:cNvSpPr>
          <p:nvPr/>
        </p:nvSpPr>
        <p:spPr bwMode="auto">
          <a:xfrm>
            <a:off x="685800" y="32766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Образуются за счёт средств ФБ</a:t>
            </a:r>
          </a:p>
        </p:txBody>
      </p:sp>
      <p:sp>
        <p:nvSpPr>
          <p:cNvPr id="367627" name="Text Box 11"/>
          <p:cNvSpPr txBox="1">
            <a:spLocks noChangeArrowheads="1"/>
          </p:cNvSpPr>
          <p:nvPr/>
        </p:nvSpPr>
        <p:spPr bwMode="auto">
          <a:xfrm>
            <a:off x="685800" y="4238625"/>
            <a:ext cx="3886200" cy="1552575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</a:rPr>
              <a:t>Дополнительная диспансеризация работающих граждан - субсидии</a:t>
            </a:r>
          </a:p>
        </p:txBody>
      </p:sp>
      <p:sp>
        <p:nvSpPr>
          <p:cNvPr id="367628" name="Text Box 12"/>
          <p:cNvSpPr txBox="1">
            <a:spLocks noChangeArrowheads="1"/>
          </p:cNvSpPr>
          <p:nvPr/>
        </p:nvSpPr>
        <p:spPr bwMode="auto">
          <a:xfrm>
            <a:off x="4876800" y="4233863"/>
            <a:ext cx="3886200" cy="1917700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</a:rPr>
              <a:t>Осуществление денежных выплат медицинским работникам - субвенции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7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6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6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1" grpId="0" animBg="1"/>
      <p:bldP spid="367622" grpId="0" animBg="1"/>
      <p:bldP spid="367625" grpId="0" animBg="1"/>
      <p:bldP spid="367626" grpId="0"/>
      <p:bldP spid="367627" grpId="0" animBg="1"/>
      <p:bldP spid="36762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76200"/>
            <a:ext cx="6248400" cy="7127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Доходы ТФОМС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Страховые взносы,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Средства территориальных бюджетов как страховые взносы за неработающее население,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Поступления из ФФОМС,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Доходы от размещения временно свободных средств и нормированного страхового запаса,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Прочие доходы.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4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6705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Расходы ТФОМС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Финансирование территориальных программ ОМС (90% бюджета),</a:t>
            </a:r>
          </a:p>
          <a:p>
            <a:pPr eaLnBrk="1" hangingPunct="1">
              <a:defRPr/>
            </a:pPr>
            <a:r>
              <a:rPr lang="ru-RU" sz="3600" dirty="0" smtClean="0"/>
              <a:t>Финансирование отдельных мероприятий в области здравоохранения,</a:t>
            </a:r>
          </a:p>
          <a:p>
            <a:pPr eaLnBrk="1" hangingPunct="1">
              <a:defRPr/>
            </a:pPr>
            <a:r>
              <a:rPr lang="ru-RU" sz="3600" dirty="0" smtClean="0"/>
              <a:t>Расходы на управление.</a:t>
            </a:r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8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77813"/>
            <a:ext cx="64770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Субъекты ОМС в РФ</a:t>
            </a:r>
          </a:p>
        </p:txBody>
      </p:sp>
      <p:pic>
        <p:nvPicPr>
          <p:cNvPr id="1095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3765" name="Text Box 5"/>
          <p:cNvSpPr txBox="1">
            <a:spLocks noChangeArrowheads="1"/>
          </p:cNvSpPr>
          <p:nvPr/>
        </p:nvSpPr>
        <p:spPr bwMode="auto">
          <a:xfrm>
            <a:off x="2481263" y="1447800"/>
            <a:ext cx="4343400" cy="457200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FFFFFF"/>
                </a:solidFill>
              </a:rPr>
              <a:t>Гражданин</a:t>
            </a:r>
            <a:r>
              <a:rPr lang="ru-RU" altLang="ru-RU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73766" name="Text Box 6"/>
          <p:cNvSpPr txBox="1">
            <a:spLocks noChangeArrowheads="1"/>
          </p:cNvSpPr>
          <p:nvPr/>
        </p:nvSpPr>
        <p:spPr bwMode="auto">
          <a:xfrm>
            <a:off x="1905000" y="2209800"/>
            <a:ext cx="548640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</a:rPr>
              <a:t>Страхователь</a:t>
            </a:r>
          </a:p>
        </p:txBody>
      </p:sp>
      <p:sp>
        <p:nvSpPr>
          <p:cNvPr id="373767" name="Text Box 7"/>
          <p:cNvSpPr txBox="1">
            <a:spLocks noChangeArrowheads="1"/>
          </p:cNvSpPr>
          <p:nvPr/>
        </p:nvSpPr>
        <p:spPr bwMode="auto">
          <a:xfrm>
            <a:off x="152400" y="2667000"/>
            <a:ext cx="4419600" cy="1196975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Неработающее население – органы исполнительной власти</a:t>
            </a:r>
          </a:p>
        </p:txBody>
      </p:sp>
      <p:sp>
        <p:nvSpPr>
          <p:cNvPr id="373768" name="Text Box 8"/>
          <p:cNvSpPr txBox="1">
            <a:spLocks noChangeArrowheads="1"/>
          </p:cNvSpPr>
          <p:nvPr/>
        </p:nvSpPr>
        <p:spPr bwMode="auto">
          <a:xfrm>
            <a:off x="4572000" y="2667000"/>
            <a:ext cx="4419600" cy="1196975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Работающее население – организации и иные хозяйствующие субъекты</a:t>
            </a:r>
          </a:p>
        </p:txBody>
      </p:sp>
      <p:sp>
        <p:nvSpPr>
          <p:cNvPr id="373769" name="Text Box 9"/>
          <p:cNvSpPr txBox="1">
            <a:spLocks noChangeArrowheads="1"/>
          </p:cNvSpPr>
          <p:nvPr/>
        </p:nvSpPr>
        <p:spPr bwMode="auto">
          <a:xfrm>
            <a:off x="304800" y="4295775"/>
            <a:ext cx="8534400" cy="1190625"/>
          </a:xfrm>
          <a:prstGeom prst="rect">
            <a:avLst/>
          </a:prstGeom>
          <a:solidFill>
            <a:srgbClr val="FF7C53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000000"/>
                </a:solidFill>
              </a:rPr>
              <a:t>Страховые медицинские организации – </a:t>
            </a:r>
          </a:p>
          <a:p>
            <a:pPr>
              <a:defRPr/>
            </a:pPr>
            <a:r>
              <a:rPr lang="ru-RU" sz="1600">
                <a:solidFill>
                  <a:srgbClr val="000000"/>
                </a:solidFill>
              </a:rPr>
              <a:t>обладающие необходимым для осуществления медицинского страхования уставным фондом, имеющие государственную лицензию на право заниматься обязательным медицинским страхованием </a:t>
            </a:r>
          </a:p>
        </p:txBody>
      </p:sp>
      <p:sp>
        <p:nvSpPr>
          <p:cNvPr id="373770" name="Text Box 10"/>
          <p:cNvSpPr txBox="1">
            <a:spLocks noChangeArrowheads="1"/>
          </p:cNvSpPr>
          <p:nvPr/>
        </p:nvSpPr>
        <p:spPr bwMode="auto">
          <a:xfrm>
            <a:off x="1414463" y="5943600"/>
            <a:ext cx="6324600" cy="457200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Медицинские учреждения</a:t>
            </a:r>
          </a:p>
        </p:txBody>
      </p:sp>
      <p:cxnSp>
        <p:nvCxnSpPr>
          <p:cNvPr id="373771" name="AutoShape 11"/>
          <p:cNvCxnSpPr>
            <a:cxnSpLocks noChangeShapeType="1"/>
            <a:stCxn id="373765" idx="2"/>
            <a:endCxn id="373766" idx="0"/>
          </p:cNvCxnSpPr>
          <p:nvPr/>
        </p:nvCxnSpPr>
        <p:spPr bwMode="auto">
          <a:xfrm flipH="1">
            <a:off x="4648200" y="1905000"/>
            <a:ext cx="4763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3772" name="AutoShape 12"/>
          <p:cNvCxnSpPr>
            <a:cxnSpLocks noChangeShapeType="1"/>
            <a:stCxn id="373767" idx="2"/>
            <a:endCxn id="373769" idx="0"/>
          </p:cNvCxnSpPr>
          <p:nvPr/>
        </p:nvCxnSpPr>
        <p:spPr bwMode="auto">
          <a:xfrm rot="16200000" flipH="1">
            <a:off x="3251200" y="2974975"/>
            <a:ext cx="431800" cy="2209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3773" name="AutoShape 13"/>
          <p:cNvCxnSpPr>
            <a:cxnSpLocks noChangeShapeType="1"/>
            <a:stCxn id="373768" idx="2"/>
            <a:endCxn id="373769" idx="0"/>
          </p:cNvCxnSpPr>
          <p:nvPr/>
        </p:nvCxnSpPr>
        <p:spPr bwMode="auto">
          <a:xfrm rot="5400000">
            <a:off x="5461000" y="2974975"/>
            <a:ext cx="431800" cy="2209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3774" name="AutoShape 14"/>
          <p:cNvCxnSpPr>
            <a:cxnSpLocks noChangeShapeType="1"/>
            <a:stCxn id="373769" idx="2"/>
            <a:endCxn id="373770" idx="0"/>
          </p:cNvCxnSpPr>
          <p:nvPr/>
        </p:nvCxnSpPr>
        <p:spPr bwMode="auto">
          <a:xfrm>
            <a:off x="4572000" y="5486400"/>
            <a:ext cx="4763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010400" y="640080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FFFFFF"/>
                </a:solidFill>
                <a:hlinkClick r:id="rId3"/>
              </a:rPr>
              <a:t>Система ОМС</a:t>
            </a:r>
            <a:endParaRPr lang="ru-RU" altLang="ru-RU" sz="2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3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7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7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7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7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73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3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73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2" grpId="0"/>
      <p:bldP spid="373765" grpId="0" animBg="1"/>
      <p:bldP spid="373766" grpId="0" animBg="1"/>
      <p:bldP spid="373767" grpId="0" animBg="1"/>
      <p:bldP spid="373768" grpId="0" animBg="1"/>
      <p:bldP spid="373769" grpId="0" animBg="1"/>
      <p:bldP spid="373770" grpId="0" animBg="1"/>
      <p:bldP spid="14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4791" name="Rectangle 7"/>
          <p:cNvSpPr>
            <a:spLocks noChangeArrowheads="1"/>
          </p:cNvSpPr>
          <p:nvPr/>
        </p:nvSpPr>
        <p:spPr bwMode="auto">
          <a:xfrm>
            <a:off x="0" y="3429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hlinkClick r:id="rId3"/>
              </a:rPr>
              <a:t>Федеральный закон </a:t>
            </a: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О БЮДЖЕТЕ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ФЕДЕРАЛЬНОГО ФОНДА 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ОБЯЗАТЕЛЬНОГО МЕДИЦИНСКОГО 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СТРАХОВАНИЯ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2012 ГОД И НА ПЛАНОВЫЙ ПЕРИОД 2013 И 2014 ГОДОВ</a:t>
            </a:r>
          </a:p>
          <a:p>
            <a:pPr algn="ctr">
              <a:lnSpc>
                <a:spcPct val="150000"/>
              </a:lnSpc>
              <a:defRPr/>
            </a:pPr>
            <a:endParaRPr lang="ru-RU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ru-RU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1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6858000" cy="56038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О бюджете ФФОМС на 2012 год и на  плановый период 2013 и 2014  годов</a:t>
            </a:r>
          </a:p>
        </p:txBody>
      </p:sp>
      <p:graphicFrame>
        <p:nvGraphicFramePr>
          <p:cNvPr id="376892" name="Group 60"/>
          <p:cNvGraphicFramePr>
            <a:graphicFrameLocks noGrp="1"/>
          </p:cNvGraphicFramePr>
          <p:nvPr/>
        </p:nvGraphicFramePr>
        <p:xfrm>
          <a:off x="457200" y="1066800"/>
          <a:ext cx="8458200" cy="5321300"/>
        </p:xfrm>
        <a:graphic>
          <a:graphicData uri="http://schemas.openxmlformats.org/drawingml/2006/table">
            <a:tbl>
              <a:tblPr/>
              <a:tblGrid>
                <a:gridCol w="3794125"/>
                <a:gridCol w="1539875"/>
                <a:gridCol w="1463675"/>
                <a:gridCol w="1660525"/>
              </a:tblGrid>
              <a:tr h="5181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Показатель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2012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2013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2014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21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Доходы, млрд.руб.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Из них средства ФБ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891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52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1034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1188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19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Расходы, млрд.руб.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891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1034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1188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Дефицит, млрд.руб.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-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Трансферты бюджету ФСС, млрд. руб.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19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19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19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1651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6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6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4" grpId="0" autoUpdateAnimBg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229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153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Бюджетное планирование</a:t>
            </a:r>
          </a:p>
        </p:txBody>
      </p:sp>
      <p:sp>
        <p:nvSpPr>
          <p:cNvPr id="390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229600" cy="40735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регулирование бюджетных вопросов едиными правовыми нормами;</a:t>
            </a:r>
          </a:p>
          <a:p>
            <a:pPr eaLnBrk="1" hangingPunct="1">
              <a:defRPr/>
            </a:pPr>
            <a:r>
              <a:rPr lang="ru-RU" sz="2800" smtClean="0"/>
              <a:t>адресный и целевой характер направления бюджетных средств;</a:t>
            </a:r>
          </a:p>
          <a:p>
            <a:pPr eaLnBrk="1" hangingPunct="1">
              <a:defRPr/>
            </a:pPr>
            <a:r>
              <a:rPr lang="ru-RU" sz="2800" smtClean="0"/>
              <a:t>непрерывность планирования годового бюджета;</a:t>
            </a:r>
          </a:p>
          <a:p>
            <a:pPr eaLnBrk="1" hangingPunct="1">
              <a:defRPr/>
            </a:pPr>
            <a:r>
              <a:rPr lang="ru-RU" sz="2800" smtClean="0"/>
              <a:t>стабильность финансовых показателей (норм, налоговых ставок, смет).</a:t>
            </a:r>
          </a:p>
        </p:txBody>
      </p:sp>
      <p:sp>
        <p:nvSpPr>
          <p:cNvPr id="390148" name="Rectangle 4"/>
          <p:cNvSpPr>
            <a:spLocks noChangeArrowheads="1"/>
          </p:cNvSpPr>
          <p:nvPr/>
        </p:nvSpPr>
        <p:spPr bwMode="auto">
          <a:xfrm>
            <a:off x="381000" y="1112838"/>
            <a:ext cx="23796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800">
                <a:solidFill>
                  <a:srgbClr val="FFFFFF"/>
                </a:solidFill>
              </a:rPr>
              <a:t>Принципы: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/>
      <p:bldP spid="390148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1139825"/>
          </a:xfrm>
          <a:solidFill>
            <a:srgbClr val="009900"/>
          </a:solidFill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9900"/>
            </a:extrusionClr>
          </a:sp3d>
        </p:spPr>
        <p:txBody>
          <a:bodyPr>
            <a:flatTx/>
          </a:bodyPr>
          <a:lstStyle/>
          <a:p>
            <a:pPr eaLnBrk="1" hangingPunct="1">
              <a:defRPr/>
            </a:pPr>
            <a:r>
              <a:rPr lang="ru-RU" smtClean="0"/>
              <a:t>Бюджетное планирование</a:t>
            </a:r>
          </a:p>
        </p:txBody>
      </p:sp>
      <p:sp>
        <p:nvSpPr>
          <p:cNvPr id="391172" name="Text Box 4"/>
          <p:cNvSpPr txBox="1">
            <a:spLocks noChangeArrowheads="1"/>
          </p:cNvSpPr>
          <p:nvPr/>
        </p:nvSpPr>
        <p:spPr bwMode="auto">
          <a:xfrm>
            <a:off x="533400" y="4143375"/>
            <a:ext cx="3505200" cy="1190625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Бюджетный процесс</a:t>
            </a:r>
          </a:p>
        </p:txBody>
      </p:sp>
      <p:sp>
        <p:nvSpPr>
          <p:cNvPr id="391173" name="Text Box 5"/>
          <p:cNvSpPr txBox="1">
            <a:spLocks noChangeArrowheads="1"/>
          </p:cNvSpPr>
          <p:nvPr/>
        </p:nvSpPr>
        <p:spPr bwMode="auto">
          <a:xfrm>
            <a:off x="4572000" y="3654425"/>
            <a:ext cx="4267200" cy="2289175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Вопросы теории и методологии составления бюджетов</a:t>
            </a:r>
          </a:p>
        </p:txBody>
      </p:sp>
      <p:sp>
        <p:nvSpPr>
          <p:cNvPr id="391174" name="AutoShape 6"/>
          <p:cNvSpPr>
            <a:spLocks noChangeArrowheads="1"/>
          </p:cNvSpPr>
          <p:nvPr/>
        </p:nvSpPr>
        <p:spPr bwMode="auto">
          <a:xfrm>
            <a:off x="1905000" y="2362200"/>
            <a:ext cx="990600" cy="1600200"/>
          </a:xfrm>
          <a:prstGeom prst="downArrow">
            <a:avLst>
              <a:gd name="adj1" fmla="val 50000"/>
              <a:gd name="adj2" fmla="val 403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91175" name="AutoShape 7"/>
          <p:cNvSpPr>
            <a:spLocks noChangeArrowheads="1"/>
          </p:cNvSpPr>
          <p:nvPr/>
        </p:nvSpPr>
        <p:spPr bwMode="auto">
          <a:xfrm>
            <a:off x="6019800" y="2362200"/>
            <a:ext cx="990600" cy="1143000"/>
          </a:xfrm>
          <a:prstGeom prst="downArrow">
            <a:avLst>
              <a:gd name="adj1" fmla="val 50000"/>
              <a:gd name="adj2" fmla="val 2884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9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9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9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0" grpId="0" animBg="1"/>
      <p:bldP spid="391172" grpId="0" animBg="1"/>
      <p:bldP spid="391173" grpId="0" animBg="1"/>
      <p:bldP spid="391174" grpId="0" animBg="1"/>
      <p:bldP spid="391175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5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17588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smtClean="0"/>
              <a:t>Бюджетный процесс</a:t>
            </a:r>
          </a:p>
        </p:txBody>
      </p:sp>
      <p:sp>
        <p:nvSpPr>
          <p:cNvPr id="375817" name="Text Box 9"/>
          <p:cNvSpPr txBox="1">
            <a:spLocks noChangeArrowheads="1"/>
          </p:cNvSpPr>
          <p:nvPr/>
        </p:nvSpPr>
        <p:spPr bwMode="auto">
          <a:xfrm>
            <a:off x="533400" y="1371600"/>
            <a:ext cx="8382000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 - регламентируемая нормами права деятельность органов государственной власти, органов местного самоуправления по составлению и рассмотрению проектов бюджетов, утверждению и исполнению бюджетов, а также по контролю за их исполнением.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5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5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5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5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5" grpId="0"/>
      <p:bldP spid="37581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Участники бюджетного процесса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762000"/>
            <a:ext cx="8610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Президент РФ,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Органы законодательной (представительной) власти,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Органы исполнительной власти,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Органы денежно-кредитного регулирования,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Органы государственного и муниципального финансового контроля,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Государственные внебюджетные фонды,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Главные распорядители и распорядители бюджетных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Полномочия законодательных органов власти</a:t>
            </a:r>
          </a:p>
        </p:txBody>
      </p:sp>
      <p:sp>
        <p:nvSpPr>
          <p:cNvPr id="3840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Рассмотрение и утверждение бюджетов,</a:t>
            </a:r>
          </a:p>
          <a:p>
            <a:pPr eaLnBrk="1" hangingPunct="1">
              <a:defRPr/>
            </a:pPr>
            <a:r>
              <a:rPr lang="ru-RU" smtClean="0"/>
              <a:t>Рассмотрение и утверждение отчётов об исполнении бюджетов,</a:t>
            </a:r>
          </a:p>
          <a:p>
            <a:pPr eaLnBrk="1" hangingPunct="1">
              <a:defRPr/>
            </a:pPr>
            <a:r>
              <a:rPr lang="ru-RU" smtClean="0"/>
              <a:t>Формирование и определение статуса органов, осуществляющих контроль за исполнением бюджетов соответствующего уровня.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4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4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4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Полномочия исполнительных органов власти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Составление проектов бюджетов,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Представление проектов бюджетов и отчётов об исполнении на рассмотрение и утверждение,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Исполнение бюджетов,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Управление государственным и муниципальным долгом,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Ведомственный контроль за исполнением бюджетов.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2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Полномочия ФК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Распределение доходов между уровнями бюджетов по нормам,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Открытие в Банке России и других КО счетов по учёту средств бюджетов,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Определение  порядка кассового обслуживания исполнения бюджетов,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Ведение реестра ГРБС и РБС,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Доведение до ГРБС показателей сводной бюджетной росписи и лимитов бюджетных обязательств,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Ведение операций кассового исполнения бюджета,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Составляет отчёт об исполнении бюджета.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5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5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5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6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Полномочия Банка России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Разработка и представление на рассмотрение основных направлений денежно-кредитной политики,</a:t>
            </a:r>
          </a:p>
          <a:p>
            <a:pPr eaLnBrk="1" hangingPunct="1">
              <a:defRPr/>
            </a:pPr>
            <a:r>
              <a:rPr lang="ru-RU" smtClean="0"/>
              <a:t>Обслуживание счетов бюджета,</a:t>
            </a:r>
          </a:p>
          <a:p>
            <a:pPr eaLnBrk="1" hangingPunct="1">
              <a:defRPr/>
            </a:pPr>
            <a:r>
              <a:rPr lang="ru-RU" smtClean="0"/>
              <a:t>Осуществляет функцию Генерального агента по государственным ценным бумагам.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4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Полномочия ГРБС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65275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Определяет задания по предоставлению государственных и муниципальных услуг для подведомственных распорядителей и получателей БС,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Утверждает сметы доходов и расходов подведомственных бюджетных учреждений,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Составляет бюджетную роспись,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Исполняет соответствующую часть бюджета,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Осуществляет контроль за целевым использованием и пр.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0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8458200" cy="58674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/>
              <a:t>Распорядитель БС</a:t>
            </a:r>
            <a:r>
              <a:rPr lang="ru-RU" smtClean="0"/>
              <a:t> – имеет право распределять БС по их подведомственным получателям и осуществлять связанные с этим функции.</a:t>
            </a:r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r>
              <a:rPr lang="ru-RU" b="1" smtClean="0"/>
              <a:t>Получатель БС</a:t>
            </a:r>
            <a:r>
              <a:rPr lang="ru-RU" smtClean="0"/>
              <a:t> – бюджетное учреждение или иная организация, имеющие право на получение БС в соответствие с бюджетной росписью на очередной финансовый год.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Этапы бюджетного процесса</a:t>
            </a:r>
          </a:p>
        </p:txBody>
      </p:sp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2667000" y="1447800"/>
            <a:ext cx="4114800" cy="822325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</a:rPr>
              <a:t>Составление </a:t>
            </a:r>
            <a:br>
              <a:rPr lang="ru-RU" altLang="ru-RU">
                <a:solidFill>
                  <a:srgbClr val="000000"/>
                </a:solidFill>
              </a:rPr>
            </a:br>
            <a:r>
              <a:rPr lang="ru-RU" altLang="ru-RU">
                <a:solidFill>
                  <a:srgbClr val="000000"/>
                </a:solidFill>
              </a:rPr>
              <a:t>проекта бюджета</a:t>
            </a:r>
          </a:p>
        </p:txBody>
      </p:sp>
      <p:sp>
        <p:nvSpPr>
          <p:cNvPr id="378885" name="Text Box 5"/>
          <p:cNvSpPr txBox="1">
            <a:spLocks noChangeArrowheads="1"/>
          </p:cNvSpPr>
          <p:nvPr/>
        </p:nvSpPr>
        <p:spPr bwMode="auto">
          <a:xfrm>
            <a:off x="2667000" y="2895600"/>
            <a:ext cx="4114800" cy="822325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Рассмотрение и утверждение бюджета</a:t>
            </a:r>
          </a:p>
        </p:txBody>
      </p:sp>
      <p:sp>
        <p:nvSpPr>
          <p:cNvPr id="378886" name="Text Box 6"/>
          <p:cNvSpPr txBox="1">
            <a:spLocks noChangeArrowheads="1"/>
          </p:cNvSpPr>
          <p:nvPr/>
        </p:nvSpPr>
        <p:spPr bwMode="auto">
          <a:xfrm>
            <a:off x="2667000" y="4267200"/>
            <a:ext cx="4114800" cy="4572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Исполнение бюджета</a:t>
            </a:r>
          </a:p>
        </p:txBody>
      </p:sp>
      <p:sp>
        <p:nvSpPr>
          <p:cNvPr id="378887" name="Text Box 7"/>
          <p:cNvSpPr txBox="1">
            <a:spLocks noChangeArrowheads="1"/>
          </p:cNvSpPr>
          <p:nvPr/>
        </p:nvSpPr>
        <p:spPr bwMode="auto">
          <a:xfrm>
            <a:off x="2667000" y="5334000"/>
            <a:ext cx="4114800" cy="1187450"/>
          </a:xfrm>
          <a:prstGeom prst="rect">
            <a:avLst/>
          </a:prstGeom>
          <a:solidFill>
            <a:srgbClr val="0099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99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Составление </a:t>
            </a:r>
            <a:br>
              <a:rPr lang="ru-RU" altLang="ru-RU">
                <a:solidFill>
                  <a:srgbClr val="FFFFFF"/>
                </a:solidFill>
              </a:rPr>
            </a:br>
            <a:r>
              <a:rPr lang="ru-RU" altLang="ru-RU">
                <a:solidFill>
                  <a:srgbClr val="FFFFFF"/>
                </a:solidFill>
              </a:rPr>
              <a:t>и утверждение отчёта об исполнении бюджета</a:t>
            </a:r>
          </a:p>
        </p:txBody>
      </p:sp>
      <p:cxnSp>
        <p:nvCxnSpPr>
          <p:cNvPr id="378888" name="AutoShape 8"/>
          <p:cNvCxnSpPr>
            <a:cxnSpLocks noChangeShapeType="1"/>
            <a:stCxn id="378884" idx="2"/>
            <a:endCxn id="378885" idx="0"/>
          </p:cNvCxnSpPr>
          <p:nvPr/>
        </p:nvCxnSpPr>
        <p:spPr bwMode="auto">
          <a:xfrm>
            <a:off x="4724400" y="2270125"/>
            <a:ext cx="0" cy="62547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889" name="AutoShape 9"/>
          <p:cNvCxnSpPr>
            <a:cxnSpLocks noChangeShapeType="1"/>
            <a:stCxn id="378885" idx="2"/>
            <a:endCxn id="378886" idx="0"/>
          </p:cNvCxnSpPr>
          <p:nvPr/>
        </p:nvCxnSpPr>
        <p:spPr bwMode="auto">
          <a:xfrm>
            <a:off x="4724400" y="3717925"/>
            <a:ext cx="0" cy="54927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890" name="AutoShape 10"/>
          <p:cNvCxnSpPr>
            <a:cxnSpLocks noChangeShapeType="1"/>
            <a:stCxn id="378886" idx="2"/>
            <a:endCxn id="378887" idx="0"/>
          </p:cNvCxnSpPr>
          <p:nvPr/>
        </p:nvCxnSpPr>
        <p:spPr bwMode="auto">
          <a:xfrm>
            <a:off x="4724400" y="4724400"/>
            <a:ext cx="0" cy="60960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7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8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2" grpId="0"/>
      <p:bldP spid="378884" grpId="0" animBg="1"/>
      <p:bldP spid="378885" grpId="0" animBg="1"/>
      <p:bldP spid="378886" grpId="0" animBg="1"/>
      <p:bldP spid="378887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889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Составление проектов бюджетов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98675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Объём и темпы роста ВВП,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Уровень инфляции (декабрь к декабрю),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Данные о налоговом законодательстве,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Предполагаемые объёмы финансовой помощи,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Виды и объёмы расходов, передаваемые с одного уровня бюджетной системы на другой,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Нормативы затрат на предоставление государственных и муниципальных услуг.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smtClean="0"/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914400" y="99060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Исходные показатели: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9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2" grpId="0"/>
      <p:bldP spid="389124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Социально-экономические и финансовые планы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5814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Прогноз социально-экономического развития территории,</a:t>
            </a:r>
          </a:p>
          <a:p>
            <a:pPr eaLnBrk="1" hangingPunct="1">
              <a:defRPr/>
            </a:pPr>
            <a:r>
              <a:rPr lang="ru-RU" smtClean="0"/>
              <a:t>Перспективный финансовый план (ПФП) – с 2007 г. утверждается вместе с ФЗ о бюджете, </a:t>
            </a:r>
          </a:p>
          <a:p>
            <a:pPr eaLnBrk="1" hangingPunct="1">
              <a:defRPr/>
            </a:pPr>
            <a:r>
              <a:rPr lang="ru-RU" smtClean="0"/>
              <a:t>Бюджетные целевые программы.</a:t>
            </a:r>
            <a:endParaRPr lang="en-US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8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Методы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458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Метод экономического анализа – определяется степень выполнения бюджета за предыдущий год и выявляются причины отклонения,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Нормативный метод – нормирование определённых статей расхода,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Экстраполяционный метод – определяет финансовые показатели на основе их динамики исходя из отчётных данных за предыдущие годы.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7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7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4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Сопутствующие документы, составляемые с проектом бюджета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Прогноз консолидированного бюджета,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Инвестиционная программа,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План развития государственного или муниципального сектора,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Структура государственного (муниципального) долга,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Программа гарантий,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Оценка потерь бюджета от налоговых льгот,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Оценка ожидаемого исполнения бюджета на предыдущий год, и др.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6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Рассмотрение и утверждение бюджетов</a:t>
            </a:r>
          </a:p>
        </p:txBody>
      </p:sp>
      <p:sp>
        <p:nvSpPr>
          <p:cNvPr id="394244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На примере Федерального бюджета: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1814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FFFF"/>
              </a:solidFill>
            </a:endParaRPr>
          </a:p>
        </p:txBody>
      </p:sp>
      <p:graphicFrame>
        <p:nvGraphicFramePr>
          <p:cNvPr id="394245" name="Object 5"/>
          <p:cNvGraphicFramePr>
            <a:graphicFrameLocks noChangeAspect="1"/>
          </p:cNvGraphicFramePr>
          <p:nvPr/>
        </p:nvGraphicFramePr>
        <p:xfrm>
          <a:off x="0" y="2292350"/>
          <a:ext cx="9144000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Visio" r:id="rId3" imgW="6562657" imgH="3209835" progId="Visio.Drawing.11">
                  <p:embed/>
                </p:oleObj>
              </mc:Choice>
              <mc:Fallback>
                <p:oleObj name="Visio" r:id="rId3" imgW="6562657" imgH="3209835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92350"/>
                        <a:ext cx="9144000" cy="456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4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2" grpId="0"/>
      <p:bldP spid="394244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Проект ФЗ направляется: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/>
              <a:t>В Совет Федерации РФ,</a:t>
            </a:r>
          </a:p>
          <a:p>
            <a:pPr eaLnBrk="1" hangingPunct="1">
              <a:defRPr/>
            </a:pPr>
            <a:r>
              <a:rPr lang="ru-RU" sz="3600" smtClean="0"/>
              <a:t>В комитеты Государственной Думы,</a:t>
            </a:r>
          </a:p>
          <a:p>
            <a:pPr eaLnBrk="1" hangingPunct="1">
              <a:defRPr/>
            </a:pPr>
            <a:r>
              <a:rPr lang="ru-RU" sz="3600" smtClean="0"/>
              <a:t>Другим субъектам права законодательной инициативы,</a:t>
            </a:r>
          </a:p>
          <a:p>
            <a:pPr eaLnBrk="1" hangingPunct="1">
              <a:defRPr/>
            </a:pPr>
            <a:r>
              <a:rPr lang="ru-RU" sz="3600" smtClean="0"/>
              <a:t>В счётную палату РФ на заключение.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3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8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Этапы рассмотрения и принятия бюджета в ГД РФ 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Предварительный этап (бюджетные слушания) – </a:t>
            </a:r>
            <a:r>
              <a:rPr lang="ru-RU" sz="2400" smtClean="0"/>
              <a:t>публичные обсуждения концепций бюджетной политики.</a:t>
            </a:r>
          </a:p>
          <a:p>
            <a:pPr eaLnBrk="1" hangingPunct="1">
              <a:defRPr/>
            </a:pPr>
            <a:r>
              <a:rPr lang="ru-RU" smtClean="0"/>
              <a:t>Первое чтение – </a:t>
            </a:r>
            <a:r>
              <a:rPr lang="ru-RU" sz="2400" smtClean="0"/>
              <a:t>обсуждаются основные характеристики бюджета.</a:t>
            </a:r>
          </a:p>
          <a:p>
            <a:pPr eaLnBrk="1" hangingPunct="1">
              <a:defRPr/>
            </a:pPr>
            <a:r>
              <a:rPr lang="ru-RU" smtClean="0"/>
              <a:t>Второе чтение – </a:t>
            </a:r>
            <a:r>
              <a:rPr lang="ru-RU" sz="2400" smtClean="0"/>
              <a:t>утверждаются расходы по разделам и подразделениям и т.п.</a:t>
            </a:r>
          </a:p>
          <a:p>
            <a:pPr eaLnBrk="1" hangingPunct="1">
              <a:defRPr/>
            </a:pPr>
            <a:r>
              <a:rPr lang="ru-RU" smtClean="0"/>
              <a:t>Третье чтение</a:t>
            </a:r>
            <a:r>
              <a:rPr lang="ru-RU" sz="2800" smtClean="0"/>
              <a:t> (через 15 дней после второго) – </a:t>
            </a:r>
            <a:r>
              <a:rPr lang="ru-RU" sz="2400" smtClean="0"/>
              <a:t>голосование по бюджету в целом (внесение поправок не допускается)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0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Исполнение бюджета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Обеспечение полного и своевременного поступления всех предусмотренных доходов, а также своевременного и полного финансирования запланированных расходов,</a:t>
            </a:r>
          </a:p>
          <a:p>
            <a:pPr eaLnBrk="1" hangingPunct="1">
              <a:defRPr/>
            </a:pPr>
            <a:r>
              <a:rPr lang="ru-RU" smtClean="0"/>
              <a:t>Казначейское исполнение бюджета,</a:t>
            </a:r>
          </a:p>
          <a:p>
            <a:pPr eaLnBrk="1" hangingPunct="1">
              <a:defRPr/>
            </a:pPr>
            <a:r>
              <a:rPr lang="ru-RU" smtClean="0"/>
              <a:t>Методологическая основа – </a:t>
            </a:r>
            <a:r>
              <a:rPr lang="ru-RU" b="1" smtClean="0"/>
              <a:t>принцип единства кассы.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5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6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Исполнение бюджета по доходам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652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Перечисление и зачисление доходов на единый счёт бюджета,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Распределение в соответствии с утверждённым бюджетом регулирующих доходов,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Возврат излишне уплаченных в бюджет сумм,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Учёт доходов и составление отчётности.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8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820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Исполнение бюджета по расходам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700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Составление и утверждение бюджетной росписи,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Утверждение и доведение уведомлений о бюджетных ассигнованиях до распорядителей и получателей БС,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Утверждение и доведение уведомлений о лимитах бюджетных обязательств до РБС,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Принятие денежных обязательств получателями БС,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Подтверждение и выверка исполнения денежных обязательств,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Расходование бюджетных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7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Составление отчёта об исполнении бюджета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Составление отчётности по результатам исполнения после 31 декабря отчётного года,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Не позднее 1 июня следующего года отчёт за год представляется в ГД и Счётную палату,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Проверка Счётной палатой отчёта  - в течение 4,5 месяцев,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ГД рассматривает отчёт 1,5 мес. после получения заключения Счетной палаты,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Утверждается в форме федерального закона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4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1" name="Text Box 5"/>
          <p:cNvSpPr txBox="1"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ru-RU" sz="4000" b="1" smtClean="0"/>
              <a:t>Тема 3  Государственный кредит и управление государственным долгом.</a:t>
            </a:r>
            <a:r>
              <a:rPr lang="ru-RU" sz="4000" smtClean="0"/>
              <a:t> </a:t>
            </a:r>
          </a:p>
        </p:txBody>
      </p:sp>
      <p:sp>
        <p:nvSpPr>
          <p:cNvPr id="377862" name="Text Box 6"/>
          <p:cNvSpPr txBox="1">
            <a:spLocks noChangeArrowheads="1"/>
          </p:cNvSpPr>
          <p:nvPr/>
        </p:nvSpPr>
        <p:spPr bwMode="auto">
          <a:xfrm>
            <a:off x="304800" y="1981200"/>
            <a:ext cx="83058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FFFFFF"/>
                </a:solidFill>
              </a:rPr>
              <a:t>Государственный кредит</a:t>
            </a:r>
            <a:r>
              <a:rPr lang="ru-RU" altLang="ru-RU" sz="2800">
                <a:solidFill>
                  <a:srgbClr val="FFFFFF"/>
                </a:solidFill>
              </a:rPr>
              <a:t> – совокупность финансовых отношений между государством и физическими или юридическим лицами, в сфере которых государство выступает в качестве заёмщика, гаранта или кредитора.</a:t>
            </a:r>
          </a:p>
        </p:txBody>
      </p:sp>
      <p:sp>
        <p:nvSpPr>
          <p:cNvPr id="377864" name="Text Box 8"/>
          <p:cNvSpPr txBox="1">
            <a:spLocks noChangeArrowheads="1"/>
          </p:cNvSpPr>
          <p:nvPr/>
        </p:nvSpPr>
        <p:spPr bwMode="auto">
          <a:xfrm>
            <a:off x="381000" y="4800600"/>
            <a:ext cx="84582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FFFFFF"/>
                </a:solidFill>
              </a:rPr>
              <a:t>Функционирование механизма государственного кредита приводит к появлению: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>
                <a:solidFill>
                  <a:srgbClr val="FFFFFF"/>
                </a:solidFill>
              </a:rPr>
              <a:t> государственного долга,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altLang="ru-RU">
                <a:solidFill>
                  <a:srgbClr val="FFFFFF"/>
                </a:solidFill>
              </a:rPr>
              <a:t>государственных активов.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7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7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7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61" grpId="0"/>
      <p:bldP spid="377862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Функции государственного кредита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Образование денежных фондов,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Использование денежных фондов,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Контроль,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Перераспределение финансовых ресурсов,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Повышение эффективности использования средств,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Ускорение концентрации финансовых ресурсов.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Элементы государственного долга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90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Финансовый долг</a:t>
            </a:r>
          </a:p>
          <a:p>
            <a:pPr eaLnBrk="1" hangingPunct="1">
              <a:buFontTx/>
              <a:buChar char="-"/>
              <a:defRPr/>
            </a:pPr>
            <a:r>
              <a:rPr lang="ru-RU" sz="2400" dirty="0" smtClean="0"/>
              <a:t>государственные долговые ценные бумаги (</a:t>
            </a:r>
            <a:r>
              <a:rPr lang="ru-RU" sz="2400" dirty="0" err="1" smtClean="0"/>
              <a:t>секьюритизированная</a:t>
            </a:r>
            <a:r>
              <a:rPr lang="ru-RU" sz="2400" dirty="0" smtClean="0"/>
              <a:t> часть)</a:t>
            </a:r>
          </a:p>
          <a:p>
            <a:pPr eaLnBrk="1" hangingPunct="1">
              <a:buFontTx/>
              <a:buChar char="-"/>
              <a:defRPr/>
            </a:pPr>
            <a:r>
              <a:rPr lang="ru-RU" sz="2400" dirty="0" smtClean="0"/>
              <a:t>кредитные договора (</a:t>
            </a:r>
            <a:r>
              <a:rPr lang="ru-RU" sz="2400" dirty="0" err="1" smtClean="0"/>
              <a:t>несекьюритизированная</a:t>
            </a:r>
            <a:r>
              <a:rPr lang="ru-RU" sz="2400" dirty="0" smtClean="0"/>
              <a:t> часть)</a:t>
            </a:r>
            <a:endParaRPr lang="ru-RU" sz="3600" dirty="0" smtClean="0"/>
          </a:p>
          <a:p>
            <a:pPr eaLnBrk="1" hangingPunct="1">
              <a:defRPr/>
            </a:pPr>
            <a:r>
              <a:rPr lang="ru-RU" sz="3600" dirty="0" smtClean="0"/>
              <a:t>Условный долг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- финансовые гарантии</a:t>
            </a:r>
          </a:p>
          <a:p>
            <a:pPr eaLnBrk="1" hangingPunct="1">
              <a:defRPr/>
            </a:pPr>
            <a:r>
              <a:rPr lang="ru-RU" sz="3600" dirty="0" smtClean="0"/>
              <a:t>Административный долг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- </a:t>
            </a:r>
            <a:r>
              <a:rPr lang="ru-RU" sz="2400" dirty="0" smtClean="0"/>
              <a:t>просроченные обязательства государства по осуществлению бюджетных расходов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1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1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0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Государственный долг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86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- совокупность обязательств, выражающих отношения между государством, выступающим в роли заёмщика, с одной стороны и физическими и юридическими лицами (резидентами и нерезидентами), выступающими в роли кредиторов с другой стороны по поводу объёма и условий использования и возврата денежных ресурсов, привлечённых как с использованием кредитных механизмов так и в результате неисполнения государством принятых на себя бюджетных обязательств.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4" grpId="0"/>
      <p:bldP spid="407555" grpId="0" build="p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Государственные займы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600" dirty="0" smtClean="0"/>
              <a:t>1. По месту размещения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внешние 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внутренние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600" dirty="0" smtClean="0"/>
              <a:t>2. По способу обращения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рыночные 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нерыночные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600" dirty="0" smtClean="0"/>
              <a:t>3. По сроку заимствования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Краткосрочные (до 1 года)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Среднесрочные (1-5 лет)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Долгосрочные (свыше 5-ти лет)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600" dirty="0" smtClean="0"/>
              <a:t>4. По способу обеспечения возвратности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smtClean="0"/>
              <a:t>закладные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dirty="0" err="1" smtClean="0"/>
              <a:t>беззакладные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8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8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8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8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8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8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08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08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8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8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Государственные займы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/>
              <a:t>5. По уровню эмитента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федеральные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региональные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местные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/>
              <a:t>6. По форме выплаты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процентные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дисконтные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выигрышные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индексационные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/>
              <a:t>7. По обязанности заёмщика соблюдать сроки погашения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с правом досрочного погашения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без права досрочного погашения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/>
              <a:t>8. По способу погашения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оплата единовременно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оплата частями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1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1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1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1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1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1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1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1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11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11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11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11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Государственные займы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9. По способу определения предлагаемого инвестору дохода</a:t>
            </a:r>
          </a:p>
          <a:p>
            <a:pPr marL="609600" indent="-609600" eaLnBrk="1" hangingPunct="1">
              <a:defRPr/>
            </a:pPr>
            <a:r>
              <a:rPr lang="ru-RU" sz="2800" dirty="0" smtClean="0"/>
              <a:t>постоянный доход</a:t>
            </a:r>
          </a:p>
          <a:p>
            <a:pPr marL="609600" indent="-609600" eaLnBrk="1" hangingPunct="1">
              <a:defRPr/>
            </a:pPr>
            <a:r>
              <a:rPr lang="ru-RU" sz="2800" dirty="0" smtClean="0"/>
              <a:t>фиксированный доход</a:t>
            </a:r>
          </a:p>
          <a:p>
            <a:pPr marL="609600" indent="-609600" eaLnBrk="1" hangingPunct="1">
              <a:defRPr/>
            </a:pPr>
            <a:r>
              <a:rPr lang="ru-RU" sz="2800" dirty="0" smtClean="0"/>
              <a:t>переменный доход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10. По направлению использования</a:t>
            </a:r>
          </a:p>
          <a:p>
            <a:pPr marL="609600" indent="-609600" eaLnBrk="1" hangingPunct="1">
              <a:defRPr/>
            </a:pPr>
            <a:r>
              <a:rPr lang="ru-RU" sz="2800" dirty="0" smtClean="0"/>
              <a:t>целевые</a:t>
            </a:r>
          </a:p>
          <a:p>
            <a:pPr marL="609600" indent="-609600" eaLnBrk="1" hangingPunct="1">
              <a:defRPr/>
            </a:pPr>
            <a:r>
              <a:rPr lang="ru-RU" sz="2800" dirty="0" smtClean="0"/>
              <a:t>нецелевые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2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2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2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Принципы управления госдолгом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Безусловность</a:t>
            </a:r>
          </a:p>
          <a:p>
            <a:pPr eaLnBrk="1" hangingPunct="1">
              <a:defRPr/>
            </a:pPr>
            <a:r>
              <a:rPr lang="ru-RU" sz="3600" dirty="0" smtClean="0"/>
              <a:t>Единство учёта</a:t>
            </a:r>
          </a:p>
          <a:p>
            <a:pPr eaLnBrk="1" hangingPunct="1">
              <a:defRPr/>
            </a:pPr>
            <a:r>
              <a:rPr lang="ru-RU" sz="3600" dirty="0" smtClean="0"/>
              <a:t>Единство долговой политики</a:t>
            </a:r>
          </a:p>
          <a:p>
            <a:pPr eaLnBrk="1" hangingPunct="1">
              <a:defRPr/>
            </a:pPr>
            <a:r>
              <a:rPr lang="ru-RU" sz="3600" dirty="0" smtClean="0"/>
              <a:t>Согласованность</a:t>
            </a:r>
          </a:p>
          <a:p>
            <a:pPr eaLnBrk="1" hangingPunct="1">
              <a:defRPr/>
            </a:pPr>
            <a:r>
              <a:rPr lang="ru-RU" sz="3600" dirty="0" smtClean="0"/>
              <a:t>Снижение рисков</a:t>
            </a:r>
          </a:p>
          <a:p>
            <a:pPr eaLnBrk="1" hangingPunct="1">
              <a:defRPr/>
            </a:pPr>
            <a:r>
              <a:rPr lang="ru-RU" sz="3600" dirty="0" smtClean="0"/>
              <a:t>Оптимальность</a:t>
            </a:r>
          </a:p>
          <a:p>
            <a:pPr eaLnBrk="1" hangingPunct="1">
              <a:defRPr/>
            </a:pPr>
            <a:r>
              <a:rPr lang="ru-RU" sz="3600" dirty="0" smtClean="0"/>
              <a:t>Гласность.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10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410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410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410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410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410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6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2800" b="1" dirty="0" smtClean="0"/>
              <a:t>К элементам системы управления государственным долгом относятся: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1828800"/>
            <a:ext cx="7499350" cy="3556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/>
              <a:t>правовое обеспечение кредитных отношений;</a:t>
            </a:r>
          </a:p>
          <a:p>
            <a:pPr>
              <a:defRPr/>
            </a:pPr>
            <a:r>
              <a:rPr lang="ru-RU" sz="2800" dirty="0" smtClean="0"/>
              <a:t>согласование долговой, социально-экономической и бюджетной политик государства;</a:t>
            </a:r>
          </a:p>
          <a:p>
            <a:pPr>
              <a:defRPr/>
            </a:pPr>
            <a:r>
              <a:rPr lang="ru-RU" sz="2800" dirty="0" smtClean="0"/>
              <a:t>подсистема контроля и учёта долговых обязательств;</a:t>
            </a:r>
          </a:p>
          <a:p>
            <a:pPr>
              <a:defRPr/>
            </a:pPr>
            <a:r>
              <a:rPr lang="ru-RU" sz="2800" dirty="0" smtClean="0"/>
              <a:t>обслуживание и погашение долга;</a:t>
            </a:r>
          </a:p>
          <a:p>
            <a:pPr>
              <a:defRPr/>
            </a:pPr>
            <a:r>
              <a:rPr lang="ru-RU" sz="2800" dirty="0" smtClean="0"/>
              <a:t>урегулирование долга.</a:t>
            </a:r>
          </a:p>
          <a:p>
            <a:pPr>
              <a:defRPr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Управление госдолгом включает: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839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Формирование политики в отношении государственного долга,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Определение основных показателей и предельного значения </a:t>
            </a:r>
            <a:r>
              <a:rPr lang="ru-RU" dirty="0" err="1" smtClean="0"/>
              <a:t>госзадолженности</a:t>
            </a:r>
            <a:r>
              <a:rPr lang="ru-RU" dirty="0" smtClean="0"/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Определение основных направлений воздействия на макро- и микроэкономические показатели,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Выделение приоритетных направлений использования привлечённых средств.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2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Методы управления госдолгом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Рефинансирование – </a:t>
            </a:r>
            <a:r>
              <a:rPr lang="ru-RU" sz="1800" dirty="0" smtClean="0"/>
              <a:t>погашение за счёт вновь привлечённых средств,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Конверсия – </a:t>
            </a:r>
            <a:r>
              <a:rPr lang="ru-RU" sz="1800" dirty="0" smtClean="0"/>
              <a:t>изменение доходности</a:t>
            </a:r>
            <a:r>
              <a:rPr lang="ru-RU" sz="2800" dirty="0" smtClean="0"/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Консолидация – </a:t>
            </a:r>
            <a:r>
              <a:rPr lang="ru-RU" sz="1800" dirty="0" smtClean="0"/>
              <a:t>превращение задолженности в новую с более длительным сроком</a:t>
            </a:r>
            <a:r>
              <a:rPr lang="ru-RU" sz="2800" dirty="0" smtClean="0"/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Новация – </a:t>
            </a:r>
            <a:r>
              <a:rPr lang="ru-RU" sz="1800" dirty="0" smtClean="0"/>
              <a:t>соглашение о замене обязательств в рамках одного и того же договора</a:t>
            </a:r>
            <a:r>
              <a:rPr lang="ru-RU" sz="2800" dirty="0" smtClean="0"/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Унификация – </a:t>
            </a:r>
            <a:r>
              <a:rPr lang="ru-RU" sz="1800" dirty="0" smtClean="0"/>
              <a:t>объединение нескольких ранее выпущенных займов</a:t>
            </a:r>
            <a:r>
              <a:rPr lang="ru-RU" sz="2800" dirty="0" smtClean="0"/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Отсрочка – </a:t>
            </a:r>
            <a:r>
              <a:rPr lang="ru-RU" sz="1800" dirty="0" smtClean="0"/>
              <a:t>консолидация или новация при отказе от выплаты дохода в ранее установленные сроки</a:t>
            </a:r>
            <a:r>
              <a:rPr lang="ru-RU" sz="2800" dirty="0" smtClean="0"/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Дефолт  - </a:t>
            </a:r>
            <a:r>
              <a:rPr lang="ru-RU" sz="1800" dirty="0" smtClean="0"/>
              <a:t>отказ государства от уплаты государственного долга.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6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6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6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0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 smtClean="0"/>
              <a:t>          </a:t>
            </a:r>
            <a:r>
              <a:rPr lang="ru-RU" sz="3600" b="1" dirty="0" smtClean="0"/>
              <a:t>Проблемы управления госдолгом РФ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762000"/>
            <a:ext cx="8532813" cy="4356100"/>
          </a:xfrm>
        </p:spPr>
        <p:txBody>
          <a:bodyPr>
            <a:noAutofit/>
          </a:bodyPr>
          <a:lstStyle/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ru-RU" sz="2800" dirty="0" smtClean="0"/>
              <a:t>неполная разработка системы целей государственного заимствования;</a:t>
            </a:r>
          </a:p>
          <a:p>
            <a:pPr>
              <a:defRPr/>
            </a:pPr>
            <a:r>
              <a:rPr lang="ru-RU" sz="2800" dirty="0" smtClean="0"/>
              <a:t>недостатки в разграничении полномочий, ответственности, компетенции и порядка взаимодействия органов государственно власти;</a:t>
            </a:r>
          </a:p>
          <a:p>
            <a:pPr>
              <a:defRPr/>
            </a:pPr>
            <a:r>
              <a:rPr lang="ru-RU" sz="2800" dirty="0" smtClean="0"/>
              <a:t>неурегулированность вопросов координации и разграничения полномочий Правительства РФ и Банка России в проведении текущей долговой политики. </a:t>
            </a:r>
          </a:p>
        </p:txBody>
      </p:sp>
      <p:sp>
        <p:nvSpPr>
          <p:cNvPr id="147460" name="TextBox 3"/>
          <p:cNvSpPr txBox="1">
            <a:spLocks noChangeArrowheads="1"/>
          </p:cNvSpPr>
          <p:nvPr/>
        </p:nvSpPr>
        <p:spPr bwMode="auto">
          <a:xfrm>
            <a:off x="4114800" y="6248400"/>
            <a:ext cx="441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hlinkClick r:id="rId2"/>
              </a:rPr>
              <a:t>Долговая политика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30213"/>
            <a:ext cx="89154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Цели управления госдолгом в среднесрочной перспективе (Основные направления долговой политики)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Уменьшение относительных размеров государственного внешнего долга путём замещения внешнего долга внутренними заимствованиями,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Сохранение и развитие национального рынка госбумаг,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Ускорение темпов социально-экономического развития страны с помощью инструментов долговой политики (госгарантии),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Управление денежной массой и борьба с инфляцией посредством долговых инструментов.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8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Структура госдолга по валютному критерию</a:t>
            </a:r>
          </a:p>
        </p:txBody>
      </p:sp>
      <p:sp>
        <p:nvSpPr>
          <p:cNvPr id="405508" name="Text Box 4"/>
          <p:cNvSpPr txBox="1">
            <a:spLocks noChangeArrowheads="1"/>
          </p:cNvSpPr>
          <p:nvPr/>
        </p:nvSpPr>
        <p:spPr bwMode="auto">
          <a:xfrm>
            <a:off x="1981200" y="2328863"/>
            <a:ext cx="5181600" cy="1190625"/>
          </a:xfrm>
          <a:prstGeom prst="rect">
            <a:avLst/>
          </a:prstGeom>
          <a:solidFill>
            <a:srgbClr val="FF7C5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C53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FFFFFF"/>
                </a:solidFill>
              </a:rPr>
              <a:t>Государственный долг</a:t>
            </a:r>
          </a:p>
        </p:txBody>
      </p:sp>
      <p:sp>
        <p:nvSpPr>
          <p:cNvPr id="405509" name="Text Box 5"/>
          <p:cNvSpPr txBox="1">
            <a:spLocks noChangeArrowheads="1"/>
          </p:cNvSpPr>
          <p:nvPr/>
        </p:nvSpPr>
        <p:spPr bwMode="auto">
          <a:xfrm>
            <a:off x="381000" y="4386263"/>
            <a:ext cx="3810000" cy="946150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000000"/>
                </a:solidFill>
              </a:rPr>
              <a:t>Государственный внутренний долг</a:t>
            </a:r>
          </a:p>
        </p:txBody>
      </p:sp>
      <p:sp>
        <p:nvSpPr>
          <p:cNvPr id="405510" name="Text Box 6"/>
          <p:cNvSpPr txBox="1">
            <a:spLocks noChangeArrowheads="1"/>
          </p:cNvSpPr>
          <p:nvPr/>
        </p:nvSpPr>
        <p:spPr bwMode="auto">
          <a:xfrm>
            <a:off x="4800600" y="4387850"/>
            <a:ext cx="3810000" cy="946150"/>
          </a:xfrm>
          <a:prstGeom prst="rect">
            <a:avLst/>
          </a:prstGeom>
          <a:solidFill>
            <a:srgbClr val="0099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9900"/>
            </a:extrusion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FFFF"/>
                </a:solidFill>
              </a:rPr>
              <a:t>Государственный внешний долг</a:t>
            </a:r>
          </a:p>
        </p:txBody>
      </p:sp>
      <p:sp>
        <p:nvSpPr>
          <p:cNvPr id="405511" name="AutoShape 7"/>
          <p:cNvSpPr>
            <a:spLocks noChangeArrowheads="1"/>
          </p:cNvSpPr>
          <p:nvPr/>
        </p:nvSpPr>
        <p:spPr bwMode="auto">
          <a:xfrm rot="5400000">
            <a:off x="2965451" y="3648075"/>
            <a:ext cx="685800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5512" name="AutoShape 8"/>
          <p:cNvSpPr>
            <a:spLocks noChangeArrowheads="1"/>
          </p:cNvSpPr>
          <p:nvPr/>
        </p:nvSpPr>
        <p:spPr bwMode="auto">
          <a:xfrm rot="5400000">
            <a:off x="5691188" y="3648075"/>
            <a:ext cx="685800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5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5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5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5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5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5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5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6" grpId="0"/>
      <p:bldP spid="405508" grpId="0" animBg="1"/>
      <p:bldP spid="405509" grpId="0" animBg="1"/>
      <p:bldP spid="405510" grpId="0" animBg="1"/>
      <p:bldP spid="405511" grpId="0" animBg="1"/>
      <p:bldP spid="405512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hlinkClick r:id="rId2"/>
              </a:rPr>
              <a:t>Государственный внутренний долг</a:t>
            </a:r>
            <a:endParaRPr lang="ru-RU" sz="4000" dirty="0" smtClean="0"/>
          </a:p>
        </p:txBody>
      </p:sp>
      <p:sp>
        <p:nvSpPr>
          <p:cNvPr id="404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 smtClean="0"/>
              <a:t>Государственные краткосрочные обязательства (ГКО),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 smtClean="0"/>
              <a:t>Облигации федерального займа (ОФЗ),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 smtClean="0"/>
              <a:t>Государственные сберегательные  облигации (ГСО),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 smtClean="0"/>
              <a:t>Облигации российского внутреннего выигрышного  займа (ОРВВЗ)-1992г.</a:t>
            </a:r>
            <a:endParaRPr lang="en-US" dirty="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29400" y="6172200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>
                <a:hlinkClick r:id="rId3"/>
              </a:rPr>
              <a:t>Доля рынка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2" grpId="0"/>
      <p:bldP spid="4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5344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hlinkClick r:id="rId2"/>
              </a:rPr>
              <a:t>Государственный внешний долг</a:t>
            </a:r>
            <a:endParaRPr lang="ru-RU" sz="4000" dirty="0" smtClean="0"/>
          </a:p>
        </p:txBody>
      </p:sp>
      <p:sp>
        <p:nvSpPr>
          <p:cNvPr id="4024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229600" cy="453072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600" smtClean="0"/>
              <a:t>1. Несекьюритизированный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перед странами – участницами Парижского клуба кредиторов,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перед странами  - не членами Парижского клуба, 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задолженность бывшим странам СЭВ,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коммерческая задолженность бывших советских ВТО,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перед международными валютно-финансовыми организациями.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mtClean="0"/>
              <a:t>2. Секьюритизированный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еврооблигации,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облигации государственного внутреннего валютного займа.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2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2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2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2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2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2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4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304800"/>
            <a:ext cx="858996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5344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30213"/>
            <a:ext cx="89154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Цели управления госдолгом в среднесрочной перспективе (Основные направления долговой политики)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Уменьшение относительных размеров государственного внешнего долга путём замещения внешнего долга внутренними заимствованиями,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Сохранение и развитие национального рынка госбумаг,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Ускорение темпов социально-экономического развития страны с помощью инструментов долговой политики (госгарантии),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Управление денежной массой и борьба с инфляцией посредством долговых инструментов.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8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Особенности управления субфедеральным долгом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Отсутствие внешнего фактора, связанного с воздействием международных кредитных организаций,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Политика нацелена на разрешение текущих проблем и получение максимальной выгоды в краткосрочном периоде,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Конкуренция между регионами,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/>
              <a:t>Выпуск субфедеральных облигаций контролируется Минфином (совместный контроль).</a:t>
            </a:r>
          </a:p>
        </p:txBody>
      </p:sp>
      <p:sp>
        <p:nvSpPr>
          <p:cNvPr id="414724" name="Text Box 4"/>
          <p:cNvSpPr txBox="1">
            <a:spLocks noChangeArrowheads="1"/>
          </p:cNvSpPr>
          <p:nvPr/>
        </p:nvSpPr>
        <p:spPr bwMode="auto">
          <a:xfrm>
            <a:off x="2895600" y="6073775"/>
            <a:ext cx="3810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>
                <a:hlinkClick r:id="rId2"/>
              </a:rPr>
              <a:t>Субфедеральный долг </a:t>
            </a:r>
            <a:endParaRPr lang="ru-RU" altLang="ru-RU" sz="1800"/>
          </a:p>
          <a:p>
            <a:pPr eaLnBrk="1" hangingPunct="1">
              <a:spcBef>
                <a:spcPct val="50000"/>
              </a:spcBef>
            </a:pPr>
            <a:r>
              <a:rPr lang="ru-RU" altLang="ru-RU" sz="1800"/>
              <a:t> </a:t>
            </a:r>
            <a:r>
              <a:rPr lang="en-US" altLang="ru-RU" sz="1800"/>
              <a:t>( </a:t>
            </a:r>
            <a:r>
              <a:rPr lang="en-US" altLang="ru-RU" sz="1800">
                <a:hlinkClick r:id="rId3"/>
              </a:rPr>
              <a:t>www.minfin.ru</a:t>
            </a:r>
            <a:r>
              <a:rPr lang="en-US" altLang="ru-RU" sz="1800"/>
              <a:t> )</a:t>
            </a:r>
            <a:endParaRPr lang="ru-RU" altLang="ru-RU" sz="180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86600" y="6096000"/>
            <a:ext cx="190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1600">
                <a:hlinkClick r:id="rId4"/>
              </a:rPr>
              <a:t>Номинальная сумма долга</a:t>
            </a:r>
            <a:endParaRPr lang="ru-RU" altLang="ru-RU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4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2" grpId="0"/>
      <p:bldP spid="414724" grpId="0"/>
      <p:bldP spid="5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6106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381000"/>
            <a:ext cx="8542338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5430</TotalTime>
  <Words>5010</Words>
  <Application>Microsoft Office PowerPoint</Application>
  <PresentationFormat>Экран (4:3)</PresentationFormat>
  <Paragraphs>933</Paragraphs>
  <Slides>149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149</vt:i4>
      </vt:variant>
    </vt:vector>
  </HeadingPairs>
  <TitlesOfParts>
    <vt:vector size="160" baseType="lpstr">
      <vt:lpstr>Verdana</vt:lpstr>
      <vt:lpstr>Arial</vt:lpstr>
      <vt:lpstr>Wingdings</vt:lpstr>
      <vt:lpstr>Calibri</vt:lpstr>
      <vt:lpstr>Times New Roman</vt:lpstr>
      <vt:lpstr>Глобус</vt:lpstr>
      <vt:lpstr>1_Глобус</vt:lpstr>
      <vt:lpstr>Тема Office</vt:lpstr>
      <vt:lpstr>Оформление по умолчанию</vt:lpstr>
      <vt:lpstr>Профиль</vt:lpstr>
      <vt:lpstr>Microsoft Visio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Федеральное собрание</vt:lpstr>
      <vt:lpstr>Счётная палата</vt:lpstr>
      <vt:lpstr>Презентация PowerPoint</vt:lpstr>
      <vt:lpstr>Министерство Финансов</vt:lpstr>
      <vt:lpstr>Федеральное казначейство</vt:lpstr>
      <vt:lpstr>Федеральная служба финансово-бюджетного надзора</vt:lpstr>
      <vt:lpstr>Федеральная служба финансового мониторинга</vt:lpstr>
      <vt:lpstr>Федеральная налоговая служба</vt:lpstr>
      <vt:lpstr>Система Банка России</vt:lpstr>
      <vt:lpstr>Система Банка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Бюджетная система </vt:lpstr>
      <vt:lpstr>Презентация PowerPoint</vt:lpstr>
      <vt:lpstr>Презентация PowerPoint</vt:lpstr>
      <vt:lpstr>Презентация PowerPoint</vt:lpstr>
      <vt:lpstr>Консолидированный бюджет 2008</vt:lpstr>
      <vt:lpstr>Консолидированный бюджет 2009 </vt:lpstr>
      <vt:lpstr>Консолидированный бюджет 2010 </vt:lpstr>
      <vt:lpstr>Консолидированный бюджет 2011 </vt:lpstr>
      <vt:lpstr>Презентация PowerPoint</vt:lpstr>
      <vt:lpstr>Презентация PowerPoint</vt:lpstr>
      <vt:lpstr>Презентация PowerPoint</vt:lpstr>
      <vt:lpstr>Презентация PowerPoint</vt:lpstr>
      <vt:lpstr>Налоговые доходы</vt:lpstr>
      <vt:lpstr>Презентация PowerPoint</vt:lpstr>
      <vt:lpstr>Презентация PowerPoint</vt:lpstr>
      <vt:lpstr>Неналоговые доходы</vt:lpstr>
      <vt:lpstr>Безвозмездные и безвозвратные перечисления</vt:lpstr>
      <vt:lpstr>Презентация PowerPoint</vt:lpstr>
      <vt:lpstr>Презентация PowerPoint</vt:lpstr>
      <vt:lpstr>Приоритетные направления расходования средств</vt:lpstr>
      <vt:lpstr>Национальные проекты</vt:lpstr>
      <vt:lpstr>Сбалансированность </vt:lpstr>
      <vt:lpstr>Презентация PowerPoint</vt:lpstr>
      <vt:lpstr>Предельные размеры дефицита бюджета</vt:lpstr>
      <vt:lpstr>Федеральный бюджет</vt:lpstr>
      <vt:lpstr>О федеральном бюджете на 2012 год и на  плановый  период 2013 и 2014 годов </vt:lpstr>
      <vt:lpstr>О федеральном бюджете на 2013 год и на  плановый  период 2014 и 2015 годов (проект)</vt:lpstr>
      <vt:lpstr>Бюджетная политика 2012-2014 г.</vt:lpstr>
      <vt:lpstr>Презентация PowerPoint</vt:lpstr>
      <vt:lpstr>Презентация PowerPoint</vt:lpstr>
      <vt:lpstr>Презентация PowerPoint</vt:lpstr>
      <vt:lpstr>Презентация PowerPoint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Межбюджетные трансферты</vt:lpstr>
      <vt:lpstr>Презентация PowerPoint</vt:lpstr>
      <vt:lpstr>Федеральные фонды межбюджетных трансфертов</vt:lpstr>
      <vt:lpstr>Распределение дотаций на выравнивание бюджетной обеспеченности субъектов Российской Федерации на 2010 год </vt:lpstr>
      <vt:lpstr>Презентация PowerPoint</vt:lpstr>
      <vt:lpstr>Внебюджетные фонды</vt:lpstr>
      <vt:lpstr>Особенности внебюджетных фондов:</vt:lpstr>
      <vt:lpstr>Система внебюджетных фондов РФ</vt:lpstr>
      <vt:lpstr>Доходы государственных внебюджетных фондов (ст. 146 БК) </vt:lpstr>
      <vt:lpstr>Расходы государственных внебюджетных фондов (ст. 147 БК</vt:lpstr>
      <vt:lpstr>Пенсионный фонд РФ</vt:lpstr>
      <vt:lpstr>Задачи ПФР</vt:lpstr>
      <vt:lpstr>Законодательство</vt:lpstr>
      <vt:lpstr>Презентация PowerPoint</vt:lpstr>
      <vt:lpstr>Источники доходов бюджета ПФ</vt:lpstr>
      <vt:lpstr>Направления использования средств ПФ</vt:lpstr>
      <vt:lpstr>Федеральный Закон   О БЮДЖЕТЕ ПЕНСИОННОГО  ФОНДА РОССИЙСКОЙ ФЕДЕРАЦИИ НА 2012 ГОД И НА ПЛАНОВЫЙ ПЕРИОД 2013 И 2014 ГОДОВ </vt:lpstr>
      <vt:lpstr>Бюджет  ПФРФ на 2012 год</vt:lpstr>
      <vt:lpstr>Презентация PowerPoint</vt:lpstr>
      <vt:lpstr>Презентация PowerPoint</vt:lpstr>
      <vt:lpstr>Фонд социального страхования</vt:lpstr>
      <vt:lpstr>Законодательство</vt:lpstr>
      <vt:lpstr>Презентация PowerPoint</vt:lpstr>
      <vt:lpstr>Источники доходов бюджета ФСС</vt:lpstr>
      <vt:lpstr>Направления использования средств ФСС</vt:lpstr>
      <vt:lpstr>Федеральный закон    О БЮДЖЕТЕ ФОНДА СОЦИАЛЬНОГО СТРАХОВАНИЯ РОССИЙСКОЙ ФЕДЕРАЦИИ НА 2012 ГОД  И НА ПЛАНОВЫЙ ПЕРИОД 2013  И 2014 ГОДОВ  </vt:lpstr>
      <vt:lpstr>Бюджет  ФСС на 2012 год</vt:lpstr>
      <vt:lpstr>Федеральный закон   от 08.12.2010 N 331-ФЗ "О страховых тарифах на обязательное социальное страхование от несчастных случаев на производстве и профессиональных заболеваний на 2011 год и на плановый период 2012 и 2013 годов" </vt:lpstr>
      <vt:lpstr>Презентация PowerPoint</vt:lpstr>
      <vt:lpstr>Презентация PowerPoint</vt:lpstr>
      <vt:lpstr>Презентация PowerPoint</vt:lpstr>
      <vt:lpstr>Презентация PowerPoint</vt:lpstr>
      <vt:lpstr>Фонды обязательного медицинского страхования</vt:lpstr>
      <vt:lpstr>Задачи федерального ФОМС</vt:lpstr>
      <vt:lpstr>Задачи территориального ФОМС</vt:lpstr>
      <vt:lpstr>Законодательство</vt:lpstr>
      <vt:lpstr>Доходы ФФОМС</vt:lpstr>
      <vt:lpstr>Расходы ФФОМС</vt:lpstr>
      <vt:lpstr>Презентация PowerPoint</vt:lpstr>
      <vt:lpstr>Доходы ТФОМС</vt:lpstr>
      <vt:lpstr>Расходы ТФОМС</vt:lpstr>
      <vt:lpstr>Субъекты ОМС в РФ</vt:lpstr>
      <vt:lpstr>Презентация PowerPoint</vt:lpstr>
      <vt:lpstr>О бюджете ФФОМС на 2012 год и на  плановый период 2013 и 2014  годов</vt:lpstr>
      <vt:lpstr>Презентация PowerPoint</vt:lpstr>
      <vt:lpstr>Презентация PowerPoint</vt:lpstr>
      <vt:lpstr>Бюджетное планирование</vt:lpstr>
      <vt:lpstr>Бюджетное планирование</vt:lpstr>
      <vt:lpstr>Бюджетный процесс</vt:lpstr>
      <vt:lpstr>Участники бюджетного процесса</vt:lpstr>
      <vt:lpstr>Полномочия законодательных органов власти</vt:lpstr>
      <vt:lpstr>Полномочия исполнительных органов власти</vt:lpstr>
      <vt:lpstr>Полномочия ФК</vt:lpstr>
      <vt:lpstr>Полномочия Банка России</vt:lpstr>
      <vt:lpstr>Полномочия ГРБС</vt:lpstr>
      <vt:lpstr>Презентация PowerPoint</vt:lpstr>
      <vt:lpstr>Этапы бюджетного процесса</vt:lpstr>
      <vt:lpstr>Составление проектов бюджетов</vt:lpstr>
      <vt:lpstr>Социально-экономические и финансовые планы</vt:lpstr>
      <vt:lpstr>Методы</vt:lpstr>
      <vt:lpstr>Сопутствующие документы, составляемые с проектом бюджета</vt:lpstr>
      <vt:lpstr>Рассмотрение и утверждение бюджетов</vt:lpstr>
      <vt:lpstr>Проект ФЗ направляется:</vt:lpstr>
      <vt:lpstr>Этапы рассмотрения и принятия бюджета в ГД РФ </vt:lpstr>
      <vt:lpstr>Исполнение бюджета</vt:lpstr>
      <vt:lpstr>Исполнение бюджета по доходам</vt:lpstr>
      <vt:lpstr>Исполнение бюджета по расходам</vt:lpstr>
      <vt:lpstr>Составление отчёта об исполнении бюджета</vt:lpstr>
      <vt:lpstr>Тема 3  Государственный кредит и управление государственным долгом. </vt:lpstr>
      <vt:lpstr>Функции государственного кредита</vt:lpstr>
      <vt:lpstr>Элементы государственного долга</vt:lpstr>
      <vt:lpstr>Государственный долг</vt:lpstr>
      <vt:lpstr>Государственные займы</vt:lpstr>
      <vt:lpstr>Государственные займы</vt:lpstr>
      <vt:lpstr>Государственные займы</vt:lpstr>
      <vt:lpstr>Принципы управления госдолгом</vt:lpstr>
      <vt:lpstr>К элементам системы управления государственным долгом относятся: </vt:lpstr>
      <vt:lpstr>Управление госдолгом включает:</vt:lpstr>
      <vt:lpstr>Методы управления госдолгом</vt:lpstr>
      <vt:lpstr>          Проблемы управления госдолгом РФ</vt:lpstr>
      <vt:lpstr>Цели управления госдолгом в среднесрочной перспективе (Основные направления долговой политики)</vt:lpstr>
      <vt:lpstr>Структура госдолга по валютному критерию</vt:lpstr>
      <vt:lpstr>Государственный внутренний долг</vt:lpstr>
      <vt:lpstr>Презентация PowerPoint</vt:lpstr>
      <vt:lpstr>Презентация PowerPoint</vt:lpstr>
      <vt:lpstr>Презентация PowerPoint</vt:lpstr>
      <vt:lpstr>Государственный внешний долг</vt:lpstr>
      <vt:lpstr>Презентация PowerPoint</vt:lpstr>
      <vt:lpstr>Презентация PowerPoint</vt:lpstr>
      <vt:lpstr>Цели управления госдолгом в среднесрочной перспективе (Основные направления долговой политики)</vt:lpstr>
      <vt:lpstr>Особенности управления субфедеральным долгом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Сергей</dc:creator>
  <cp:lastModifiedBy>nebom zav</cp:lastModifiedBy>
  <cp:revision>591</cp:revision>
  <cp:lastPrinted>1601-01-01T00:00:00Z</cp:lastPrinted>
  <dcterms:created xsi:type="dcterms:W3CDTF">1601-01-01T00:00:00Z</dcterms:created>
  <dcterms:modified xsi:type="dcterms:W3CDTF">2014-08-25T13:46:13Z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