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notesSlides/notesSlide1.xml" ContentType="application/vnd.openxmlformats-officedocument.presentationml.notesSlide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6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1E4C71-6F73-4E62-A11E-CAB78E033AFF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7228907D-944E-4C75-A66A-53DE2B47E7C0}">
      <dgm:prSet phldrT="[Текст]" custT="1"/>
      <dgm:spPr/>
      <dgm:t>
        <a:bodyPr/>
        <a:lstStyle/>
        <a:p>
          <a:pPr indent="457200" algn="just"/>
          <a:r>
            <a:rPr lang="ru-RU" sz="20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Портфель  предприятия, или  корпоративный портфель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 – это совокупность относительно самостоятельных хозяйственных подразделений (стратегических единиц бизнеса), принадлежащих одному владельцу.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DEFC3DA-3974-4524-AF7D-CD8CECB9B490}" type="parTrans" cxnId="{2113D279-40E8-4101-8F2D-498C84E6AEAB}">
      <dgm:prSet/>
      <dgm:spPr/>
      <dgm:t>
        <a:bodyPr/>
        <a:lstStyle/>
        <a:p>
          <a:endParaRPr lang="ru-RU"/>
        </a:p>
      </dgm:t>
    </dgm:pt>
    <dgm:pt modelId="{44662518-0A72-42B1-93FF-BE73B1B43ACF}" type="sibTrans" cxnId="{2113D279-40E8-4101-8F2D-498C84E6AEAB}">
      <dgm:prSet/>
      <dgm:spPr/>
      <dgm:t>
        <a:bodyPr/>
        <a:lstStyle/>
        <a:p>
          <a:endParaRPr lang="ru-RU"/>
        </a:p>
      </dgm:t>
    </dgm:pt>
    <dgm:pt modelId="{E8414CCF-B0CB-4581-9F13-984576B2685C}">
      <dgm:prSet phldrT="[Текст]" custT="1"/>
      <dgm:spPr/>
      <dgm:t>
        <a:bodyPr/>
        <a:lstStyle/>
        <a:p>
          <a:pPr indent="457200" algn="just"/>
          <a:r>
            <a:rPr lang="ru-RU" sz="20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Цель  портфельного анализа 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 – согласование бизнес-стратегий и распределение финансовых ресурсов между хозяйственными подразделениями компании.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729A5B0-E450-43E9-9ABB-17134983B4A4}" type="parTrans" cxnId="{52EE2B34-BFBA-4F99-AE57-3635DE5EEB94}">
      <dgm:prSet/>
      <dgm:spPr/>
      <dgm:t>
        <a:bodyPr/>
        <a:lstStyle/>
        <a:p>
          <a:endParaRPr lang="ru-RU"/>
        </a:p>
      </dgm:t>
    </dgm:pt>
    <dgm:pt modelId="{2A70A271-989C-489A-ADE3-D23E9BAA19B3}" type="sibTrans" cxnId="{52EE2B34-BFBA-4F99-AE57-3635DE5EEB94}">
      <dgm:prSet/>
      <dgm:spPr/>
      <dgm:t>
        <a:bodyPr/>
        <a:lstStyle/>
        <a:p>
          <a:endParaRPr lang="ru-RU"/>
        </a:p>
      </dgm:t>
    </dgm:pt>
    <dgm:pt modelId="{684B0561-9487-4381-861E-B82272373B1B}" type="pres">
      <dgm:prSet presAssocID="{F91E4C71-6F73-4E62-A11E-CAB78E033AFF}" presName="linearFlow" presStyleCnt="0">
        <dgm:presLayoutVars>
          <dgm:dir/>
          <dgm:resizeHandles val="exact"/>
        </dgm:presLayoutVars>
      </dgm:prSet>
      <dgm:spPr/>
    </dgm:pt>
    <dgm:pt modelId="{9370A5AD-10B6-4955-B472-983E5136E529}" type="pres">
      <dgm:prSet presAssocID="{7228907D-944E-4C75-A66A-53DE2B47E7C0}" presName="composite" presStyleCnt="0"/>
      <dgm:spPr/>
    </dgm:pt>
    <dgm:pt modelId="{EE9977F9-183C-41CE-AE34-2FBA92029289}" type="pres">
      <dgm:prSet presAssocID="{7228907D-944E-4C75-A66A-53DE2B47E7C0}" presName="imgShp" presStyleLbl="fgImgPlace1" presStyleIdx="0" presStyleCnt="2"/>
      <dgm:spPr/>
    </dgm:pt>
    <dgm:pt modelId="{3D53E696-BFF9-4106-BA12-2D488525545D}" type="pres">
      <dgm:prSet presAssocID="{7228907D-944E-4C75-A66A-53DE2B47E7C0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DCC70D-1A91-4E58-9A15-F9EF8BF30791}" type="pres">
      <dgm:prSet presAssocID="{44662518-0A72-42B1-93FF-BE73B1B43ACF}" presName="spacing" presStyleCnt="0"/>
      <dgm:spPr/>
    </dgm:pt>
    <dgm:pt modelId="{03AE0A19-EA4F-4181-B9AD-DEE7C3DD146C}" type="pres">
      <dgm:prSet presAssocID="{E8414CCF-B0CB-4581-9F13-984576B2685C}" presName="composite" presStyleCnt="0"/>
      <dgm:spPr/>
    </dgm:pt>
    <dgm:pt modelId="{66118E45-8A79-42B8-BF90-991439901F28}" type="pres">
      <dgm:prSet presAssocID="{E8414CCF-B0CB-4581-9F13-984576B2685C}" presName="imgShp" presStyleLbl="fgImgPlace1" presStyleIdx="1" presStyleCnt="2"/>
      <dgm:spPr/>
    </dgm:pt>
    <dgm:pt modelId="{B053C9E7-686B-4D68-92FA-D0D8352985AD}" type="pres">
      <dgm:prSet presAssocID="{E8414CCF-B0CB-4581-9F13-984576B2685C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EE2B34-BFBA-4F99-AE57-3635DE5EEB94}" srcId="{F91E4C71-6F73-4E62-A11E-CAB78E033AFF}" destId="{E8414CCF-B0CB-4581-9F13-984576B2685C}" srcOrd="1" destOrd="0" parTransId="{D729A5B0-E450-43E9-9ABB-17134983B4A4}" sibTransId="{2A70A271-989C-489A-ADE3-D23E9BAA19B3}"/>
    <dgm:cxn modelId="{3B2769A6-4BCD-42CD-B98D-A2B3D43F42C1}" type="presOf" srcId="{F91E4C71-6F73-4E62-A11E-CAB78E033AFF}" destId="{684B0561-9487-4381-861E-B82272373B1B}" srcOrd="0" destOrd="0" presId="urn:microsoft.com/office/officeart/2005/8/layout/vList3#1"/>
    <dgm:cxn modelId="{661801D4-D569-48F1-877C-3622341CD03A}" type="presOf" srcId="{E8414CCF-B0CB-4581-9F13-984576B2685C}" destId="{B053C9E7-686B-4D68-92FA-D0D8352985AD}" srcOrd="0" destOrd="0" presId="urn:microsoft.com/office/officeart/2005/8/layout/vList3#1"/>
    <dgm:cxn modelId="{41E5C66D-01A0-47B0-B4D4-9696E7A86D70}" type="presOf" srcId="{7228907D-944E-4C75-A66A-53DE2B47E7C0}" destId="{3D53E696-BFF9-4106-BA12-2D488525545D}" srcOrd="0" destOrd="0" presId="urn:microsoft.com/office/officeart/2005/8/layout/vList3#1"/>
    <dgm:cxn modelId="{2113D279-40E8-4101-8F2D-498C84E6AEAB}" srcId="{F91E4C71-6F73-4E62-A11E-CAB78E033AFF}" destId="{7228907D-944E-4C75-A66A-53DE2B47E7C0}" srcOrd="0" destOrd="0" parTransId="{0DEFC3DA-3974-4524-AF7D-CD8CECB9B490}" sibTransId="{44662518-0A72-42B1-93FF-BE73B1B43ACF}"/>
    <dgm:cxn modelId="{6760B33A-DBF5-4F57-BA1F-2074A9075BC3}" type="presParOf" srcId="{684B0561-9487-4381-861E-B82272373B1B}" destId="{9370A5AD-10B6-4955-B472-983E5136E529}" srcOrd="0" destOrd="0" presId="urn:microsoft.com/office/officeart/2005/8/layout/vList3#1"/>
    <dgm:cxn modelId="{AE893AB5-B2D9-4A5F-B625-23DBF28F8A99}" type="presParOf" srcId="{9370A5AD-10B6-4955-B472-983E5136E529}" destId="{EE9977F9-183C-41CE-AE34-2FBA92029289}" srcOrd="0" destOrd="0" presId="urn:microsoft.com/office/officeart/2005/8/layout/vList3#1"/>
    <dgm:cxn modelId="{B15FDA29-2B39-44B8-B7B5-AD0888969DC2}" type="presParOf" srcId="{9370A5AD-10B6-4955-B472-983E5136E529}" destId="{3D53E696-BFF9-4106-BA12-2D488525545D}" srcOrd="1" destOrd="0" presId="urn:microsoft.com/office/officeart/2005/8/layout/vList3#1"/>
    <dgm:cxn modelId="{F16C2BF6-181E-4328-8012-80C6DC2BEAA5}" type="presParOf" srcId="{684B0561-9487-4381-861E-B82272373B1B}" destId="{3CDCC70D-1A91-4E58-9A15-F9EF8BF30791}" srcOrd="1" destOrd="0" presId="urn:microsoft.com/office/officeart/2005/8/layout/vList3#1"/>
    <dgm:cxn modelId="{5CE42482-BE47-49BD-ADD7-3EFE4251F18F}" type="presParOf" srcId="{684B0561-9487-4381-861E-B82272373B1B}" destId="{03AE0A19-EA4F-4181-B9AD-DEE7C3DD146C}" srcOrd="2" destOrd="0" presId="urn:microsoft.com/office/officeart/2005/8/layout/vList3#1"/>
    <dgm:cxn modelId="{0AEBE832-92F5-4EC6-AECE-E7F8F98E1F6C}" type="presParOf" srcId="{03AE0A19-EA4F-4181-B9AD-DEE7C3DD146C}" destId="{66118E45-8A79-42B8-BF90-991439901F28}" srcOrd="0" destOrd="0" presId="urn:microsoft.com/office/officeart/2005/8/layout/vList3#1"/>
    <dgm:cxn modelId="{F8F64496-4C23-41BE-965D-19AF647F62BB}" type="presParOf" srcId="{03AE0A19-EA4F-4181-B9AD-DEE7C3DD146C}" destId="{B053C9E7-686B-4D68-92FA-D0D8352985AD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3A8290-BC2A-4870-BA1F-B91CAA1D511E}" type="doc">
      <dgm:prSet loTypeId="urn:microsoft.com/office/officeart/2005/8/layout/vProcess5" loCatId="process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59B9D80-BF0A-42C1-85D6-61B41F5B18CF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1. Все виды деятельности предприятия (номенклатура продукции) разбиваются на стратегические единицы бизнеса, а также выбираются уровни в организации для проведения анализа портфеля бизнесов.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92F13848-73E9-4EE2-8C3D-33CABADBB259}" type="parTrans" cxnId="{89A88FBE-2C1B-4C5A-9167-22986312BBCF}">
      <dgm:prSet/>
      <dgm:spPr/>
      <dgm:t>
        <a:bodyPr/>
        <a:lstStyle/>
        <a:p>
          <a:endParaRPr lang="ru-RU"/>
        </a:p>
      </dgm:t>
    </dgm:pt>
    <dgm:pt modelId="{F7323C6C-941D-42F3-841C-844E982C6E70}" type="sibTrans" cxnId="{89A88FBE-2C1B-4C5A-9167-22986312BBCF}">
      <dgm:prSet/>
      <dgm:spPr/>
      <dgm:t>
        <a:bodyPr/>
        <a:lstStyle/>
        <a:p>
          <a:endParaRPr lang="ru-RU"/>
        </a:p>
      </dgm:t>
    </dgm:pt>
    <dgm:pt modelId="{DAC064FD-C9DD-492C-BAD6-C04C0DF1BAF8}">
      <dgm:prSet phldrT="[Текст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2. Определяется относительная конкурентоспособность отдельных бизнес-единиц и перспективы развития соответствующих рынков. Сбор и анализ данных в этом случае производится по следующим направлениям: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привлекательность отрасли; 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конкурентная позиция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возможности и угрозы фирмы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ресурсы и квалификация кадров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EC897C57-DD15-468D-A49A-98E4BC167BEE}" type="parTrans" cxnId="{1DDBBA33-0E98-43E0-8471-428D77F09750}">
      <dgm:prSet/>
      <dgm:spPr/>
      <dgm:t>
        <a:bodyPr/>
        <a:lstStyle/>
        <a:p>
          <a:endParaRPr lang="ru-RU"/>
        </a:p>
      </dgm:t>
    </dgm:pt>
    <dgm:pt modelId="{8004092E-EDD0-4200-AC8F-18047D5E7A00}" type="sibTrans" cxnId="{1DDBBA33-0E98-43E0-8471-428D77F09750}">
      <dgm:prSet/>
      <dgm:spPr/>
      <dgm:t>
        <a:bodyPr/>
        <a:lstStyle/>
        <a:p>
          <a:endParaRPr lang="ru-RU"/>
        </a:p>
      </dgm:t>
    </dgm:pt>
    <dgm:pt modelId="{F7569E1C-4957-4BBE-9D99-9DA0CE278BBD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600" b="0" i="0" dirty="0" smtClean="0">
              <a:latin typeface="Times New Roman" pitchFamily="18" charset="0"/>
              <a:cs typeface="Times New Roman" pitchFamily="18" charset="0"/>
            </a:rPr>
            <a:t>3. Строятся и анализируются портфельные матрицы (матрицы стратегического </a:t>
          </a:r>
          <a:r>
            <a:rPr lang="ru-RU" sz="1600" b="0" i="0" dirty="0" err="1" smtClean="0">
              <a:latin typeface="Times New Roman" pitchFamily="18" charset="0"/>
              <a:cs typeface="Times New Roman" pitchFamily="18" charset="0"/>
            </a:rPr>
            <a:t>плнирования</a:t>
          </a:r>
          <a:r>
            <a:rPr lang="ru-RU" sz="1600" b="0" i="0" dirty="0" smtClean="0">
              <a:latin typeface="Times New Roman" pitchFamily="18" charset="0"/>
              <a:cs typeface="Times New Roman" pitchFamily="18" charset="0"/>
            </a:rPr>
            <a:t>) и определяется желаемый портфель бизнесов, желаемая конкурентная позиция.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B66F9C0C-3F1F-4FD2-9945-C7B2225AB221}" type="parTrans" cxnId="{4F250F8D-B8ED-4148-891B-3FB25197EEBF}">
      <dgm:prSet/>
      <dgm:spPr/>
      <dgm:t>
        <a:bodyPr/>
        <a:lstStyle/>
        <a:p>
          <a:endParaRPr lang="ru-RU"/>
        </a:p>
      </dgm:t>
    </dgm:pt>
    <dgm:pt modelId="{84A431B3-6FC8-4852-AB88-0D4994F784B3}" type="sibTrans" cxnId="{4F250F8D-B8ED-4148-891B-3FB25197EEBF}">
      <dgm:prSet/>
      <dgm:spPr/>
      <dgm:t>
        <a:bodyPr/>
        <a:lstStyle/>
        <a:p>
          <a:endParaRPr lang="ru-RU"/>
        </a:p>
      </dgm:t>
    </dgm:pt>
    <dgm:pt modelId="{BB5449F4-D06B-481B-9DA8-585A82CD1172}">
      <dgm:prSet phldrT="[Текст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4. </a:t>
          </a:r>
          <a:r>
            <a:rPr lang="ru-RU" sz="1600" b="0" i="0" dirty="0" smtClean="0">
              <a:latin typeface="Times New Roman" pitchFamily="18" charset="0"/>
              <a:cs typeface="Times New Roman" pitchFamily="18" charset="0"/>
            </a:rPr>
            <a:t>Разрабатывается стратегия каждой бизнес-единицы, и хозяйственные подразделения со схожими стратегиями объединяются в однородные группы.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61D2CF9-4A31-4F9E-BE66-1C11957E48C7}" type="parTrans" cxnId="{9D9337CD-B646-4BB1-B5EF-8D3F88220566}">
      <dgm:prSet/>
      <dgm:spPr/>
      <dgm:t>
        <a:bodyPr/>
        <a:lstStyle/>
        <a:p>
          <a:endParaRPr lang="ru-RU"/>
        </a:p>
      </dgm:t>
    </dgm:pt>
    <dgm:pt modelId="{4100FDE7-393D-4E03-B05A-2690B2E574F7}" type="sibTrans" cxnId="{9D9337CD-B646-4BB1-B5EF-8D3F88220566}">
      <dgm:prSet/>
      <dgm:spPr/>
      <dgm:t>
        <a:bodyPr/>
        <a:lstStyle/>
        <a:p>
          <a:endParaRPr lang="ru-RU"/>
        </a:p>
      </dgm:t>
    </dgm:pt>
    <dgm:pt modelId="{EE2958CA-6086-47C9-9A56-4B601122D917}" type="pres">
      <dgm:prSet presAssocID="{983A8290-BC2A-4870-BA1F-B91CAA1D511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E1C30E-9479-4853-8C6D-EB4CAFD95C58}" type="pres">
      <dgm:prSet presAssocID="{983A8290-BC2A-4870-BA1F-B91CAA1D511E}" presName="dummyMaxCanvas" presStyleCnt="0">
        <dgm:presLayoutVars/>
      </dgm:prSet>
      <dgm:spPr/>
    </dgm:pt>
    <dgm:pt modelId="{E91B3CE7-DDAA-4DD1-BCE0-9045D65DD9AE}" type="pres">
      <dgm:prSet presAssocID="{983A8290-BC2A-4870-BA1F-B91CAA1D511E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4A3DE2-7F47-4B8A-BF16-3263742EC9FF}" type="pres">
      <dgm:prSet presAssocID="{983A8290-BC2A-4870-BA1F-B91CAA1D511E}" presName="FourNodes_2" presStyleLbl="node1" presStyleIdx="1" presStyleCnt="4" custScaleX="116426" custScaleY="1125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F7E627-D750-4CBD-88D6-908FECE7CB8A}" type="pres">
      <dgm:prSet presAssocID="{983A8290-BC2A-4870-BA1F-B91CAA1D511E}" presName="FourNodes_3" presStyleLbl="node1" presStyleIdx="2" presStyleCnt="4" custScaleX="1087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7C7696-F99C-4FF3-B924-9147982AE605}" type="pres">
      <dgm:prSet presAssocID="{983A8290-BC2A-4870-BA1F-B91CAA1D511E}" presName="FourNodes_4" presStyleLbl="node1" presStyleIdx="3" presStyleCnt="4" custScaleX="1073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B72545-89FA-4C2E-8B7F-C04E10032BE8}" type="pres">
      <dgm:prSet presAssocID="{983A8290-BC2A-4870-BA1F-B91CAA1D511E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80B316-1EC7-4738-8670-68FBF7EF68D2}" type="pres">
      <dgm:prSet presAssocID="{983A8290-BC2A-4870-BA1F-B91CAA1D511E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7231BE-F27A-4A7A-A756-09A0AF353B37}" type="pres">
      <dgm:prSet presAssocID="{983A8290-BC2A-4870-BA1F-B91CAA1D511E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92E510-7978-4E3C-B113-B284ABF147BF}" type="pres">
      <dgm:prSet presAssocID="{983A8290-BC2A-4870-BA1F-B91CAA1D511E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7FCD0B-AC36-410D-BB36-C4DA8BF7D75A}" type="pres">
      <dgm:prSet presAssocID="{983A8290-BC2A-4870-BA1F-B91CAA1D511E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C3642B-676E-4520-90BF-0F36AFF0B3B9}" type="pres">
      <dgm:prSet presAssocID="{983A8290-BC2A-4870-BA1F-B91CAA1D511E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7867FB-BBCE-427B-BA84-41C9BF4CC4D1}" type="pres">
      <dgm:prSet presAssocID="{983A8290-BC2A-4870-BA1F-B91CAA1D511E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7F2776-7109-43DD-BEE1-2529F2254125}" type="presOf" srcId="{DAC064FD-C9DD-492C-BAD6-C04C0DF1BAF8}" destId="{AE4A3DE2-7F47-4B8A-BF16-3263742EC9FF}" srcOrd="0" destOrd="0" presId="urn:microsoft.com/office/officeart/2005/8/layout/vProcess5"/>
    <dgm:cxn modelId="{1DDBBA33-0E98-43E0-8471-428D77F09750}" srcId="{983A8290-BC2A-4870-BA1F-B91CAA1D511E}" destId="{DAC064FD-C9DD-492C-BAD6-C04C0DF1BAF8}" srcOrd="1" destOrd="0" parTransId="{EC897C57-DD15-468D-A49A-98E4BC167BEE}" sibTransId="{8004092E-EDD0-4200-AC8F-18047D5E7A00}"/>
    <dgm:cxn modelId="{174A8600-AD96-4005-BAA2-3D8E3166D219}" type="presOf" srcId="{F7569E1C-4957-4BBE-9D99-9DA0CE278BBD}" destId="{9FF7E627-D750-4CBD-88D6-908FECE7CB8A}" srcOrd="0" destOrd="0" presId="urn:microsoft.com/office/officeart/2005/8/layout/vProcess5"/>
    <dgm:cxn modelId="{4F250F8D-B8ED-4148-891B-3FB25197EEBF}" srcId="{983A8290-BC2A-4870-BA1F-B91CAA1D511E}" destId="{F7569E1C-4957-4BBE-9D99-9DA0CE278BBD}" srcOrd="2" destOrd="0" parTransId="{B66F9C0C-3F1F-4FD2-9945-C7B2225AB221}" sibTransId="{84A431B3-6FC8-4852-AB88-0D4994F784B3}"/>
    <dgm:cxn modelId="{9D9337CD-B646-4BB1-B5EF-8D3F88220566}" srcId="{983A8290-BC2A-4870-BA1F-B91CAA1D511E}" destId="{BB5449F4-D06B-481B-9DA8-585A82CD1172}" srcOrd="3" destOrd="0" parTransId="{461D2CF9-4A31-4F9E-BE66-1C11957E48C7}" sibTransId="{4100FDE7-393D-4E03-B05A-2690B2E574F7}"/>
    <dgm:cxn modelId="{3927B87C-CD9B-49E7-A774-FB952FD0F84E}" type="presOf" srcId="{F59B9D80-BF0A-42C1-85D6-61B41F5B18CF}" destId="{E91B3CE7-DDAA-4DD1-BCE0-9045D65DD9AE}" srcOrd="0" destOrd="0" presId="urn:microsoft.com/office/officeart/2005/8/layout/vProcess5"/>
    <dgm:cxn modelId="{29CCD5C5-C2A9-499E-9489-A22630B5A2DF}" type="presOf" srcId="{BB5449F4-D06B-481B-9DA8-585A82CD1172}" destId="{667867FB-BBCE-427B-BA84-41C9BF4CC4D1}" srcOrd="1" destOrd="0" presId="urn:microsoft.com/office/officeart/2005/8/layout/vProcess5"/>
    <dgm:cxn modelId="{BC3ABA2F-4165-4771-95AF-8FFE182C0B04}" type="presOf" srcId="{F7323C6C-941D-42F3-841C-844E982C6E70}" destId="{4FB72545-89FA-4C2E-8B7F-C04E10032BE8}" srcOrd="0" destOrd="0" presId="urn:microsoft.com/office/officeart/2005/8/layout/vProcess5"/>
    <dgm:cxn modelId="{28D428F4-54AF-453E-B57A-6B59DE236390}" type="presOf" srcId="{84A431B3-6FC8-4852-AB88-0D4994F784B3}" destId="{FC7231BE-F27A-4A7A-A756-09A0AF353B37}" srcOrd="0" destOrd="0" presId="urn:microsoft.com/office/officeart/2005/8/layout/vProcess5"/>
    <dgm:cxn modelId="{E890E269-084D-46DF-B760-9C9ACDEA5179}" type="presOf" srcId="{DAC064FD-C9DD-492C-BAD6-C04C0DF1BAF8}" destId="{727FCD0B-AC36-410D-BB36-C4DA8BF7D75A}" srcOrd="1" destOrd="0" presId="urn:microsoft.com/office/officeart/2005/8/layout/vProcess5"/>
    <dgm:cxn modelId="{2F0D16D3-A99C-47F4-B31B-D5B33B5DB45D}" type="presOf" srcId="{BB5449F4-D06B-481B-9DA8-585A82CD1172}" destId="{7F7C7696-F99C-4FF3-B924-9147982AE605}" srcOrd="0" destOrd="0" presId="urn:microsoft.com/office/officeart/2005/8/layout/vProcess5"/>
    <dgm:cxn modelId="{89A88FBE-2C1B-4C5A-9167-22986312BBCF}" srcId="{983A8290-BC2A-4870-BA1F-B91CAA1D511E}" destId="{F59B9D80-BF0A-42C1-85D6-61B41F5B18CF}" srcOrd="0" destOrd="0" parTransId="{92F13848-73E9-4EE2-8C3D-33CABADBB259}" sibTransId="{F7323C6C-941D-42F3-841C-844E982C6E70}"/>
    <dgm:cxn modelId="{B62B4B6A-F124-42D3-B10E-24CB8E67AE59}" type="presOf" srcId="{983A8290-BC2A-4870-BA1F-B91CAA1D511E}" destId="{EE2958CA-6086-47C9-9A56-4B601122D917}" srcOrd="0" destOrd="0" presId="urn:microsoft.com/office/officeart/2005/8/layout/vProcess5"/>
    <dgm:cxn modelId="{5DB6FA1B-276D-4F4A-80D9-1151DD6D0FF0}" type="presOf" srcId="{F7569E1C-4957-4BBE-9D99-9DA0CE278BBD}" destId="{B6C3642B-676E-4520-90BF-0F36AFF0B3B9}" srcOrd="1" destOrd="0" presId="urn:microsoft.com/office/officeart/2005/8/layout/vProcess5"/>
    <dgm:cxn modelId="{CC919652-BBFC-4742-B12C-822C7A932CC0}" type="presOf" srcId="{8004092E-EDD0-4200-AC8F-18047D5E7A00}" destId="{A180B316-1EC7-4738-8670-68FBF7EF68D2}" srcOrd="0" destOrd="0" presId="urn:microsoft.com/office/officeart/2005/8/layout/vProcess5"/>
    <dgm:cxn modelId="{71A62645-F3FA-4C52-9CC4-B9457D39AD4A}" type="presOf" srcId="{F59B9D80-BF0A-42C1-85D6-61B41F5B18CF}" destId="{1492E510-7978-4E3C-B113-B284ABF147BF}" srcOrd="1" destOrd="0" presId="urn:microsoft.com/office/officeart/2005/8/layout/vProcess5"/>
    <dgm:cxn modelId="{65116D26-6159-4F63-AC2E-BB54B80A0BFE}" type="presParOf" srcId="{EE2958CA-6086-47C9-9A56-4B601122D917}" destId="{5BE1C30E-9479-4853-8C6D-EB4CAFD95C58}" srcOrd="0" destOrd="0" presId="urn:microsoft.com/office/officeart/2005/8/layout/vProcess5"/>
    <dgm:cxn modelId="{B823F3F1-17BD-487F-9146-CCC549B53C9B}" type="presParOf" srcId="{EE2958CA-6086-47C9-9A56-4B601122D917}" destId="{E91B3CE7-DDAA-4DD1-BCE0-9045D65DD9AE}" srcOrd="1" destOrd="0" presId="urn:microsoft.com/office/officeart/2005/8/layout/vProcess5"/>
    <dgm:cxn modelId="{24475829-452A-4E29-8C9D-B8DEE04E5F0F}" type="presParOf" srcId="{EE2958CA-6086-47C9-9A56-4B601122D917}" destId="{AE4A3DE2-7F47-4B8A-BF16-3263742EC9FF}" srcOrd="2" destOrd="0" presId="urn:microsoft.com/office/officeart/2005/8/layout/vProcess5"/>
    <dgm:cxn modelId="{82A6BE68-AE70-49BA-ABBC-1058598DAE4B}" type="presParOf" srcId="{EE2958CA-6086-47C9-9A56-4B601122D917}" destId="{9FF7E627-D750-4CBD-88D6-908FECE7CB8A}" srcOrd="3" destOrd="0" presId="urn:microsoft.com/office/officeart/2005/8/layout/vProcess5"/>
    <dgm:cxn modelId="{C5774BDE-E731-40F5-9AF7-B3375A6E968F}" type="presParOf" srcId="{EE2958CA-6086-47C9-9A56-4B601122D917}" destId="{7F7C7696-F99C-4FF3-B924-9147982AE605}" srcOrd="4" destOrd="0" presId="urn:microsoft.com/office/officeart/2005/8/layout/vProcess5"/>
    <dgm:cxn modelId="{9B480D73-3C4E-4FA7-99F4-4EEB0004F84C}" type="presParOf" srcId="{EE2958CA-6086-47C9-9A56-4B601122D917}" destId="{4FB72545-89FA-4C2E-8B7F-C04E10032BE8}" srcOrd="5" destOrd="0" presId="urn:microsoft.com/office/officeart/2005/8/layout/vProcess5"/>
    <dgm:cxn modelId="{4156F757-8A2D-4008-8485-3BF54B42F1D7}" type="presParOf" srcId="{EE2958CA-6086-47C9-9A56-4B601122D917}" destId="{A180B316-1EC7-4738-8670-68FBF7EF68D2}" srcOrd="6" destOrd="0" presId="urn:microsoft.com/office/officeart/2005/8/layout/vProcess5"/>
    <dgm:cxn modelId="{FC527106-823D-4AC0-8CE5-BF6FCDD0DED7}" type="presParOf" srcId="{EE2958CA-6086-47C9-9A56-4B601122D917}" destId="{FC7231BE-F27A-4A7A-A756-09A0AF353B37}" srcOrd="7" destOrd="0" presId="urn:microsoft.com/office/officeart/2005/8/layout/vProcess5"/>
    <dgm:cxn modelId="{2306B23E-6825-4AEC-9BB2-0DDFA88878A8}" type="presParOf" srcId="{EE2958CA-6086-47C9-9A56-4B601122D917}" destId="{1492E510-7978-4E3C-B113-B284ABF147BF}" srcOrd="8" destOrd="0" presId="urn:microsoft.com/office/officeart/2005/8/layout/vProcess5"/>
    <dgm:cxn modelId="{9C136388-4AB0-4574-8980-74D1B931C372}" type="presParOf" srcId="{EE2958CA-6086-47C9-9A56-4B601122D917}" destId="{727FCD0B-AC36-410D-BB36-C4DA8BF7D75A}" srcOrd="9" destOrd="0" presId="urn:microsoft.com/office/officeart/2005/8/layout/vProcess5"/>
    <dgm:cxn modelId="{375EB9F6-6205-4157-AC5B-3CBDD3D15AAD}" type="presParOf" srcId="{EE2958CA-6086-47C9-9A56-4B601122D917}" destId="{B6C3642B-676E-4520-90BF-0F36AFF0B3B9}" srcOrd="10" destOrd="0" presId="urn:microsoft.com/office/officeart/2005/8/layout/vProcess5"/>
    <dgm:cxn modelId="{F27D0B36-781F-4E12-97EF-E64FF0B2DCB1}" type="presParOf" srcId="{EE2958CA-6086-47C9-9A56-4B601122D917}" destId="{667867FB-BBCE-427B-BA84-41C9BF4CC4D1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01E201-39AF-46E1-B9A6-543D0A0E4A6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1D5F272-6066-4B13-8271-FBD84DAA6F39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200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Матрица «Бостон консалтинг групп» (БКГ) </a:t>
          </a:r>
          <a:endParaRPr lang="ru-RU" sz="2000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CDE42AF-002B-446F-8FB5-D1D38884BA5A}" type="parTrans" cxnId="{87332ECE-9F75-4170-B04A-719B22741A97}">
      <dgm:prSet/>
      <dgm:spPr/>
      <dgm:t>
        <a:bodyPr/>
        <a:lstStyle/>
        <a:p>
          <a:endParaRPr lang="ru-RU"/>
        </a:p>
      </dgm:t>
    </dgm:pt>
    <dgm:pt modelId="{67AB7BD4-A21C-44B0-BDD4-09A5F5259D1A}" type="sibTrans" cxnId="{87332ECE-9F75-4170-B04A-719B22741A97}">
      <dgm:prSet/>
      <dgm:spPr/>
      <dgm:t>
        <a:bodyPr/>
        <a:lstStyle/>
        <a:p>
          <a:endParaRPr lang="ru-RU"/>
        </a:p>
      </dgm:t>
    </dgm:pt>
    <dgm:pt modelId="{F4EB2ACE-DD6D-4531-B638-579E2F7F8F68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Матрица «Дженерал Электрик – </a:t>
          </a:r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МакКинзи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</a:t>
          </a:r>
          <a:endParaRPr lang="ru-RU" sz="20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F507914-2BDB-4E53-B793-BBE705697E55}" type="parTrans" cxnId="{412F8A3C-1399-49F3-878E-EC03C0AB2E05}">
      <dgm:prSet/>
      <dgm:spPr/>
      <dgm:t>
        <a:bodyPr/>
        <a:lstStyle/>
        <a:p>
          <a:endParaRPr lang="ru-RU"/>
        </a:p>
      </dgm:t>
    </dgm:pt>
    <dgm:pt modelId="{8378EF48-BB5E-42A6-AC22-B6EBC6339C6E}" type="sibTrans" cxnId="{412F8A3C-1399-49F3-878E-EC03C0AB2E05}">
      <dgm:prSet/>
      <dgm:spPr/>
      <dgm:t>
        <a:bodyPr/>
        <a:lstStyle/>
        <a:p>
          <a:endParaRPr lang="ru-RU"/>
        </a:p>
      </dgm:t>
    </dgm:pt>
    <dgm:pt modelId="{9E2D8167-B777-47FB-BA91-D8704C91F889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Матрица Артур Д. </a:t>
          </a:r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Литтл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(Модель АДЛ/ЛС)</a:t>
          </a:r>
          <a:endParaRPr lang="ru-RU" sz="20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6E51EA2-6CB0-441A-80D5-EEC600E48832}" type="parTrans" cxnId="{FB6D3AB8-536C-41BF-9151-4CB4A3715BDC}">
      <dgm:prSet/>
      <dgm:spPr/>
      <dgm:t>
        <a:bodyPr/>
        <a:lstStyle/>
        <a:p>
          <a:endParaRPr lang="ru-RU"/>
        </a:p>
      </dgm:t>
    </dgm:pt>
    <dgm:pt modelId="{C815BC1F-FF34-4630-82E1-9F6E49574E34}" type="sibTrans" cxnId="{FB6D3AB8-536C-41BF-9151-4CB4A3715BDC}">
      <dgm:prSet/>
      <dgm:spPr/>
      <dgm:t>
        <a:bodyPr/>
        <a:lstStyle/>
        <a:p>
          <a:endParaRPr lang="ru-RU"/>
        </a:p>
      </dgm:t>
    </dgm:pt>
    <dgm:pt modelId="{09150B56-494A-43F0-8932-DE17C469F5E0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Матрица Томпсона и </a:t>
          </a:r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Стрикленда</a:t>
          </a:r>
          <a:endParaRPr lang="ru-RU" sz="20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9B5B3E4-193D-4CDC-9F22-571B53BB8777}" type="parTrans" cxnId="{917EBB8A-D466-4450-8016-06BFECD66160}">
      <dgm:prSet/>
      <dgm:spPr/>
      <dgm:t>
        <a:bodyPr/>
        <a:lstStyle/>
        <a:p>
          <a:endParaRPr lang="ru-RU"/>
        </a:p>
      </dgm:t>
    </dgm:pt>
    <dgm:pt modelId="{320B34AF-039E-4FA5-8B59-2F264E73AE15}" type="sibTrans" cxnId="{917EBB8A-D466-4450-8016-06BFECD66160}">
      <dgm:prSet/>
      <dgm:spPr/>
      <dgm:t>
        <a:bodyPr/>
        <a:lstStyle/>
        <a:p>
          <a:endParaRPr lang="ru-RU"/>
        </a:p>
      </dgm:t>
    </dgm:pt>
    <dgm:pt modelId="{5ED194F5-845F-41C2-8F4B-44AC2B23CBA8}" type="pres">
      <dgm:prSet presAssocID="{0C01E201-39AF-46E1-B9A6-543D0A0E4A6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D47269-3B50-4564-820C-A4ED86F3A0C4}" type="pres">
      <dgm:prSet presAssocID="{61D5F272-6066-4B13-8271-FBD84DAA6F39}" presName="parentLin" presStyleCnt="0"/>
      <dgm:spPr/>
    </dgm:pt>
    <dgm:pt modelId="{C049F669-6705-4DE2-B0DB-B2459BDC572E}" type="pres">
      <dgm:prSet presAssocID="{61D5F272-6066-4B13-8271-FBD84DAA6F39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0906A9C8-564E-4B0F-9C15-ED5E3D2CB03A}" type="pres">
      <dgm:prSet presAssocID="{61D5F272-6066-4B13-8271-FBD84DAA6F3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A3D39E-3544-4EFB-A146-772ECDC3FD9E}" type="pres">
      <dgm:prSet presAssocID="{61D5F272-6066-4B13-8271-FBD84DAA6F39}" presName="negativeSpace" presStyleCnt="0"/>
      <dgm:spPr/>
    </dgm:pt>
    <dgm:pt modelId="{9AAC378A-D30E-466D-B1F0-6174EC2A27CC}" type="pres">
      <dgm:prSet presAssocID="{61D5F272-6066-4B13-8271-FBD84DAA6F39}" presName="childText" presStyleLbl="conFgAcc1" presStyleIdx="0" presStyleCnt="4">
        <dgm:presLayoutVars>
          <dgm:bulletEnabled val="1"/>
        </dgm:presLayoutVars>
      </dgm:prSet>
      <dgm:spPr/>
    </dgm:pt>
    <dgm:pt modelId="{2AC6796F-713B-431A-97B3-301BBDD9CE8D}" type="pres">
      <dgm:prSet presAssocID="{67AB7BD4-A21C-44B0-BDD4-09A5F5259D1A}" presName="spaceBetweenRectangles" presStyleCnt="0"/>
      <dgm:spPr/>
    </dgm:pt>
    <dgm:pt modelId="{A22D8147-A459-4981-9D10-1D498E49C9C7}" type="pres">
      <dgm:prSet presAssocID="{F4EB2ACE-DD6D-4531-B638-579E2F7F8F68}" presName="parentLin" presStyleCnt="0"/>
      <dgm:spPr/>
    </dgm:pt>
    <dgm:pt modelId="{B073B5B3-F5AC-4AEA-9F00-934C0A690AFB}" type="pres">
      <dgm:prSet presAssocID="{F4EB2ACE-DD6D-4531-B638-579E2F7F8F68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2E28989F-A58E-4B74-81BB-377B8D529A31}" type="pres">
      <dgm:prSet presAssocID="{F4EB2ACE-DD6D-4531-B638-579E2F7F8F6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DC0A56-A616-4AB0-95B1-5A6C1AB8E86E}" type="pres">
      <dgm:prSet presAssocID="{F4EB2ACE-DD6D-4531-B638-579E2F7F8F68}" presName="negativeSpace" presStyleCnt="0"/>
      <dgm:spPr/>
    </dgm:pt>
    <dgm:pt modelId="{8491BF48-F96E-4D71-BD3E-AEB76BE0294D}" type="pres">
      <dgm:prSet presAssocID="{F4EB2ACE-DD6D-4531-B638-579E2F7F8F68}" presName="childText" presStyleLbl="conFgAcc1" presStyleIdx="1" presStyleCnt="4">
        <dgm:presLayoutVars>
          <dgm:bulletEnabled val="1"/>
        </dgm:presLayoutVars>
      </dgm:prSet>
      <dgm:spPr/>
    </dgm:pt>
    <dgm:pt modelId="{7B97E911-A0B2-4E5B-993D-63B14C3A0146}" type="pres">
      <dgm:prSet presAssocID="{8378EF48-BB5E-42A6-AC22-B6EBC6339C6E}" presName="spaceBetweenRectangles" presStyleCnt="0"/>
      <dgm:spPr/>
    </dgm:pt>
    <dgm:pt modelId="{F5150D78-AAEB-4C37-AAFD-3B3741E3DC22}" type="pres">
      <dgm:prSet presAssocID="{9E2D8167-B777-47FB-BA91-D8704C91F889}" presName="parentLin" presStyleCnt="0"/>
      <dgm:spPr/>
    </dgm:pt>
    <dgm:pt modelId="{239A0E5B-A02F-428A-B298-E20DDAE1652F}" type="pres">
      <dgm:prSet presAssocID="{9E2D8167-B777-47FB-BA91-D8704C91F889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01CB8253-228D-4E63-A5BB-F062001A6D30}" type="pres">
      <dgm:prSet presAssocID="{9E2D8167-B777-47FB-BA91-D8704C91F889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87194C-CBE2-4258-82F2-A9DC52208E7A}" type="pres">
      <dgm:prSet presAssocID="{9E2D8167-B777-47FB-BA91-D8704C91F889}" presName="negativeSpace" presStyleCnt="0"/>
      <dgm:spPr/>
    </dgm:pt>
    <dgm:pt modelId="{1EC4F7A5-A9EC-407A-B562-F8795AFF6F04}" type="pres">
      <dgm:prSet presAssocID="{9E2D8167-B777-47FB-BA91-D8704C91F889}" presName="childText" presStyleLbl="conFgAcc1" presStyleIdx="2" presStyleCnt="4">
        <dgm:presLayoutVars>
          <dgm:bulletEnabled val="1"/>
        </dgm:presLayoutVars>
      </dgm:prSet>
      <dgm:spPr/>
    </dgm:pt>
    <dgm:pt modelId="{C49B9715-604B-4858-AAD9-E4D90489EED4}" type="pres">
      <dgm:prSet presAssocID="{C815BC1F-FF34-4630-82E1-9F6E49574E34}" presName="spaceBetweenRectangles" presStyleCnt="0"/>
      <dgm:spPr/>
    </dgm:pt>
    <dgm:pt modelId="{94EA55F5-15E4-40E6-A0DB-A868578A5DF3}" type="pres">
      <dgm:prSet presAssocID="{09150B56-494A-43F0-8932-DE17C469F5E0}" presName="parentLin" presStyleCnt="0"/>
      <dgm:spPr/>
    </dgm:pt>
    <dgm:pt modelId="{305D1715-5653-4690-927B-FAF04F13E510}" type="pres">
      <dgm:prSet presAssocID="{09150B56-494A-43F0-8932-DE17C469F5E0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DD24E329-F656-432F-A5C8-09C53434FFD6}" type="pres">
      <dgm:prSet presAssocID="{09150B56-494A-43F0-8932-DE17C469F5E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B50558-114F-45A7-A39E-FF1700F7B1AC}" type="pres">
      <dgm:prSet presAssocID="{09150B56-494A-43F0-8932-DE17C469F5E0}" presName="negativeSpace" presStyleCnt="0"/>
      <dgm:spPr/>
    </dgm:pt>
    <dgm:pt modelId="{33254F15-4E16-465B-BB31-30506B19609D}" type="pres">
      <dgm:prSet presAssocID="{09150B56-494A-43F0-8932-DE17C469F5E0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12F8A3C-1399-49F3-878E-EC03C0AB2E05}" srcId="{0C01E201-39AF-46E1-B9A6-543D0A0E4A61}" destId="{F4EB2ACE-DD6D-4531-B638-579E2F7F8F68}" srcOrd="1" destOrd="0" parTransId="{6F507914-2BDB-4E53-B793-BBE705697E55}" sibTransId="{8378EF48-BB5E-42A6-AC22-B6EBC6339C6E}"/>
    <dgm:cxn modelId="{73DF8406-A224-4BBB-9C69-D7CA785F8CB7}" type="presOf" srcId="{9E2D8167-B777-47FB-BA91-D8704C91F889}" destId="{239A0E5B-A02F-428A-B298-E20DDAE1652F}" srcOrd="0" destOrd="0" presId="urn:microsoft.com/office/officeart/2005/8/layout/list1"/>
    <dgm:cxn modelId="{49C4D947-CE3A-4EFA-9F4D-693A680F39EA}" type="presOf" srcId="{61D5F272-6066-4B13-8271-FBD84DAA6F39}" destId="{C049F669-6705-4DE2-B0DB-B2459BDC572E}" srcOrd="0" destOrd="0" presId="urn:microsoft.com/office/officeart/2005/8/layout/list1"/>
    <dgm:cxn modelId="{3A01549A-1973-4BAF-9B05-9ED640BE8787}" type="presOf" srcId="{0C01E201-39AF-46E1-B9A6-543D0A0E4A61}" destId="{5ED194F5-845F-41C2-8F4B-44AC2B23CBA8}" srcOrd="0" destOrd="0" presId="urn:microsoft.com/office/officeart/2005/8/layout/list1"/>
    <dgm:cxn modelId="{87332ECE-9F75-4170-B04A-719B22741A97}" srcId="{0C01E201-39AF-46E1-B9A6-543D0A0E4A61}" destId="{61D5F272-6066-4B13-8271-FBD84DAA6F39}" srcOrd="0" destOrd="0" parTransId="{4CDE42AF-002B-446F-8FB5-D1D38884BA5A}" sibTransId="{67AB7BD4-A21C-44B0-BDD4-09A5F5259D1A}"/>
    <dgm:cxn modelId="{5692827B-360E-4D6E-8579-AC333B965A01}" type="presOf" srcId="{09150B56-494A-43F0-8932-DE17C469F5E0}" destId="{305D1715-5653-4690-927B-FAF04F13E510}" srcOrd="0" destOrd="0" presId="urn:microsoft.com/office/officeart/2005/8/layout/list1"/>
    <dgm:cxn modelId="{FB6D3AB8-536C-41BF-9151-4CB4A3715BDC}" srcId="{0C01E201-39AF-46E1-B9A6-543D0A0E4A61}" destId="{9E2D8167-B777-47FB-BA91-D8704C91F889}" srcOrd="2" destOrd="0" parTransId="{F6E51EA2-6CB0-441A-80D5-EEC600E48832}" sibTransId="{C815BC1F-FF34-4630-82E1-9F6E49574E34}"/>
    <dgm:cxn modelId="{62ECDE68-DF8B-4073-B956-DE51BD657B13}" type="presOf" srcId="{9E2D8167-B777-47FB-BA91-D8704C91F889}" destId="{01CB8253-228D-4E63-A5BB-F062001A6D30}" srcOrd="1" destOrd="0" presId="urn:microsoft.com/office/officeart/2005/8/layout/list1"/>
    <dgm:cxn modelId="{C08AA0A9-510B-443D-8160-19FB2D840747}" type="presOf" srcId="{09150B56-494A-43F0-8932-DE17C469F5E0}" destId="{DD24E329-F656-432F-A5C8-09C53434FFD6}" srcOrd="1" destOrd="0" presId="urn:microsoft.com/office/officeart/2005/8/layout/list1"/>
    <dgm:cxn modelId="{64FC2F68-F8B5-480F-8CEC-C62932C2F0BF}" type="presOf" srcId="{61D5F272-6066-4B13-8271-FBD84DAA6F39}" destId="{0906A9C8-564E-4B0F-9C15-ED5E3D2CB03A}" srcOrd="1" destOrd="0" presId="urn:microsoft.com/office/officeart/2005/8/layout/list1"/>
    <dgm:cxn modelId="{EC045E2C-CBB7-4616-9FBC-75C36E21D5DA}" type="presOf" srcId="{F4EB2ACE-DD6D-4531-B638-579E2F7F8F68}" destId="{2E28989F-A58E-4B74-81BB-377B8D529A31}" srcOrd="1" destOrd="0" presId="urn:microsoft.com/office/officeart/2005/8/layout/list1"/>
    <dgm:cxn modelId="{917EBB8A-D466-4450-8016-06BFECD66160}" srcId="{0C01E201-39AF-46E1-B9A6-543D0A0E4A61}" destId="{09150B56-494A-43F0-8932-DE17C469F5E0}" srcOrd="3" destOrd="0" parTransId="{59B5B3E4-193D-4CDC-9F22-571B53BB8777}" sibTransId="{320B34AF-039E-4FA5-8B59-2F264E73AE15}"/>
    <dgm:cxn modelId="{257B384D-828D-42B3-8D43-0E36B2EB46CE}" type="presOf" srcId="{F4EB2ACE-DD6D-4531-B638-579E2F7F8F68}" destId="{B073B5B3-F5AC-4AEA-9F00-934C0A690AFB}" srcOrd="0" destOrd="0" presId="urn:microsoft.com/office/officeart/2005/8/layout/list1"/>
    <dgm:cxn modelId="{2752B692-BA84-487C-9967-616734B82112}" type="presParOf" srcId="{5ED194F5-845F-41C2-8F4B-44AC2B23CBA8}" destId="{7ED47269-3B50-4564-820C-A4ED86F3A0C4}" srcOrd="0" destOrd="0" presId="urn:microsoft.com/office/officeart/2005/8/layout/list1"/>
    <dgm:cxn modelId="{EE8F7BC2-C217-4D6C-8F54-38FBDF553AB3}" type="presParOf" srcId="{7ED47269-3B50-4564-820C-A4ED86F3A0C4}" destId="{C049F669-6705-4DE2-B0DB-B2459BDC572E}" srcOrd="0" destOrd="0" presId="urn:microsoft.com/office/officeart/2005/8/layout/list1"/>
    <dgm:cxn modelId="{3F1D3C76-EAD7-475D-9576-645FF03FF8C2}" type="presParOf" srcId="{7ED47269-3B50-4564-820C-A4ED86F3A0C4}" destId="{0906A9C8-564E-4B0F-9C15-ED5E3D2CB03A}" srcOrd="1" destOrd="0" presId="urn:microsoft.com/office/officeart/2005/8/layout/list1"/>
    <dgm:cxn modelId="{88C7E499-17D1-4A33-8934-043177A3DFAB}" type="presParOf" srcId="{5ED194F5-845F-41C2-8F4B-44AC2B23CBA8}" destId="{26A3D39E-3544-4EFB-A146-772ECDC3FD9E}" srcOrd="1" destOrd="0" presId="urn:microsoft.com/office/officeart/2005/8/layout/list1"/>
    <dgm:cxn modelId="{314044FC-D06A-44EF-AA79-5BF0446E2BB6}" type="presParOf" srcId="{5ED194F5-845F-41C2-8F4B-44AC2B23CBA8}" destId="{9AAC378A-D30E-466D-B1F0-6174EC2A27CC}" srcOrd="2" destOrd="0" presId="urn:microsoft.com/office/officeart/2005/8/layout/list1"/>
    <dgm:cxn modelId="{5AC882B1-0E26-4DD6-9C66-08756D8587C2}" type="presParOf" srcId="{5ED194F5-845F-41C2-8F4B-44AC2B23CBA8}" destId="{2AC6796F-713B-431A-97B3-301BBDD9CE8D}" srcOrd="3" destOrd="0" presId="urn:microsoft.com/office/officeart/2005/8/layout/list1"/>
    <dgm:cxn modelId="{ED1AE0C1-28CB-44D7-840E-C3407F0638CD}" type="presParOf" srcId="{5ED194F5-845F-41C2-8F4B-44AC2B23CBA8}" destId="{A22D8147-A459-4981-9D10-1D498E49C9C7}" srcOrd="4" destOrd="0" presId="urn:microsoft.com/office/officeart/2005/8/layout/list1"/>
    <dgm:cxn modelId="{B261E210-3BE7-4E66-93EE-15BA8DADC5DE}" type="presParOf" srcId="{A22D8147-A459-4981-9D10-1D498E49C9C7}" destId="{B073B5B3-F5AC-4AEA-9F00-934C0A690AFB}" srcOrd="0" destOrd="0" presId="urn:microsoft.com/office/officeart/2005/8/layout/list1"/>
    <dgm:cxn modelId="{8D87718F-8086-49F1-BBA8-0975354CE164}" type="presParOf" srcId="{A22D8147-A459-4981-9D10-1D498E49C9C7}" destId="{2E28989F-A58E-4B74-81BB-377B8D529A31}" srcOrd="1" destOrd="0" presId="urn:microsoft.com/office/officeart/2005/8/layout/list1"/>
    <dgm:cxn modelId="{EAE0E1BC-C5B6-4DF3-B8F3-176B2AE9D8E2}" type="presParOf" srcId="{5ED194F5-845F-41C2-8F4B-44AC2B23CBA8}" destId="{23DC0A56-A616-4AB0-95B1-5A6C1AB8E86E}" srcOrd="5" destOrd="0" presId="urn:microsoft.com/office/officeart/2005/8/layout/list1"/>
    <dgm:cxn modelId="{4668EC96-C738-4846-9B90-27056680B98F}" type="presParOf" srcId="{5ED194F5-845F-41C2-8F4B-44AC2B23CBA8}" destId="{8491BF48-F96E-4D71-BD3E-AEB76BE0294D}" srcOrd="6" destOrd="0" presId="urn:microsoft.com/office/officeart/2005/8/layout/list1"/>
    <dgm:cxn modelId="{AB21BFF5-C615-4CD7-A968-F7A310C654D6}" type="presParOf" srcId="{5ED194F5-845F-41C2-8F4B-44AC2B23CBA8}" destId="{7B97E911-A0B2-4E5B-993D-63B14C3A0146}" srcOrd="7" destOrd="0" presId="urn:microsoft.com/office/officeart/2005/8/layout/list1"/>
    <dgm:cxn modelId="{7E1DE3B0-5AF9-4991-A4CA-A1DA9DFC04A2}" type="presParOf" srcId="{5ED194F5-845F-41C2-8F4B-44AC2B23CBA8}" destId="{F5150D78-AAEB-4C37-AAFD-3B3741E3DC22}" srcOrd="8" destOrd="0" presId="urn:microsoft.com/office/officeart/2005/8/layout/list1"/>
    <dgm:cxn modelId="{19C44748-1D92-49B9-B46C-0BA6D39E2FF3}" type="presParOf" srcId="{F5150D78-AAEB-4C37-AAFD-3B3741E3DC22}" destId="{239A0E5B-A02F-428A-B298-E20DDAE1652F}" srcOrd="0" destOrd="0" presId="urn:microsoft.com/office/officeart/2005/8/layout/list1"/>
    <dgm:cxn modelId="{E69292AD-67B1-4B7E-846B-5059E4F95D94}" type="presParOf" srcId="{F5150D78-AAEB-4C37-AAFD-3B3741E3DC22}" destId="{01CB8253-228D-4E63-A5BB-F062001A6D30}" srcOrd="1" destOrd="0" presId="urn:microsoft.com/office/officeart/2005/8/layout/list1"/>
    <dgm:cxn modelId="{BA2971F4-065A-4F85-8C1B-7EC1236C8009}" type="presParOf" srcId="{5ED194F5-845F-41C2-8F4B-44AC2B23CBA8}" destId="{6287194C-CBE2-4258-82F2-A9DC52208E7A}" srcOrd="9" destOrd="0" presId="urn:microsoft.com/office/officeart/2005/8/layout/list1"/>
    <dgm:cxn modelId="{31F289BA-FF88-4933-8335-890D2B7FDFFF}" type="presParOf" srcId="{5ED194F5-845F-41C2-8F4B-44AC2B23CBA8}" destId="{1EC4F7A5-A9EC-407A-B562-F8795AFF6F04}" srcOrd="10" destOrd="0" presId="urn:microsoft.com/office/officeart/2005/8/layout/list1"/>
    <dgm:cxn modelId="{F9D53AAF-1998-42FE-BA06-21F4A3130AFC}" type="presParOf" srcId="{5ED194F5-845F-41C2-8F4B-44AC2B23CBA8}" destId="{C49B9715-604B-4858-AAD9-E4D90489EED4}" srcOrd="11" destOrd="0" presId="urn:microsoft.com/office/officeart/2005/8/layout/list1"/>
    <dgm:cxn modelId="{492B7680-B55B-424E-BE25-1CD0538AC220}" type="presParOf" srcId="{5ED194F5-845F-41C2-8F4B-44AC2B23CBA8}" destId="{94EA55F5-15E4-40E6-A0DB-A868578A5DF3}" srcOrd="12" destOrd="0" presId="urn:microsoft.com/office/officeart/2005/8/layout/list1"/>
    <dgm:cxn modelId="{5740828F-FED6-4940-8074-76C1CDFC6524}" type="presParOf" srcId="{94EA55F5-15E4-40E6-A0DB-A868578A5DF3}" destId="{305D1715-5653-4690-927B-FAF04F13E510}" srcOrd="0" destOrd="0" presId="urn:microsoft.com/office/officeart/2005/8/layout/list1"/>
    <dgm:cxn modelId="{31523FE3-41D5-4FD9-B62A-7A4A15119337}" type="presParOf" srcId="{94EA55F5-15E4-40E6-A0DB-A868578A5DF3}" destId="{DD24E329-F656-432F-A5C8-09C53434FFD6}" srcOrd="1" destOrd="0" presId="urn:microsoft.com/office/officeart/2005/8/layout/list1"/>
    <dgm:cxn modelId="{5E0D15DA-358A-4E9C-8A99-54919DA05372}" type="presParOf" srcId="{5ED194F5-845F-41C2-8F4B-44AC2B23CBA8}" destId="{57B50558-114F-45A7-A39E-FF1700F7B1AC}" srcOrd="13" destOrd="0" presId="urn:microsoft.com/office/officeart/2005/8/layout/list1"/>
    <dgm:cxn modelId="{752C012A-9FFF-4092-88E6-70FAF3F3F94E}" type="presParOf" srcId="{5ED194F5-845F-41C2-8F4B-44AC2B23CBA8}" destId="{33254F15-4E16-465B-BB31-30506B19609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  <a:ext uri="{C62137D5-CB1D-491B-B009-E17868A290BF}">
      <dgm14:recolorImg xmlns:dgm14="http://schemas.microsoft.com/office/drawing/2010/diagram" xmlns="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53E696-BFF9-4106-BA12-2D488525545D}">
      <dsp:nvSpPr>
        <dsp:cNvPr id="0" name=""/>
        <dsp:cNvSpPr/>
      </dsp:nvSpPr>
      <dsp:spPr>
        <a:xfrm rot="10800000">
          <a:off x="1991196" y="1312"/>
          <a:ext cx="5442068" cy="248180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4405" tIns="76200" rIns="142240" bIns="76200" numCol="1" spcCol="1270" anchor="ctr" anchorCtr="0">
          <a:noAutofit/>
        </a:bodyPr>
        <a:lstStyle/>
        <a:p>
          <a:pPr lvl="0" indent="45720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Портфель  предприятия, или  корпоративный портфель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 – это совокупность относительно самостоятельных хозяйственных подразделений (стратегических единиц бизнеса), принадлежащих одному владельцу.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2611646" y="1312"/>
        <a:ext cx="4821618" cy="2481801"/>
      </dsp:txXfrm>
    </dsp:sp>
    <dsp:sp modelId="{EE9977F9-183C-41CE-AE34-2FBA92029289}">
      <dsp:nvSpPr>
        <dsp:cNvPr id="0" name=""/>
        <dsp:cNvSpPr/>
      </dsp:nvSpPr>
      <dsp:spPr>
        <a:xfrm>
          <a:off x="750296" y="1312"/>
          <a:ext cx="2481801" cy="248180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53C9E7-686B-4D68-92FA-D0D8352985AD}">
      <dsp:nvSpPr>
        <dsp:cNvPr id="0" name=""/>
        <dsp:cNvSpPr/>
      </dsp:nvSpPr>
      <dsp:spPr>
        <a:xfrm rot="10800000">
          <a:off x="1991196" y="3223949"/>
          <a:ext cx="5442068" cy="248180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4405" tIns="76200" rIns="142240" bIns="76200" numCol="1" spcCol="1270" anchor="ctr" anchorCtr="0">
          <a:noAutofit/>
        </a:bodyPr>
        <a:lstStyle/>
        <a:p>
          <a:pPr lvl="0" indent="45720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Цель  портфельного анализа 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 – согласование бизнес-стратегий и распределение финансовых ресурсов между хозяйственными подразделениями компании.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2611646" y="3223949"/>
        <a:ext cx="4821618" cy="2481801"/>
      </dsp:txXfrm>
    </dsp:sp>
    <dsp:sp modelId="{66118E45-8A79-42B8-BF90-991439901F28}">
      <dsp:nvSpPr>
        <dsp:cNvPr id="0" name=""/>
        <dsp:cNvSpPr/>
      </dsp:nvSpPr>
      <dsp:spPr>
        <a:xfrm>
          <a:off x="750296" y="3223949"/>
          <a:ext cx="2481801" cy="248180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1B3CE7-DDAA-4DD1-BCE0-9045D65DD9AE}">
      <dsp:nvSpPr>
        <dsp:cNvPr id="0" name=""/>
        <dsp:cNvSpPr/>
      </dsp:nvSpPr>
      <dsp:spPr>
        <a:xfrm>
          <a:off x="-120691" y="0"/>
          <a:ext cx="6546849" cy="12831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5000"/>
                <a:satMod val="27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60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9000"/>
                <a:satMod val="400000"/>
              </a:schemeClr>
            </a:gs>
          </a:gsLst>
          <a:lin ang="16200000" scaled="1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1. Все виды деятельности предприятия (номенклатура продукции) разбиваются на стратегические единицы бизнеса, а также выбираются уровни в организации для проведения анализа портфеля бизнесов.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-83108" y="37583"/>
        <a:ext cx="5053766" cy="1208016"/>
      </dsp:txXfrm>
    </dsp:sp>
    <dsp:sp modelId="{AE4A3DE2-7F47-4B8A-BF16-3263742EC9FF}">
      <dsp:nvSpPr>
        <dsp:cNvPr id="0" name=""/>
        <dsp:cNvSpPr/>
      </dsp:nvSpPr>
      <dsp:spPr>
        <a:xfrm>
          <a:off x="-110085" y="1435840"/>
          <a:ext cx="7622235" cy="1444478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2. Определяется относительная конкурентоспособность отдельных бизнес-единиц и перспективы развития соответствующих рынков. Сбор и анализ данных в этом случае производится по следующим направлениям: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привлекательность отрасли; 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конкурентная позиция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возможности и угрозы фирмы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ресурсы и квалификация кадров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-67778" y="1478147"/>
        <a:ext cx="5928186" cy="1359864"/>
      </dsp:txXfrm>
    </dsp:sp>
    <dsp:sp modelId="{9FF7E627-D750-4CBD-88D6-908FECE7CB8A}">
      <dsp:nvSpPr>
        <dsp:cNvPr id="0" name=""/>
        <dsp:cNvSpPr/>
      </dsp:nvSpPr>
      <dsp:spPr>
        <a:xfrm>
          <a:off x="682116" y="3032976"/>
          <a:ext cx="7118062" cy="128318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latin typeface="Times New Roman" pitchFamily="18" charset="0"/>
              <a:cs typeface="Times New Roman" pitchFamily="18" charset="0"/>
            </a:rPr>
            <a:t>3. Строятся и анализируются портфельные матрицы (матрицы стратегического </a:t>
          </a:r>
          <a:r>
            <a:rPr lang="ru-RU" sz="1600" b="0" i="0" kern="1200" dirty="0" err="1" smtClean="0">
              <a:latin typeface="Times New Roman" pitchFamily="18" charset="0"/>
              <a:cs typeface="Times New Roman" pitchFamily="18" charset="0"/>
            </a:rPr>
            <a:t>плнирования</a:t>
          </a:r>
          <a:r>
            <a:rPr lang="ru-RU" sz="1600" b="0" i="0" kern="1200" dirty="0" smtClean="0">
              <a:latin typeface="Times New Roman" pitchFamily="18" charset="0"/>
              <a:cs typeface="Times New Roman" pitchFamily="18" charset="0"/>
            </a:rPr>
            <a:t>) и определяется желаемый портфель бизнесов, желаемая конкурентная позиция.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19699" y="3070559"/>
        <a:ext cx="5548814" cy="1208016"/>
      </dsp:txXfrm>
    </dsp:sp>
    <dsp:sp modelId="{7F7C7696-F99C-4FF3-B924-9147982AE605}">
      <dsp:nvSpPr>
        <dsp:cNvPr id="0" name=""/>
        <dsp:cNvSpPr/>
      </dsp:nvSpPr>
      <dsp:spPr>
        <a:xfrm>
          <a:off x="1274638" y="4549465"/>
          <a:ext cx="7029614" cy="1283182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4. </a:t>
          </a:r>
          <a:r>
            <a:rPr lang="ru-RU" sz="1600" b="0" i="0" kern="1200" dirty="0" smtClean="0">
              <a:latin typeface="Times New Roman" pitchFamily="18" charset="0"/>
              <a:cs typeface="Times New Roman" pitchFamily="18" charset="0"/>
            </a:rPr>
            <a:t>Разрабатывается стратегия каждой бизнес-единицы, и хозяйственные подразделения со схожими стратегиями объединяются в однородные группы.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12221" y="4587048"/>
        <a:ext cx="5470145" cy="1208016"/>
      </dsp:txXfrm>
    </dsp:sp>
    <dsp:sp modelId="{4FB72545-89FA-4C2E-8B7F-C04E10032BE8}">
      <dsp:nvSpPr>
        <dsp:cNvPr id="0" name=""/>
        <dsp:cNvSpPr/>
      </dsp:nvSpPr>
      <dsp:spPr>
        <a:xfrm>
          <a:off x="5592089" y="982801"/>
          <a:ext cx="834068" cy="83406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779754" y="982801"/>
        <a:ext cx="458738" cy="627636"/>
      </dsp:txXfrm>
    </dsp:sp>
    <dsp:sp modelId="{A180B316-1EC7-4738-8670-68FBF7EF68D2}">
      <dsp:nvSpPr>
        <dsp:cNvPr id="0" name=""/>
        <dsp:cNvSpPr/>
      </dsp:nvSpPr>
      <dsp:spPr>
        <a:xfrm>
          <a:off x="6140388" y="2499289"/>
          <a:ext cx="834068" cy="83406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347535"/>
            <a:satOff val="-5071"/>
            <a:lumOff val="-846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4347535"/>
              <a:satOff val="-5071"/>
              <a:lumOff val="-84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328053" y="2499289"/>
        <a:ext cx="458738" cy="627636"/>
      </dsp:txXfrm>
    </dsp:sp>
    <dsp:sp modelId="{FC7231BE-F27A-4A7A-A756-09A0AF353B37}">
      <dsp:nvSpPr>
        <dsp:cNvPr id="0" name=""/>
        <dsp:cNvSpPr/>
      </dsp:nvSpPr>
      <dsp:spPr>
        <a:xfrm>
          <a:off x="6680503" y="4015778"/>
          <a:ext cx="834068" cy="83406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695070"/>
            <a:satOff val="-10141"/>
            <a:lumOff val="-1691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8695070"/>
              <a:satOff val="-10141"/>
              <a:lumOff val="-169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868168" y="4015778"/>
        <a:ext cx="458738" cy="6276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AC378A-D30E-466D-B1F0-6174EC2A27CC}">
      <dsp:nvSpPr>
        <dsp:cNvPr id="0" name=""/>
        <dsp:cNvSpPr/>
      </dsp:nvSpPr>
      <dsp:spPr>
        <a:xfrm>
          <a:off x="0" y="439742"/>
          <a:ext cx="818356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06A9C8-564E-4B0F-9C15-ED5E3D2CB03A}">
      <dsp:nvSpPr>
        <dsp:cNvPr id="0" name=""/>
        <dsp:cNvSpPr/>
      </dsp:nvSpPr>
      <dsp:spPr>
        <a:xfrm>
          <a:off x="409178" y="41222"/>
          <a:ext cx="5728494" cy="79704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523" tIns="0" rIns="21652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Матрица «Бостон консалтинг групп» (БКГ) </a:t>
          </a:r>
          <a:endParaRPr lang="ru-RU" sz="2000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48086" y="80130"/>
        <a:ext cx="5650678" cy="719224"/>
      </dsp:txXfrm>
    </dsp:sp>
    <dsp:sp modelId="{8491BF48-F96E-4D71-BD3E-AEB76BE0294D}">
      <dsp:nvSpPr>
        <dsp:cNvPr id="0" name=""/>
        <dsp:cNvSpPr/>
      </dsp:nvSpPr>
      <dsp:spPr>
        <a:xfrm>
          <a:off x="0" y="1664462"/>
          <a:ext cx="818356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28989F-A58E-4B74-81BB-377B8D529A31}">
      <dsp:nvSpPr>
        <dsp:cNvPr id="0" name=""/>
        <dsp:cNvSpPr/>
      </dsp:nvSpPr>
      <dsp:spPr>
        <a:xfrm>
          <a:off x="409178" y="1265942"/>
          <a:ext cx="5728494" cy="79704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523" tIns="0" rIns="21652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Матрица «Дженерал Электрик –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МакКинзи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</a:t>
          </a:r>
          <a:endParaRPr lang="ru-RU" sz="20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48086" y="1304850"/>
        <a:ext cx="5650678" cy="719224"/>
      </dsp:txXfrm>
    </dsp:sp>
    <dsp:sp modelId="{1EC4F7A5-A9EC-407A-B562-F8795AFF6F04}">
      <dsp:nvSpPr>
        <dsp:cNvPr id="0" name=""/>
        <dsp:cNvSpPr/>
      </dsp:nvSpPr>
      <dsp:spPr>
        <a:xfrm>
          <a:off x="0" y="2889182"/>
          <a:ext cx="818356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CB8253-228D-4E63-A5BB-F062001A6D30}">
      <dsp:nvSpPr>
        <dsp:cNvPr id="0" name=""/>
        <dsp:cNvSpPr/>
      </dsp:nvSpPr>
      <dsp:spPr>
        <a:xfrm>
          <a:off x="409178" y="2490662"/>
          <a:ext cx="5728494" cy="79704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523" tIns="0" rIns="21652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Матрица Артур Д.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Литтл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(Модель АДЛ/ЛС)</a:t>
          </a:r>
          <a:endParaRPr lang="ru-RU" sz="20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48086" y="2529570"/>
        <a:ext cx="5650678" cy="719224"/>
      </dsp:txXfrm>
    </dsp:sp>
    <dsp:sp modelId="{33254F15-4E16-465B-BB31-30506B19609D}">
      <dsp:nvSpPr>
        <dsp:cNvPr id="0" name=""/>
        <dsp:cNvSpPr/>
      </dsp:nvSpPr>
      <dsp:spPr>
        <a:xfrm>
          <a:off x="0" y="4113902"/>
          <a:ext cx="818356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24E329-F656-432F-A5C8-09C53434FFD6}">
      <dsp:nvSpPr>
        <dsp:cNvPr id="0" name=""/>
        <dsp:cNvSpPr/>
      </dsp:nvSpPr>
      <dsp:spPr>
        <a:xfrm>
          <a:off x="409178" y="3715382"/>
          <a:ext cx="5728494" cy="79704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523" tIns="0" rIns="21652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Матрица Томпсона и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Стрикленда</a:t>
          </a:r>
          <a:endParaRPr lang="ru-RU" sz="20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48086" y="3754290"/>
        <a:ext cx="5650678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94D99-A3F6-4A86-8C54-892073390ED2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2C9C72-0B4C-42F8-9808-D9A0457425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4987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2C9C72-0B4C-42F8-9808-D9A04574253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5415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5CE21A-47B9-4285-BD1A-C9CD53F5419E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747C7F-44BA-4EAA-B093-C98475FA6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980D6F-9A16-4134-AC26-592050A98930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747C7F-44BA-4EAA-B093-C98475FA6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7ADE65-2307-4AE0-80A0-E75CD703F931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747C7F-44BA-4EAA-B093-C98475FA6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B716C0-0A95-42A7-AD5B-9EF6B4AB334E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747C7F-44BA-4EAA-B093-C98475FA6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52FBE8-D18C-479A-8A20-829F8CE39C08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747C7F-44BA-4EAA-B093-C98475FA6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6A785A-7658-42E7-90E0-CF297C4C315D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747C7F-44BA-4EAA-B093-C98475FA6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9E10EA-3EC1-49E6-A072-0292A1B253D1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747C7F-44BA-4EAA-B093-C98475FA6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5BA7A7-F1F9-4080-AB54-42DF2C2B7980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747C7F-44BA-4EAA-B093-C98475FA6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27B3AB-3D33-400B-8376-FDC8EACA2A8A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747C7F-44BA-4EAA-B093-C98475FA64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13448D-B3B9-49D0-BD43-D25080417F09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747C7F-44BA-4EAA-B093-C98475FA6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7E5DD4-F1F8-4443-9CFE-36F3282A7B7E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747C7F-44BA-4EAA-B093-C98475FA6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D948988-B529-47B0-BC6F-7F334AAD3F93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7747C7F-44BA-4EAA-B093-C98475FA6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prezentacija.biz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8280920" cy="3528392"/>
          </a:xfrm>
        </p:spPr>
        <p:txBody>
          <a:bodyPr>
            <a:normAutofit/>
          </a:bodyPr>
          <a:lstStyle/>
          <a:p>
            <a:pPr lvl="0" algn="just">
              <a:spcAft>
                <a:spcPts val="0"/>
              </a:spcAft>
              <a:tabLst>
                <a:tab pos="228600" algn="l"/>
                <a:tab pos="457200" algn="l"/>
                <a:tab pos="800100" algn="l"/>
              </a:tabLst>
            </a:pPr>
            <a:r>
              <a:rPr lang="ru-RU" sz="4400" dirty="0">
                <a:solidFill>
                  <a:srgbClr val="FF0000"/>
                </a:solidFill>
                <a:effectLst/>
                <a:latin typeface="Monotype Corsiva" pitchFamily="66" charset="0"/>
                <a:ea typeface="Times New Roman"/>
              </a:rPr>
              <a:t>Матрицы портфельного анализа (БКГ, Дженерал электрик, Артура </a:t>
            </a:r>
            <a:r>
              <a:rPr lang="ru-RU" sz="4400" dirty="0" err="1" smtClean="0">
                <a:solidFill>
                  <a:srgbClr val="FF0000"/>
                </a:solidFill>
                <a:effectLst/>
                <a:latin typeface="Monotype Corsiva" pitchFamily="66" charset="0"/>
                <a:ea typeface="Times New Roman"/>
              </a:rPr>
              <a:t>Д.Литтла</a:t>
            </a:r>
            <a:r>
              <a:rPr lang="ru-RU" sz="4400" dirty="0" smtClean="0">
                <a:solidFill>
                  <a:srgbClr val="FF0000"/>
                </a:solidFill>
                <a:effectLst/>
                <a:latin typeface="Monotype Corsiva" pitchFamily="66" charset="0"/>
                <a:ea typeface="Times New Roman"/>
              </a:rPr>
              <a:t>, Томпсона и </a:t>
            </a:r>
            <a:r>
              <a:rPr lang="ru-RU" sz="4400" dirty="0" err="1" smtClean="0">
                <a:solidFill>
                  <a:srgbClr val="FF0000"/>
                </a:solidFill>
                <a:effectLst/>
                <a:latin typeface="Monotype Corsiva" pitchFamily="66" charset="0"/>
                <a:ea typeface="Times New Roman"/>
              </a:rPr>
              <a:t>Стрикленда</a:t>
            </a:r>
            <a:r>
              <a:rPr lang="ru-RU" sz="4400" dirty="0" smtClean="0">
                <a:solidFill>
                  <a:srgbClr val="FF0000"/>
                </a:solidFill>
                <a:effectLst/>
                <a:latin typeface="Monotype Corsiva" pitchFamily="66" charset="0"/>
                <a:ea typeface="Times New Roman"/>
              </a:rPr>
              <a:t>)</a:t>
            </a:r>
            <a:r>
              <a:rPr lang="ru-RU" sz="4400" dirty="0">
                <a:effectLst/>
                <a:latin typeface="Times New Roman"/>
                <a:ea typeface="Times New Roman"/>
              </a:rPr>
              <a:t/>
            </a:r>
            <a:br>
              <a:rPr lang="ru-RU" sz="4400" dirty="0">
                <a:effectLst/>
                <a:latin typeface="Times New Roman"/>
                <a:ea typeface="Times New Roman"/>
              </a:rPr>
            </a:b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797152"/>
            <a:ext cx="7854696" cy="17526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Выполнила: студентка 440 группы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Чугаева Екатерина Федоровна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7C7F-44BA-4EAA-B093-C98475FA64F6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120192" y="3244334"/>
            <a:ext cx="29036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http://prezentacija.biz/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3878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20688"/>
            <a:ext cx="8183880" cy="5196064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Круглая лента лицом вниз 3"/>
          <p:cNvSpPr/>
          <p:nvPr/>
        </p:nvSpPr>
        <p:spPr>
          <a:xfrm>
            <a:off x="539552" y="836712"/>
            <a:ext cx="8208912" cy="4896544"/>
          </a:xfrm>
          <a:prstGeom prst="ellipseRibbon">
            <a:avLst>
              <a:gd name="adj1" fmla="val 19228"/>
              <a:gd name="adj2" fmla="val 65528"/>
              <a:gd name="adj3" fmla="val 125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0" dirty="0" smtClean="0">
                <a:solidFill>
                  <a:schemeClr val="tx1"/>
                </a:solidFill>
                <a:effectLst/>
                <a:latin typeface="Times New Roman"/>
              </a:rPr>
              <a:t>Портфельный анализ</a:t>
            </a:r>
            <a:r>
              <a:rPr lang="ru-RU" b="0" i="0" dirty="0" smtClean="0">
                <a:solidFill>
                  <a:schemeClr val="tx1"/>
                </a:solidFill>
                <a:effectLst/>
                <a:latin typeface="Times New Roman"/>
              </a:rPr>
              <a:t> – это инструмент, с помощью которого руководство предприятия выявляет и оценивает свою хозяйственную деятельность с целью вложения средств в наиболее прибыльные или перспективные ее направления и сокращения/ прекращения инвестиций в неэффективные проекты. 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7C7F-44BA-4EAA-B093-C98475FA64F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670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77896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7-конечная звезда 3"/>
          <p:cNvSpPr/>
          <p:nvPr/>
        </p:nvSpPr>
        <p:spPr>
          <a:xfrm>
            <a:off x="827584" y="260648"/>
            <a:ext cx="7776864" cy="5904656"/>
          </a:xfrm>
          <a:prstGeom prst="star7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0" dirty="0" smtClean="0">
                <a:solidFill>
                  <a:schemeClr val="tx1"/>
                </a:solidFill>
                <a:effectLst/>
                <a:latin typeface="Times New Roman"/>
              </a:rPr>
              <a:t>Единицей  портфельного анализа</a:t>
            </a:r>
            <a:r>
              <a:rPr lang="ru-RU" sz="2800" b="0" i="0" dirty="0" smtClean="0">
                <a:solidFill>
                  <a:schemeClr val="tx1"/>
                </a:solidFill>
                <a:effectLst/>
                <a:latin typeface="Times New Roman"/>
              </a:rPr>
              <a:t> является «стратегическая зона хозяйствования» (СЗХ).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7C7F-44BA-4EAA-B093-C98475FA64F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062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63518119"/>
              </p:ext>
            </p:extLst>
          </p:nvPr>
        </p:nvGraphicFramePr>
        <p:xfrm>
          <a:off x="503238" y="530225"/>
          <a:ext cx="8183562" cy="5707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7C7F-44BA-4EAA-B093-C98475FA64F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79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18388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Схема портфельного анализа</a:t>
            </a:r>
            <a:endParaRPr lang="ru-RU" sz="2800" u="sng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69080464"/>
              </p:ext>
            </p:extLst>
          </p:nvPr>
        </p:nvGraphicFramePr>
        <p:xfrm>
          <a:off x="467544" y="764704"/>
          <a:ext cx="818356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7C7F-44BA-4EAA-B093-C98475FA64F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664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183880" cy="648072"/>
          </a:xfrm>
        </p:spPr>
        <p:txBody>
          <a:bodyPr>
            <a:normAutofit/>
          </a:bodyPr>
          <a:lstStyle/>
          <a:p>
            <a:pPr algn="ctr"/>
            <a:r>
              <a:rPr lang="ru-RU" sz="2400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Матрицы</a:t>
            </a:r>
            <a:r>
              <a:rPr lang="ru-RU" sz="2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портфельного анализа</a:t>
            </a:r>
            <a:endParaRPr lang="ru-RU" sz="2400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34321270"/>
              </p:ext>
            </p:extLst>
          </p:nvPr>
        </p:nvGraphicFramePr>
        <p:xfrm>
          <a:off x="539750" y="981075"/>
          <a:ext cx="8183563" cy="4835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7C7F-44BA-4EAA-B093-C98475FA64F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328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183880" cy="504056"/>
          </a:xfrm>
        </p:spPr>
        <p:txBody>
          <a:bodyPr>
            <a:noAutofit/>
          </a:bodyPr>
          <a:lstStyle/>
          <a:p>
            <a:pPr lvl="0" algn="ctr"/>
            <a:r>
              <a:rPr lang="ru-RU" sz="20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Матрица «Бостон консалтинг групп» (БКГ)</a:t>
            </a:r>
            <a:endParaRPr lang="ru-RU" sz="2400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124744"/>
            <a:ext cx="4392488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5329" y="2060848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Четыре квадранта матрицы БКГ: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«дойные коровы»;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«звезды»;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«вопросительные знаки»;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«собаки».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7C7F-44BA-4EAA-B093-C98475FA64F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726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183880" cy="576064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Матрица «Дженерал Электрик – </a:t>
            </a:r>
            <a:r>
              <a:rPr lang="ru-RU" sz="2200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МакКинзи</a:t>
            </a:r>
            <a:r>
              <a:rPr lang="ru-RU" sz="2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2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4" descr="http://sd4.uchebalegko.ru/tw_files2/urls_1019/6/d-5406/5406_html_7039b20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36940753"/>
              </p:ext>
            </p:extLst>
          </p:nvPr>
        </p:nvGraphicFramePr>
        <p:xfrm>
          <a:off x="503239" y="1052737"/>
          <a:ext cx="8183560" cy="2664294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1636712"/>
                <a:gridCol w="1636712"/>
                <a:gridCol w="1636712"/>
                <a:gridCol w="1636712"/>
                <a:gridCol w="1636712"/>
              </a:tblGrid>
              <a:tr h="444049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Привлекательность отрасли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Конкурентная позиция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4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хорошая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средняя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слабая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44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Высокая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Победитель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Победитель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"Знак вопроса"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44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Средняя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Победитель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бизнес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Проигрывающий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880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Низкая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Производитель прибыли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Проигрывающий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Проигрывающий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60375" y="3933056"/>
            <a:ext cx="821608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dirty="0">
                <a:solidFill>
                  <a:srgbClr val="000000"/>
                </a:solidFill>
                <a:latin typeface="Times New Roman"/>
              </a:rPr>
              <a:t>В матрице «Дженерал Электрик –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МакКинзи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» выделяются три области стратегических позиций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:</a:t>
            </a:r>
          </a:p>
          <a:p>
            <a:pPr marL="285750" indent="457200" algn="just">
              <a:buFont typeface="Arial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область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победителей;</a:t>
            </a:r>
          </a:p>
          <a:p>
            <a:pPr marL="285750" indent="457200" algn="just">
              <a:buFont typeface="Arial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область проигравших</a:t>
            </a:r>
          </a:p>
          <a:p>
            <a:pPr marL="285750" indent="457200" algn="just">
              <a:buFont typeface="Arial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средняя область, в которую входят позиции, в которых стабильно генерируется прибыль от бизнеса, средние позиции бизнеса и сомнительные виды бизнеса.</a:t>
            </a:r>
            <a:endParaRPr lang="ru-RU" b="0" i="0" dirty="0">
              <a:solidFill>
                <a:srgbClr val="000000"/>
              </a:solidFill>
              <a:effectLst/>
              <a:latin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7C7F-44BA-4EAA-B093-C98475FA64F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01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183880" cy="576064"/>
          </a:xfrm>
        </p:spPr>
        <p:txBody>
          <a:bodyPr>
            <a:normAutofit/>
          </a:bodyPr>
          <a:lstStyle/>
          <a:p>
            <a:pPr lvl="0" algn="ctr"/>
            <a:r>
              <a:rPr lang="ru-RU" sz="20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Матрица Артур </a:t>
            </a:r>
            <a:r>
              <a:rPr lang="ru-RU" sz="2000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Д.Литтл</a:t>
            </a:r>
            <a:r>
              <a:rPr lang="ru-RU" sz="20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(Модель АДЛ/ЛС) </a:t>
            </a:r>
            <a:endParaRPr lang="ru-RU" sz="2400" u="sng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600" y="908720"/>
            <a:ext cx="6912768" cy="4032448"/>
          </a:xfr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67544" y="5229200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Матрица АДЛ/ЛС: 1 – естественное развитие; 2 – избирательное развитие; 3 – жизнеспособное развитие; 4 – выход.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7C7F-44BA-4EAA-B093-C98475FA64F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420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183880" cy="648072"/>
          </a:xfrm>
        </p:spPr>
        <p:txBody>
          <a:bodyPr>
            <a:noAutofit/>
          </a:bodyPr>
          <a:lstStyle/>
          <a:p>
            <a:pPr lvl="0" algn="ctr"/>
            <a:r>
              <a:rPr lang="ru-RU" sz="20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Матрица Томпсона и </a:t>
            </a:r>
            <a:r>
              <a:rPr lang="ru-RU" sz="2000" u="sng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Стрикленда</a:t>
            </a:r>
            <a:endParaRPr lang="ru-RU" sz="2000" u="sng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Катя\Downloads\20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005"/>
          <a:stretch/>
        </p:blipFill>
        <p:spPr bwMode="auto">
          <a:xfrm>
            <a:off x="1403648" y="1052736"/>
            <a:ext cx="691276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7C7F-44BA-4EAA-B093-C98475FA64F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309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183880" cy="41879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9600" dirty="0" smtClean="0">
                <a:solidFill>
                  <a:srgbClr val="FF0000"/>
                </a:solidFill>
                <a:latin typeface="Monotype Corsiva" pitchFamily="66" charset="0"/>
              </a:rPr>
              <a:t>Спасибо за внимание!</a:t>
            </a:r>
            <a:endParaRPr lang="ru-RU" sz="9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7C7F-44BA-4EAA-B093-C98475FA64F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801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836</TotalTime>
  <Words>309</Words>
  <Application>Microsoft Office PowerPoint</Application>
  <PresentationFormat>Экран (4:3)</PresentationFormat>
  <Paragraphs>66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Аспект</vt:lpstr>
      <vt:lpstr>Матрицы портфельного анализа (БКГ, Дженерал электрик, Артура Д.Литтла, Томпсона и Стрикленда) </vt:lpstr>
      <vt:lpstr>Слайд 2</vt:lpstr>
      <vt:lpstr>Слайд 3</vt:lpstr>
      <vt:lpstr>Слайд 4</vt:lpstr>
      <vt:lpstr>Схема портфельного анализа</vt:lpstr>
      <vt:lpstr>Матрицы портфельного анализа</vt:lpstr>
      <vt:lpstr>     Матрица «Бостон консалтинг групп» (БКГ)</vt:lpstr>
      <vt:lpstr>   Матрица «Дженерал Электрик – МакКинзи»</vt:lpstr>
      <vt:lpstr>Матрица Артур Д.Литтл (Модель АДЛ/ЛС) </vt:lpstr>
      <vt:lpstr> Матрица Томпсона и Стрикленда</vt:lpstr>
      <vt:lpstr>Слайд 11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nebom zav</cp:lastModifiedBy>
  <cp:revision>27</cp:revision>
  <dcterms:created xsi:type="dcterms:W3CDTF">2013-04-21T11:00:27Z</dcterms:created>
  <dcterms:modified xsi:type="dcterms:W3CDTF">2015-01-23T12:28:18Z</dcterms:modified>
</cp:coreProperties>
</file>