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61" r:id="rId2"/>
    <p:sldId id="264" r:id="rId3"/>
    <p:sldId id="266" r:id="rId4"/>
    <p:sldId id="275" r:id="rId5"/>
    <p:sldId id="276" r:id="rId6"/>
    <p:sldId id="285" r:id="rId7"/>
    <p:sldId id="286" r:id="rId8"/>
    <p:sldId id="283" r:id="rId9"/>
    <p:sldId id="277" r:id="rId10"/>
    <p:sldId id="287" r:id="rId11"/>
    <p:sldId id="269" r:id="rId12"/>
    <p:sldId id="291" r:id="rId13"/>
    <p:sldId id="288" r:id="rId14"/>
    <p:sldId id="295" r:id="rId15"/>
    <p:sldId id="289" r:id="rId16"/>
    <p:sldId id="293" r:id="rId17"/>
    <p:sldId id="292" r:id="rId18"/>
    <p:sldId id="296" r:id="rId19"/>
    <p:sldId id="294" r:id="rId20"/>
    <p:sldId id="297" r:id="rId21"/>
    <p:sldId id="267" r:id="rId22"/>
    <p:sldId id="270" r:id="rId23"/>
    <p:sldId id="279" r:id="rId24"/>
    <p:sldId id="271" r:id="rId25"/>
    <p:sldId id="298" r:id="rId26"/>
    <p:sldId id="282" r:id="rId27"/>
    <p:sldId id="274" r:id="rId28"/>
    <p:sldId id="272" r:id="rId29"/>
    <p:sldId id="273" r:id="rId30"/>
    <p:sldId id="262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391"/>
    <a:srgbClr val="0079B6"/>
    <a:srgbClr val="0095E0"/>
    <a:srgbClr val="0099CC"/>
    <a:srgbClr val="4695D0"/>
    <a:srgbClr val="3389C9"/>
    <a:srgbClr val="3182BF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738" autoAdjust="0"/>
    <p:restoredTop sz="95895" autoAdjust="0"/>
  </p:normalViewPr>
  <p:slideViewPr>
    <p:cSldViewPr>
      <p:cViewPr varScale="1">
        <p:scale>
          <a:sx n="75" d="100"/>
          <a:sy n="75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7BE859-0788-4354-9468-D020B72C3C0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54F593-B51E-4A3C-BBAB-89F36D0E86D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3/7/2012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3/7/2012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D222BA-9553-49EC-8E13-A007C7D4CB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3/7/2012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admin\&#1052;&#1086;&#1080;%20&#1076;&#1086;&#1082;&#1091;&#1084;&#1077;&#1085;&#1090;&#1099;\&#1086;&#1088;&#1075;&#1072;&#1085;&#1080;&#1095;&#1077;&#1089;&#1082;&#1072;&#1103;%20&#1093;&#1080;&#1084;&#1080;&#1103;\&#1059;&#1042;\&#1072;&#1083;&#1082;&#1072;&#1085;&#1099;\Internet_ver\chem2\pic\u292.g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file:///F:\402718\&#1055;&#1088;&#1080;&#1083;&#1086;&#1078;&#1077;&#1085;&#1080;&#1077;3.ex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762000" y="3810000"/>
            <a:ext cx="7620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1857356" y="3071810"/>
            <a:ext cx="5562600" cy="457200"/>
          </a:xfrm>
          <a:prstGeom prst="roundRect">
            <a:avLst>
              <a:gd name="adj" fmla="val 50000"/>
            </a:avLst>
          </a:prstGeom>
          <a:solidFill>
            <a:srgbClr val="006699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905000" y="2743200"/>
            <a:ext cx="6477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V="1">
            <a:off x="8382000" y="2743200"/>
            <a:ext cx="0" cy="1066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786" y="157161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FFC000"/>
                </a:solidFill>
              </a:rPr>
              <a:t>Номенклатура органических соединений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4612" y="3071810"/>
            <a:ext cx="4143404" cy="4572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Практическое приложение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Rectangle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42300" cy="1122362"/>
          </a:xfrm>
        </p:spPr>
      </p:pic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2143108" y="1557338"/>
            <a:ext cx="4733942" cy="13668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Типы номенклатуры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органических соединений</a:t>
            </a: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250824" y="3789362"/>
            <a:ext cx="3606795" cy="106839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Calibri" pitchFamily="34" charset="0"/>
              </a:rPr>
              <a:t>Тривиальная </a:t>
            </a:r>
          </a:p>
          <a:p>
            <a:pPr algn="ctr"/>
            <a:r>
              <a:rPr lang="ru-RU" b="1" dirty="0">
                <a:latin typeface="Calibri" pitchFamily="34" charset="0"/>
              </a:rPr>
              <a:t>(по способу получения)</a:t>
            </a: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2195513" y="5300662"/>
            <a:ext cx="4876817" cy="1343048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Calibri" pitchFamily="34" charset="0"/>
              </a:rPr>
              <a:t>Рационально-функциональная</a:t>
            </a:r>
          </a:p>
          <a:p>
            <a:pPr algn="ctr"/>
            <a:r>
              <a:rPr lang="ru-RU" b="1" dirty="0">
                <a:latin typeface="Calibri" pitchFamily="34" charset="0"/>
              </a:rPr>
              <a:t>(основа - простейшие соединения)</a:t>
            </a: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5580063" y="3860800"/>
            <a:ext cx="3348037" cy="106839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Calibri" pitchFamily="34" charset="0"/>
              </a:rPr>
              <a:t>Номенклатура ИЮПАК</a:t>
            </a:r>
          </a:p>
          <a:p>
            <a:pPr algn="ctr"/>
            <a:r>
              <a:rPr lang="ru-RU" b="1" dirty="0">
                <a:latin typeface="Calibri" pitchFamily="34" charset="0"/>
              </a:rPr>
              <a:t>(заместительная)</a:t>
            </a: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H="1">
            <a:off x="1908175" y="2997200"/>
            <a:ext cx="22320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4859338" y="2997200"/>
            <a:ext cx="2520950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4500563" y="2997200"/>
            <a:ext cx="0" cy="2160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  <p:bldP spid="38917" grpId="0" animBg="1"/>
      <p:bldP spid="38919" grpId="0" animBg="1"/>
      <p:bldP spid="38920" grpId="0" animBg="1"/>
      <p:bldP spid="38921" grpId="0" animBg="1"/>
      <p:bldP spid="38922" grpId="0" animBg="1"/>
      <p:bldP spid="389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963" y="36513"/>
            <a:ext cx="8691562" cy="785812"/>
          </a:xfrm>
        </p:spPr>
      </p:pic>
      <p:sp>
        <p:nvSpPr>
          <p:cNvPr id="1536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666164" cy="5827784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166541"/>
                <a:gridCol w="2166541"/>
                <a:gridCol w="2166541"/>
                <a:gridCol w="2166541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КЛАСС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ФУНКЦИОНАЛЬНАЯ ГРУППА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НАЗВАНИЕ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в префиксе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в суффиксе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Карбоновые кислоты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-СООН</a:t>
                      </a:r>
                      <a:br>
                        <a:rPr lang="ru-RU" sz="1400"/>
                      </a:br>
                      <a:r>
                        <a:rPr lang="ru-RU" sz="1400"/>
                        <a:t> 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-овая кислота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Альдегиды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-СНО</a:t>
                      </a:r>
                      <a:br>
                        <a:rPr lang="ru-RU" sz="1400"/>
                      </a:br>
                      <a:r>
                        <a:rPr lang="ru-RU" sz="1400"/>
                        <a:t>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-аль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Кетоны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С=О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оксо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он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Спирты, фенолы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-ОН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гидрокси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ол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Амины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-NH</a:t>
                      </a:r>
                      <a:r>
                        <a:rPr lang="ru-RU" sz="1400" baseline="-25000"/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амино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амин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Одинарная связь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70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Двойная связь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=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ен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Тройная связь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=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ин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Простые эфиры</a:t>
                      </a:r>
                      <a:r>
                        <a:rPr lang="ru-RU" sz="1400" baseline="30000"/>
                        <a:t>**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-OR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алкокси, арокси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Галогенпроизводные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-F</a:t>
                      </a:r>
                      <a:br>
                        <a:rPr lang="ru-RU" sz="1400"/>
                      </a:br>
                      <a:r>
                        <a:rPr lang="ru-RU" sz="1400"/>
                        <a:t>-Cl</a:t>
                      </a:r>
                      <a:br>
                        <a:rPr lang="ru-RU" sz="1400"/>
                      </a:br>
                      <a:r>
                        <a:rPr lang="ru-RU" sz="1400"/>
                        <a:t>-Br</a:t>
                      </a:r>
                      <a:br>
                        <a:rPr lang="ru-RU" sz="1400"/>
                      </a:br>
                      <a:r>
                        <a:rPr lang="ru-RU" sz="1400"/>
                        <a:t>-I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фтор</a:t>
                      </a:r>
                      <a:br>
                        <a:rPr lang="ru-RU" sz="1400"/>
                      </a:br>
                      <a:r>
                        <a:rPr lang="ru-RU" sz="1400"/>
                        <a:t>хлор</a:t>
                      </a:r>
                      <a:br>
                        <a:rPr lang="ru-RU" sz="1400"/>
                      </a:br>
                      <a:r>
                        <a:rPr lang="ru-RU" sz="1400"/>
                        <a:t>бром</a:t>
                      </a:r>
                      <a:br>
                        <a:rPr lang="ru-RU" sz="1400"/>
                      </a:br>
                      <a:r>
                        <a:rPr lang="ru-RU" sz="1400"/>
                        <a:t>иод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</a:t>
                      </a:r>
                      <a:br>
                        <a:rPr lang="ru-RU" sz="1400"/>
                      </a:br>
                      <a:r>
                        <a:rPr lang="ru-RU" sz="1400"/>
                        <a:t>-</a:t>
                      </a:r>
                      <a:br>
                        <a:rPr lang="ru-RU" sz="1400"/>
                      </a:br>
                      <a:r>
                        <a:rPr lang="ru-RU" sz="1400"/>
                        <a:t>-</a:t>
                      </a:r>
                      <a:br>
                        <a:rPr lang="ru-RU" sz="1400"/>
                      </a:br>
                      <a:r>
                        <a:rPr lang="ru-RU" sz="1400"/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Нитросоединения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-NO</a:t>
                      </a:r>
                      <a:r>
                        <a:rPr lang="ru-RU" sz="1400" baseline="-25000"/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нитро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rot="5400000">
            <a:off x="3498850" y="4716463"/>
            <a:ext cx="158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3429000" y="4714875"/>
            <a:ext cx="7143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076325"/>
          </a:xfrm>
        </p:spPr>
        <p:txBody>
          <a:bodyPr/>
          <a:lstStyle/>
          <a:p>
            <a:r>
              <a:rPr lang="ru-RU" sz="4800" b="1">
                <a:solidFill>
                  <a:schemeClr val="hlink"/>
                </a:solidFill>
              </a:rPr>
              <a:t>Номенклатура алканов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 b="1" dirty="0">
                <a:solidFill>
                  <a:srgbClr val="FF0000"/>
                </a:solidFill>
              </a:rPr>
              <a:t>Название </a:t>
            </a:r>
            <a:r>
              <a:rPr lang="ru-RU" sz="4800" b="1" dirty="0" err="1">
                <a:solidFill>
                  <a:srgbClr val="FF0000"/>
                </a:solidFill>
              </a:rPr>
              <a:t>алкана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=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 b="1" dirty="0">
                <a:solidFill>
                  <a:srgbClr val="002060"/>
                </a:solidFill>
              </a:rPr>
              <a:t> корень названия +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 b="1" dirty="0">
                <a:solidFill>
                  <a:srgbClr val="002060"/>
                </a:solidFill>
              </a:rPr>
              <a:t>(мет, </a:t>
            </a:r>
            <a:r>
              <a:rPr lang="ru-RU" sz="4800" b="1" dirty="0" err="1">
                <a:solidFill>
                  <a:srgbClr val="002060"/>
                </a:solidFill>
              </a:rPr>
              <a:t>проп</a:t>
            </a:r>
            <a:r>
              <a:rPr lang="ru-RU" sz="4800" b="1" dirty="0">
                <a:solidFill>
                  <a:srgbClr val="002060"/>
                </a:solidFill>
              </a:rPr>
              <a:t>, бут, </a:t>
            </a:r>
            <a:r>
              <a:rPr lang="ru-RU" sz="4800" b="1" dirty="0" err="1">
                <a:solidFill>
                  <a:srgbClr val="002060"/>
                </a:solidFill>
              </a:rPr>
              <a:t>пент</a:t>
            </a:r>
            <a:r>
              <a:rPr lang="ru-RU" sz="4800" b="1" dirty="0">
                <a:solidFill>
                  <a:srgbClr val="002060"/>
                </a:solidFill>
              </a:rPr>
              <a:t>, </a:t>
            </a:r>
            <a:r>
              <a:rPr lang="ru-RU" sz="4800" b="1" dirty="0" err="1">
                <a:solidFill>
                  <a:srgbClr val="002060"/>
                </a:solidFill>
              </a:rPr>
              <a:t>гекс</a:t>
            </a:r>
            <a:r>
              <a:rPr lang="ru-RU" sz="4800" b="1" dirty="0">
                <a:solidFill>
                  <a:srgbClr val="002060"/>
                </a:solidFill>
              </a:rPr>
              <a:t> и далее числительные)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 b="1" dirty="0">
                <a:solidFill>
                  <a:srgbClr val="002060"/>
                </a:solidFill>
              </a:rPr>
              <a:t>суффикс </a:t>
            </a:r>
            <a:r>
              <a:rPr lang="ru-RU" sz="4800" b="1" dirty="0">
                <a:solidFill>
                  <a:srgbClr val="FF0000"/>
                </a:solidFill>
              </a:rPr>
              <a:t>А</a:t>
            </a:r>
            <a:r>
              <a:rPr lang="ru-RU" sz="6000" b="1" dirty="0">
                <a:solidFill>
                  <a:srgbClr val="FF0000"/>
                </a:solidFill>
              </a:rPr>
              <a:t>н</a:t>
            </a: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0"/>
            <a:ext cx="7772400" cy="1143001"/>
          </a:xfrm>
        </p:spPr>
        <p:txBody>
          <a:bodyPr/>
          <a:lstStyle/>
          <a:p>
            <a:r>
              <a:rPr lang="ru-RU" b="1" dirty="0">
                <a:solidFill>
                  <a:schemeClr val="hlink"/>
                </a:solidFill>
              </a:rPr>
              <a:t>Номенклатура радикалов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30350"/>
            <a:ext cx="5435600" cy="5327650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	</a:t>
            </a:r>
            <a:r>
              <a:rPr lang="ru-RU" sz="2400" dirty="0">
                <a:effectLst/>
              </a:rPr>
              <a:t>Общее название одновалентных радикалов </a:t>
            </a:r>
            <a:r>
              <a:rPr lang="ru-RU" sz="2400" dirty="0" err="1">
                <a:effectLst/>
              </a:rPr>
              <a:t>алканов</a:t>
            </a:r>
            <a:r>
              <a:rPr lang="ru-RU" sz="2400" dirty="0">
                <a:effectLst/>
              </a:rPr>
              <a:t> –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алкилы</a:t>
            </a:r>
            <a:r>
              <a:rPr lang="ru-RU" sz="2400" b="1" i="1" dirty="0">
                <a:effectLst/>
              </a:rPr>
              <a:t> </a:t>
            </a:r>
            <a:r>
              <a:rPr lang="ru-RU" sz="2400" i="1" dirty="0">
                <a:effectLst/>
              </a:rPr>
              <a:t>– </a:t>
            </a:r>
            <a:r>
              <a:rPr lang="ru-RU" sz="2400" dirty="0">
                <a:effectLst/>
              </a:rPr>
              <a:t>образовано заменой суффикса –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ан </a:t>
            </a:r>
            <a:r>
              <a:rPr lang="ru-RU" sz="2800" b="1" dirty="0">
                <a:effectLst/>
              </a:rPr>
              <a:t> </a:t>
            </a:r>
            <a:r>
              <a:rPr lang="ru-RU" sz="2400" dirty="0">
                <a:effectLst/>
              </a:rPr>
              <a:t>на </a:t>
            </a:r>
            <a:r>
              <a:rPr lang="ru-RU" sz="2400" b="1" i="1" dirty="0">
                <a:effectLst/>
              </a:rPr>
              <a:t>–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ил.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dirty="0">
                <a:effectLst/>
              </a:rPr>
              <a:t>	</a:t>
            </a:r>
            <a:r>
              <a:rPr lang="ru-RU" sz="2400" dirty="0">
                <a:effectLst/>
              </a:rPr>
              <a:t>Одновалентные радикалы выражаются общей формулой    </a:t>
            </a:r>
            <a:r>
              <a:rPr lang="en-US" b="1" dirty="0">
                <a:solidFill>
                  <a:srgbClr val="FF0000"/>
                </a:solidFill>
                <a:effectLst/>
              </a:rPr>
              <a:t>C</a:t>
            </a:r>
            <a:r>
              <a:rPr lang="en-US" b="1" baseline="-25000" dirty="0">
                <a:solidFill>
                  <a:srgbClr val="FF0000"/>
                </a:solidFill>
                <a:effectLst/>
              </a:rPr>
              <a:t>n</a:t>
            </a:r>
            <a:r>
              <a:rPr lang="en-US" b="1" dirty="0">
                <a:solidFill>
                  <a:srgbClr val="FF0000"/>
                </a:solidFill>
                <a:effectLst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effectLst/>
              </a:rPr>
              <a:t>2n+</a:t>
            </a:r>
            <a:r>
              <a:rPr lang="ru-RU" b="1" baseline="-25000" dirty="0">
                <a:solidFill>
                  <a:srgbClr val="FF0000"/>
                </a:solidFill>
                <a:effectLst/>
              </a:rPr>
              <a:t>1.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baseline="-25000" dirty="0"/>
              <a:t>	</a:t>
            </a:r>
            <a:r>
              <a:rPr lang="ru-RU" sz="4000" baseline="-25000" dirty="0">
                <a:effectLst/>
              </a:rPr>
              <a:t>Радикалы подразделяются на </a:t>
            </a:r>
            <a:r>
              <a:rPr lang="ru-RU" sz="4000" i="1" baseline="-25000" dirty="0">
                <a:solidFill>
                  <a:schemeClr val="hlink"/>
                </a:solidFill>
                <a:effectLst/>
              </a:rPr>
              <a:t>первичные, вторичные и третичные</a:t>
            </a:r>
            <a:r>
              <a:rPr lang="ru-RU" sz="4000" i="1" baseline="-25000" dirty="0">
                <a:effectLst/>
              </a:rPr>
              <a:t> </a:t>
            </a:r>
            <a:r>
              <a:rPr lang="ru-RU" sz="4000" baseline="-25000" dirty="0">
                <a:effectLst/>
              </a:rPr>
              <a:t>в зависимости от того, у </a:t>
            </a:r>
            <a:r>
              <a:rPr lang="ru-RU" sz="4000" u="sng" baseline="-25000" dirty="0">
                <a:effectLst/>
              </a:rPr>
              <a:t>какого атома углерода  находится свободная </a:t>
            </a:r>
            <a:r>
              <a:rPr lang="ru-RU" sz="4000" u="sng" baseline="-25000" dirty="0" err="1">
                <a:effectLst/>
              </a:rPr>
              <a:t>валент</a:t>
            </a:r>
            <a:r>
              <a:rPr lang="ru-RU" sz="4000" u="sng" baseline="-25000" dirty="0">
                <a:effectLst/>
              </a:rPr>
              <a:t>- </a:t>
            </a:r>
            <a:r>
              <a:rPr lang="ru-RU" sz="4000" u="sng" baseline="-25000" dirty="0" err="1">
                <a:effectLst/>
              </a:rPr>
              <a:t>ность</a:t>
            </a:r>
            <a:r>
              <a:rPr lang="ru-RU" sz="4000" u="sng" baseline="-25000" dirty="0">
                <a:effectLst/>
              </a:rPr>
              <a:t>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sz="4000" baseline="-25000" dirty="0">
              <a:effectLst/>
            </a:endParaRPr>
          </a:p>
        </p:txBody>
      </p:sp>
      <p:pic>
        <p:nvPicPr>
          <p:cNvPr id="23558" name="Picture 6" descr="pic5_1_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500306"/>
            <a:ext cx="3844827" cy="26432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Радикалы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71472" y="2214554"/>
          <a:ext cx="8215370" cy="3323844"/>
        </p:xfrm>
        <a:graphic>
          <a:graphicData uri="http://schemas.openxmlformats.org/drawingml/2006/table">
            <a:tbl>
              <a:tblPr/>
              <a:tblGrid>
                <a:gridCol w="1857389"/>
                <a:gridCol w="1984390"/>
                <a:gridCol w="158750"/>
                <a:gridCol w="2286016"/>
                <a:gridCol w="1928825"/>
              </a:tblGrid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ФОРМУЛА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ФОРМУЛА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гексил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гептил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пропил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нонил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пентил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 b="1" baseline="-25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ru-RU" sz="2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декил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Радикалы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Радикалы С4H9 (7641 байт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0166" y="1643050"/>
            <a:ext cx="6357982" cy="4464305"/>
          </a:xfrm>
          <a:prstGeom prst="rect">
            <a:avLst/>
          </a:prstGeom>
          <a:noFill/>
          <a:ln/>
        </p:spPr>
      </p:pic>
      <p:pic>
        <p:nvPicPr>
          <p:cNvPr id="5" name="Picture 4" descr="(2113 байт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14942" y="214290"/>
            <a:ext cx="3571868" cy="9779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39750" y="444500"/>
            <a:ext cx="79200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Укажите названия углеводородных радикалов:</a:t>
            </a:r>
            <a:endParaRPr lang="en-US" sz="2600">
              <a:solidFill>
                <a:srgbClr val="FFFFFF"/>
              </a:solidFill>
              <a:latin typeface="Times New Roman" pitchFamily="18" charset="0"/>
            </a:endParaRPr>
          </a:p>
          <a:p>
            <a:pPr eaLnBrk="0" hangingPunct="0"/>
            <a:endParaRPr lang="en-US" sz="26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1989" name="Picture 5" descr="Рисунок 2.9.2 (1 872 байт)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500166" y="2928934"/>
            <a:ext cx="6643734" cy="269126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Назовите радикалы:</a:t>
            </a:r>
            <a:endParaRPr lang="ru-RU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"/>
            <a:ext cx="8497888" cy="14287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Правила построения </a:t>
            </a:r>
            <a:r>
              <a:rPr lang="ru-RU" b="1" dirty="0">
                <a:solidFill>
                  <a:srgbClr val="FF0000"/>
                </a:solidFill>
              </a:rPr>
              <a:t>названий для разветвленных </a:t>
            </a:r>
            <a:r>
              <a:rPr lang="ru-RU" b="1" dirty="0" err="1">
                <a:solidFill>
                  <a:srgbClr val="FF0000"/>
                </a:solidFill>
              </a:rPr>
              <a:t>алканов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4579" name="Picture 3" descr="Построение названия (2228 байт)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357686" y="2178649"/>
            <a:ext cx="4786314" cy="2655281"/>
          </a:xfrm>
          <a:ln/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0" y="2500306"/>
            <a:ext cx="44656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При просмотре обучающей программы, составьте алгоритм (правило) построения названий для разветвленных </a:t>
            </a:r>
            <a:r>
              <a:rPr lang="ru-RU" sz="2800" b="1" dirty="0" err="1" smtClean="0"/>
              <a:t>алканов</a:t>
            </a:r>
            <a:endParaRPr lang="ru-RU" sz="2800" b="1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составления названия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/>
              <a:t>1. Для </a:t>
            </a:r>
            <a:r>
              <a:rPr lang="ru-RU" dirty="0" smtClean="0"/>
              <a:t>названия насыщенных разветвленных соединений выбирают </a:t>
            </a:r>
            <a:r>
              <a:rPr lang="ru-RU" b="1" dirty="0" smtClean="0">
                <a:solidFill>
                  <a:srgbClr val="C00000"/>
                </a:solidFill>
              </a:rPr>
              <a:t>самую длинную цепочку из атомов углерода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pic>
        <p:nvPicPr>
          <p:cNvPr id="7" name="Рисунок 6" descr="http://festival.1september.ru/articles/313961/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857628"/>
            <a:ext cx="4357718" cy="219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20" y="1714488"/>
            <a:ext cx="4502180" cy="4103688"/>
          </a:xfrm>
        </p:spPr>
        <p:txBody>
          <a:bodyPr/>
          <a:lstStyle/>
          <a:p>
            <a:pPr marL="609600" indent="-609600" eaLnBrk="1" hangingPunct="1">
              <a:buClrTx/>
              <a:buSzPct val="76000"/>
              <a:buFont typeface="Wingdings" pitchFamily="2" charset="2"/>
              <a:buNone/>
              <a:defRPr/>
            </a:pPr>
            <a:r>
              <a:rPr lang="ru-RU" sz="2400" dirty="0" smtClean="0"/>
              <a:t>Действие:</a:t>
            </a:r>
          </a:p>
          <a:p>
            <a:pPr marL="609600" indent="-609600" eaLnBrk="1" hangingPunct="1">
              <a:buClrTx/>
              <a:buSzPct val="76000"/>
              <a:buFontTx/>
              <a:buAutoNum type="arabicPeriod"/>
              <a:defRPr/>
            </a:pPr>
            <a:r>
              <a:rPr lang="ru-RU" sz="2400" dirty="0" smtClean="0"/>
              <a:t>В формуле найти и пронумеровать самую длинную углеродную цепь.</a:t>
            </a:r>
          </a:p>
          <a:p>
            <a:pPr marL="609600" indent="-609600" eaLnBrk="1" hangingPunct="1">
              <a:buClrTx/>
              <a:buSzPct val="76000"/>
              <a:buFontTx/>
              <a:buAutoNum type="arabicPeriod"/>
              <a:defRPr/>
            </a:pPr>
            <a:r>
              <a:rPr lang="ru-RU" sz="2400" dirty="0" smtClean="0"/>
              <a:t>Сначала в названии вещества указать информацию о разветвлении, а затем назвать самую длинную цепь.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572000" y="1511300"/>
            <a:ext cx="457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              </a:t>
            </a:r>
            <a:r>
              <a:rPr lang="ru-RU" dirty="0" smtClean="0">
                <a:latin typeface="Arial" charset="0"/>
              </a:rPr>
              <a:t> </a:t>
            </a:r>
            <a:r>
              <a:rPr lang="ru-RU" sz="2400" b="1" dirty="0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</a:p>
          <a:p>
            <a:r>
              <a:rPr lang="ru-RU" sz="2400" b="1" dirty="0">
                <a:latin typeface="Arial" charset="0"/>
              </a:rPr>
              <a:t>                </a:t>
            </a:r>
            <a:r>
              <a:rPr lang="en-US" sz="2400" b="1" dirty="0">
                <a:latin typeface="Arial" charset="0"/>
              </a:rPr>
              <a:t>I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</a:t>
            </a:r>
            <a:r>
              <a:rPr lang="ru-RU" sz="2400" b="1" dirty="0" smtClean="0">
                <a:latin typeface="Arial" charset="0"/>
              </a:rPr>
              <a:t> СН</a:t>
            </a:r>
            <a:r>
              <a:rPr lang="en-US" sz="2400" b="1" baseline="-25000" dirty="0">
                <a:latin typeface="Arial" charset="0"/>
              </a:rPr>
              <a:t>3</a:t>
            </a:r>
            <a:r>
              <a:rPr lang="ru-RU" sz="2400" b="1" dirty="0">
                <a:latin typeface="Arial" charset="0"/>
              </a:rPr>
              <a:t> – СН – СН</a:t>
            </a:r>
            <a:r>
              <a:rPr lang="ru-RU" sz="2400" b="1" baseline="-25000" dirty="0">
                <a:latin typeface="Arial" charset="0"/>
              </a:rPr>
              <a:t>2</a:t>
            </a:r>
            <a:r>
              <a:rPr lang="ru-RU" sz="2400" b="1" dirty="0">
                <a:latin typeface="Arial" charset="0"/>
              </a:rPr>
              <a:t>– СН</a:t>
            </a:r>
            <a:r>
              <a:rPr lang="en-US" sz="2400" b="1" baseline="-25000" dirty="0">
                <a:latin typeface="Arial" charset="0"/>
              </a:rPr>
              <a:t> </a:t>
            </a:r>
            <a:r>
              <a:rPr lang="ru-RU" sz="2400" b="1" dirty="0">
                <a:latin typeface="Arial" charset="0"/>
              </a:rPr>
              <a:t>– СН</a:t>
            </a:r>
            <a:r>
              <a:rPr lang="en-US" sz="2400" b="1" baseline="-25000" dirty="0">
                <a:latin typeface="Arial" charset="0"/>
              </a:rPr>
              <a:t>3</a:t>
            </a:r>
          </a:p>
          <a:p>
            <a:r>
              <a:rPr lang="en-US" sz="2400" b="1" dirty="0">
                <a:latin typeface="Arial" charset="0"/>
              </a:rPr>
              <a:t>               </a:t>
            </a:r>
            <a:r>
              <a:rPr lang="ru-RU" sz="2400" b="1" dirty="0">
                <a:latin typeface="Arial" charset="0"/>
              </a:rPr>
              <a:t>                   </a:t>
            </a:r>
            <a:r>
              <a:rPr lang="en-US" sz="2400" b="1" dirty="0">
                <a:latin typeface="Arial" charset="0"/>
              </a:rPr>
              <a:t>I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       </a:t>
            </a:r>
            <a:r>
              <a:rPr lang="en-US" sz="2400" b="1" dirty="0">
                <a:latin typeface="Arial" charset="0"/>
              </a:rPr>
              <a:t>    </a:t>
            </a:r>
            <a:r>
              <a:rPr lang="ru-RU" sz="2400" b="1" dirty="0">
                <a:latin typeface="Arial" charset="0"/>
              </a:rPr>
              <a:t>                   </a:t>
            </a:r>
            <a:r>
              <a:rPr lang="ru-RU" sz="2400" b="1" dirty="0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  <a:endParaRPr lang="ru-RU" sz="2400" b="1" baseline="-25000" dirty="0">
              <a:solidFill>
                <a:srgbClr val="6600CC"/>
              </a:solidFill>
              <a:latin typeface="Arial" charset="0"/>
            </a:endParaRP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003800" y="3716338"/>
            <a:ext cx="3960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latin typeface="Arial" charset="0"/>
              </a:rPr>
              <a:t>2,4</a:t>
            </a:r>
            <a:r>
              <a:rPr lang="ru-RU" sz="2400" b="1">
                <a:latin typeface="Arial" charset="0"/>
              </a:rPr>
              <a:t>-</a:t>
            </a:r>
            <a:r>
              <a:rPr lang="ru-RU" sz="2400" b="1">
                <a:solidFill>
                  <a:srgbClr val="6600CC"/>
                </a:solidFill>
                <a:latin typeface="Arial" charset="0"/>
              </a:rPr>
              <a:t>диметил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пентан</a:t>
            </a:r>
            <a:endParaRPr lang="ru-RU">
              <a:latin typeface="Arial" charset="0"/>
            </a:endParaRPr>
          </a:p>
        </p:txBody>
      </p:sp>
      <p:sp>
        <p:nvSpPr>
          <p:cNvPr id="15368" name="Text Box 10"/>
          <p:cNvSpPr txBox="1">
            <a:spLocks noChangeArrowheads="1"/>
          </p:cNvSpPr>
          <p:nvPr/>
        </p:nvSpPr>
        <p:spPr bwMode="auto">
          <a:xfrm>
            <a:off x="4932363" y="2133600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5003800" y="1916113"/>
            <a:ext cx="3816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1       2          3      4       5          </a:t>
            </a:r>
            <a:endParaRPr lang="ru-RU" b="1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85786" y="21429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  <p:bldP spid="62468" grpId="0"/>
      <p:bldP spid="62469" grpId="0"/>
      <p:bldP spid="624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857364"/>
            <a:ext cx="8153400" cy="4238636"/>
          </a:xfrm>
        </p:spPr>
        <p:txBody>
          <a:bodyPr/>
          <a:lstStyle/>
          <a:p>
            <a:r>
              <a:rPr lang="ru-RU" dirty="0" smtClean="0"/>
              <a:t>1а. </a:t>
            </a:r>
            <a:r>
              <a:rPr lang="ru-RU" b="1" dirty="0" smtClean="0">
                <a:solidFill>
                  <a:srgbClr val="C00000"/>
                </a:solidFill>
              </a:rPr>
              <a:t>Цепь должна быть: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Самая длинная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Наиболее сложная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Содержать = и = связи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Содержать функциональные группы</a:t>
            </a:r>
          </a:p>
          <a:p>
            <a:pPr>
              <a:buClr>
                <a:srgbClr val="002060"/>
              </a:buClr>
              <a:buSzPct val="90000"/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357554" y="3857628"/>
            <a:ext cx="142876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 </a:t>
            </a:r>
            <a:r>
              <a:rPr lang="ru-RU" b="1" dirty="0" smtClean="0">
                <a:solidFill>
                  <a:srgbClr val="C00000"/>
                </a:solidFill>
              </a:rPr>
              <a:t>Нумеруют</a:t>
            </a:r>
            <a:r>
              <a:rPr lang="ru-RU" dirty="0" smtClean="0"/>
              <a:t> </a:t>
            </a:r>
            <a:r>
              <a:rPr lang="ru-RU" dirty="0" smtClean="0"/>
              <a:t>выбранную цепь от одного конца до другого арабскими цифрами, причем, нумерацию начинают с того конца, к которому ближе находится заместитель: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313961/img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786190"/>
            <a:ext cx="4500594" cy="270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2а. </a:t>
            </a:r>
            <a:r>
              <a:rPr lang="ru-RU" b="1" dirty="0" smtClean="0">
                <a:solidFill>
                  <a:srgbClr val="C00000"/>
                </a:solidFill>
              </a:rPr>
              <a:t>Нумерация идет с </a:t>
            </a:r>
            <a:r>
              <a:rPr lang="ru-RU" b="1" dirty="0" smtClean="0">
                <a:solidFill>
                  <a:srgbClr val="C00000"/>
                </a:solidFill>
              </a:rPr>
              <a:t>той </a:t>
            </a:r>
            <a:r>
              <a:rPr lang="ru-RU" b="1" dirty="0" smtClean="0">
                <a:solidFill>
                  <a:srgbClr val="C00000"/>
                </a:solidFill>
              </a:rPr>
              <a:t>стороны:</a:t>
            </a:r>
          </a:p>
          <a:p>
            <a:pPr>
              <a:buClr>
                <a:srgbClr val="00B05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Где ближе радикал</a:t>
            </a:r>
          </a:p>
          <a:p>
            <a:pPr>
              <a:buClr>
                <a:srgbClr val="00B05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Г</a:t>
            </a:r>
            <a:r>
              <a:rPr lang="ru-RU" dirty="0" smtClean="0"/>
              <a:t>де цепь более «тяжелая»</a:t>
            </a:r>
          </a:p>
          <a:p>
            <a:pPr>
              <a:buClr>
                <a:srgbClr val="00B05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Где радикал проще</a:t>
            </a:r>
          </a:p>
          <a:p>
            <a:pPr>
              <a:buClr>
                <a:srgbClr val="00B05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Со стороны функциональной группы</a:t>
            </a:r>
          </a:p>
          <a:p>
            <a:pPr marL="534988" indent="125413">
              <a:buClr>
                <a:srgbClr val="00B05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= связь более главная, чем =</a:t>
            </a:r>
          </a:p>
          <a:p>
            <a:pPr marL="534988" indent="125413">
              <a:buClr>
                <a:srgbClr val="00B050"/>
              </a:buClr>
              <a:buSzPct val="90000"/>
              <a:buFont typeface="Wingdings" pitchFamily="2" charset="2"/>
              <a:buChar char="ü"/>
            </a:pPr>
            <a:r>
              <a:rPr lang="ru-RU" dirty="0" smtClean="0"/>
              <a:t>Более окисленная </a:t>
            </a:r>
            <a:r>
              <a:rPr lang="ru-RU" dirty="0" err="1" smtClean="0"/>
              <a:t>функц.группа</a:t>
            </a:r>
            <a:r>
              <a:rPr lang="ru-RU" dirty="0" smtClean="0"/>
              <a:t> главнее</a:t>
            </a:r>
          </a:p>
          <a:p>
            <a:pPr marL="534988" indent="125413">
              <a:buClr>
                <a:srgbClr val="00B050"/>
              </a:buClr>
              <a:buSzPct val="90000"/>
              <a:buFont typeface="Wingdings" pitchFamily="2" charset="2"/>
              <a:buChar char="ü"/>
            </a:pPr>
            <a:r>
              <a:rPr lang="ru-RU" dirty="0" err="1" smtClean="0"/>
              <a:t>Функц</a:t>
            </a:r>
            <a:r>
              <a:rPr lang="ru-RU" dirty="0" smtClean="0"/>
              <a:t>. </a:t>
            </a:r>
            <a:r>
              <a:rPr lang="ru-RU" dirty="0" smtClean="0"/>
              <a:t>г</a:t>
            </a:r>
            <a:r>
              <a:rPr lang="ru-RU" dirty="0" smtClean="0"/>
              <a:t>руппы главнее кратных связей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786446" y="4429132"/>
            <a:ext cx="142876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3. Указывают </a:t>
            </a:r>
            <a:r>
              <a:rPr lang="ru-RU" b="1" dirty="0" smtClean="0">
                <a:solidFill>
                  <a:srgbClr val="C00000"/>
                </a:solidFill>
              </a:rPr>
              <a:t>положение заместителя</a:t>
            </a:r>
            <a:r>
              <a:rPr lang="ru-RU" dirty="0" smtClean="0"/>
              <a:t> (номер атома углерода, у которого находиться алкильный радикал):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313961/img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500438"/>
            <a:ext cx="6286544" cy="243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4. </a:t>
            </a:r>
            <a:r>
              <a:rPr lang="ru-RU" b="1" dirty="0" smtClean="0">
                <a:solidFill>
                  <a:srgbClr val="C00000"/>
                </a:solidFill>
              </a:rPr>
              <a:t>Называют </a:t>
            </a:r>
            <a:r>
              <a:rPr lang="ru-RU" b="1" dirty="0" smtClean="0">
                <a:solidFill>
                  <a:srgbClr val="C00000"/>
                </a:solidFill>
              </a:rPr>
              <a:t>алкильный радикал </a:t>
            </a:r>
            <a:r>
              <a:rPr lang="ru-RU" dirty="0" smtClean="0"/>
              <a:t>в соответствии с его положением в цепи: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313961/img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071810"/>
            <a:ext cx="6596093" cy="269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4а. Название: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2844" y="2928934"/>
            <a:ext cx="2643206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FFFF00"/>
                </a:solidFill>
              </a:rPr>
              <a:t>Приставка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904" y="2928934"/>
            <a:ext cx="1943534" cy="857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Корень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4572000" y="2428868"/>
            <a:ext cx="2176758" cy="1357322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Суффикс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75219" y="3000372"/>
            <a:ext cx="2254499" cy="78581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Окончание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4б. </a:t>
            </a:r>
            <a:r>
              <a:rPr lang="ru-RU" b="1" dirty="0" smtClean="0">
                <a:solidFill>
                  <a:srgbClr val="C00000"/>
                </a:solidFill>
              </a:rPr>
              <a:t>Название: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uk-UA" dirty="0" err="1" smtClean="0"/>
              <a:t>Месторасположение</a:t>
            </a:r>
            <a:r>
              <a:rPr lang="uk-UA" dirty="0" smtClean="0"/>
              <a:t> радикала в цепи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uk-UA" dirty="0" err="1" smtClean="0"/>
              <a:t>Количество</a:t>
            </a:r>
            <a:r>
              <a:rPr lang="uk-UA" dirty="0" smtClean="0"/>
              <a:t> </a:t>
            </a:r>
            <a:r>
              <a:rPr lang="uk-UA" dirty="0" err="1" smtClean="0"/>
              <a:t>их</a:t>
            </a:r>
            <a:endParaRPr lang="uk-UA" dirty="0" smtClean="0"/>
          </a:p>
          <a:p>
            <a:pPr>
              <a:buClr>
                <a:schemeClr val="accent1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uk-UA" dirty="0" err="1" smtClean="0"/>
              <a:t>Наименование</a:t>
            </a:r>
            <a:r>
              <a:rPr lang="uk-UA" dirty="0" smtClean="0"/>
              <a:t> радикала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uk-UA" dirty="0" err="1" smtClean="0"/>
              <a:t>Неосновные</a:t>
            </a:r>
            <a:r>
              <a:rPr lang="uk-UA" dirty="0" smtClean="0"/>
              <a:t> </a:t>
            </a:r>
            <a:r>
              <a:rPr lang="uk-UA" dirty="0" err="1" smtClean="0"/>
              <a:t>функц.группы</a:t>
            </a:r>
            <a:endParaRPr lang="uk-UA" dirty="0" smtClean="0"/>
          </a:p>
          <a:p>
            <a:pPr>
              <a:buFont typeface="Wingdings" pitchFamily="2" charset="2"/>
              <a:buChar char="Ø"/>
            </a:pP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786446" y="2857496"/>
            <a:ext cx="2643206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FFFF00"/>
                </a:solidFill>
              </a:rPr>
              <a:t>Приставка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4в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C00000"/>
                </a:solidFill>
              </a:rPr>
              <a:t>Называют </a:t>
            </a:r>
            <a:r>
              <a:rPr lang="ru-RU" dirty="0" smtClean="0"/>
              <a:t>основную (самую длинную углеродную цепь):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313961/img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143248"/>
            <a:ext cx="6572296" cy="284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643570" y="2428868"/>
            <a:ext cx="1943534" cy="857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Корень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4г. </a:t>
            </a:r>
            <a:r>
              <a:rPr lang="ru-RU" dirty="0" smtClean="0">
                <a:solidFill>
                  <a:srgbClr val="C00000"/>
                </a:solidFill>
              </a:rPr>
              <a:t>Называют</a:t>
            </a:r>
            <a:r>
              <a:rPr lang="ru-RU" dirty="0" smtClean="0"/>
              <a:t> суффикс + окончание: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Наличие кратных связей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Основные функциональные группы</a:t>
            </a: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ru-RU" dirty="0" smtClean="0"/>
              <a:t>Их местоположение в цепи</a:t>
            </a:r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715140" y="1428736"/>
            <a:ext cx="2176758" cy="1357322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Суффикс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составления названия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89501" y="2928934"/>
            <a:ext cx="2254499" cy="78581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Окончание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>
          <a:xfrm>
            <a:off x="722313" y="3000373"/>
            <a:ext cx="7772400" cy="2714628"/>
          </a:xfrm>
        </p:spPr>
        <p:txBody>
          <a:bodyPr>
            <a:noAutofit/>
          </a:bodyPr>
          <a:lstStyle/>
          <a:p>
            <a:pPr marL="868680" lvl="1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tx2"/>
                </a:solidFill>
              </a:rPr>
              <a:t>                        </a:t>
            </a: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</a:rPr>
              <a:t>СН</a:t>
            </a:r>
            <a:r>
              <a:rPr lang="ru-RU" sz="2800" b="1" dirty="0" smtClean="0">
                <a:solidFill>
                  <a:schemeClr val="tx2"/>
                </a:solidFill>
              </a:rPr>
              <a:t>3</a:t>
            </a:r>
            <a:endParaRPr lang="ru-RU" sz="3600" b="1" dirty="0" smtClean="0">
              <a:solidFill>
                <a:schemeClr val="tx2"/>
              </a:solidFill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chemeClr val="tx2"/>
                </a:solidFill>
              </a:rPr>
              <a:t>1    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 2 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 3   </a:t>
            </a:r>
            <a:r>
              <a:rPr lang="en-US" b="1" dirty="0" smtClean="0">
                <a:solidFill>
                  <a:schemeClr val="tx2"/>
                </a:solidFill>
              </a:rPr>
              <a:t>  </a:t>
            </a:r>
            <a:r>
              <a:rPr lang="ru-RU" b="1" dirty="0" smtClean="0">
                <a:solidFill>
                  <a:schemeClr val="tx2"/>
                </a:solidFill>
              </a:rPr>
              <a:t> 4</a:t>
            </a: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tx2"/>
                </a:solidFill>
              </a:rPr>
              <a:t>  СН</a:t>
            </a:r>
            <a:r>
              <a:rPr lang="ru-RU" b="1" dirty="0" smtClean="0">
                <a:solidFill>
                  <a:schemeClr val="tx2"/>
                </a:solidFill>
              </a:rPr>
              <a:t>3</a:t>
            </a:r>
            <a:r>
              <a:rPr lang="ru-RU" sz="3600" b="1" dirty="0" smtClean="0">
                <a:solidFill>
                  <a:schemeClr val="tx2"/>
                </a:solidFill>
              </a:rPr>
              <a:t>-СН-СН-СН</a:t>
            </a:r>
            <a:r>
              <a:rPr lang="ru-RU" b="1" dirty="0" smtClean="0">
                <a:solidFill>
                  <a:schemeClr val="tx2"/>
                </a:solidFill>
              </a:rPr>
              <a:t>3  </a:t>
            </a: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/>
                </a:solidFill>
              </a:rPr>
              <a:t>                                    </a:t>
            </a:r>
            <a:r>
              <a:rPr lang="ru-RU" sz="3600" b="1" dirty="0" smtClean="0">
                <a:solidFill>
                  <a:schemeClr val="tx2"/>
                </a:solidFill>
              </a:rPr>
              <a:t>ОН</a:t>
            </a:r>
            <a:endParaRPr lang="ru-RU" sz="4000" b="1" dirty="0" smtClean="0">
              <a:solidFill>
                <a:schemeClr val="tx2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 flipH="1" flipV="1">
            <a:off x="3929853" y="3999709"/>
            <a:ext cx="428625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037009" y="4892685"/>
            <a:ext cx="357188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85984" y="1785926"/>
            <a:ext cx="235743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572794" y="1856570"/>
            <a:ext cx="142875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643570" y="1714488"/>
            <a:ext cx="285750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929322" y="1714488"/>
            <a:ext cx="214312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6286512" y="1643050"/>
            <a:ext cx="500062" cy="2143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786578" y="1643050"/>
            <a:ext cx="357188" cy="2143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Дуга 18"/>
          <p:cNvSpPr/>
          <p:nvPr/>
        </p:nvSpPr>
        <p:spPr>
          <a:xfrm rot="19681898">
            <a:off x="4276853" y="1748564"/>
            <a:ext cx="1376112" cy="898408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2214546" y="1643050"/>
            <a:ext cx="6072230" cy="990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2-метилбутанол-2</a:t>
            </a:r>
            <a:endParaRPr lang="ru-RU" sz="54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2D0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5" grpId="0"/>
      <p:bldP spid="1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500034" y="2200278"/>
            <a:ext cx="43068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" charset="0"/>
              </a:rPr>
              <a:t>1         2        3        4         5</a:t>
            </a:r>
          </a:p>
          <a:p>
            <a:r>
              <a:rPr lang="ru-RU" sz="2400" b="1">
                <a:latin typeface="Arial" charset="0"/>
              </a:rPr>
              <a:t>СН</a:t>
            </a:r>
            <a:r>
              <a:rPr lang="ru-RU" sz="2400" b="1" baseline="-25000">
                <a:latin typeface="Arial" charset="0"/>
              </a:rPr>
              <a:t>3</a:t>
            </a:r>
            <a:r>
              <a:rPr lang="ru-RU" sz="2400" b="1">
                <a:latin typeface="Arial" charset="0"/>
              </a:rPr>
              <a:t> – СН</a:t>
            </a:r>
            <a:r>
              <a:rPr lang="ru-RU" sz="2400" b="1" baseline="-25000">
                <a:latin typeface="Arial" charset="0"/>
              </a:rPr>
              <a:t>2</a:t>
            </a:r>
            <a:r>
              <a:rPr lang="ru-RU" sz="2400" b="1">
                <a:latin typeface="Arial" charset="0"/>
              </a:rPr>
              <a:t> – СН</a:t>
            </a:r>
            <a:r>
              <a:rPr lang="ru-RU" sz="2400" b="1" baseline="-25000">
                <a:latin typeface="Arial" charset="0"/>
              </a:rPr>
              <a:t>2</a:t>
            </a:r>
            <a:r>
              <a:rPr lang="ru-RU" sz="2400" b="1">
                <a:latin typeface="Arial" charset="0"/>
              </a:rPr>
              <a:t> – СН</a:t>
            </a:r>
            <a:r>
              <a:rPr lang="ru-RU" sz="2400" b="1" baseline="-25000">
                <a:latin typeface="Arial" charset="0"/>
              </a:rPr>
              <a:t>2</a:t>
            </a:r>
            <a:r>
              <a:rPr lang="ru-RU" sz="2400" b="1">
                <a:latin typeface="Arial" charset="0"/>
              </a:rPr>
              <a:t> – СН</a:t>
            </a:r>
            <a:r>
              <a:rPr lang="ru-RU" sz="2400" b="1" baseline="-25000">
                <a:latin typeface="Arial" charset="0"/>
              </a:rPr>
              <a:t>3</a:t>
            </a: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4572000" y="3789363"/>
            <a:ext cx="43211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Arial" charset="0"/>
              </a:rPr>
              <a:t>          </a:t>
            </a:r>
            <a:r>
              <a:rPr lang="en-US" sz="2400">
                <a:latin typeface="Arial" charset="0"/>
              </a:rPr>
              <a:t>   </a:t>
            </a:r>
            <a:r>
              <a:rPr lang="ru-RU" sz="2400" b="1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>
                <a:solidFill>
                  <a:srgbClr val="6600CC"/>
                </a:solidFill>
                <a:latin typeface="Arial" charset="0"/>
              </a:rPr>
              <a:t>3</a:t>
            </a:r>
            <a:endParaRPr lang="ru-RU" sz="2400" b="1" baseline="-25000">
              <a:solidFill>
                <a:srgbClr val="6600CC"/>
              </a:solidFill>
              <a:latin typeface="Arial" charset="0"/>
            </a:endParaRPr>
          </a:p>
          <a:p>
            <a:r>
              <a:rPr lang="en-US" sz="2400" b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         </a:t>
            </a:r>
            <a:r>
              <a:rPr lang="en-US" sz="2400" b="1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sz="2400" b="1">
                <a:latin typeface="Arial" charset="0"/>
              </a:rPr>
              <a:t> I      </a:t>
            </a:r>
            <a:r>
              <a:rPr lang="en-US" sz="2400" b="1">
                <a:solidFill>
                  <a:srgbClr val="FF0000"/>
                </a:solidFill>
                <a:latin typeface="Arial" charset="0"/>
              </a:rPr>
              <a:t>3          4</a:t>
            </a:r>
            <a:endParaRPr lang="ru-RU" sz="2400" b="1">
              <a:solidFill>
                <a:srgbClr val="FF0000"/>
              </a:solidFill>
              <a:latin typeface="Arial" charset="0"/>
            </a:endParaRPr>
          </a:p>
          <a:p>
            <a:r>
              <a:rPr lang="ru-RU" sz="2400" b="1">
                <a:latin typeface="Arial" charset="0"/>
              </a:rPr>
              <a:t>СН</a:t>
            </a:r>
            <a:r>
              <a:rPr lang="en-US" sz="2400" b="1" baseline="-25000">
                <a:latin typeface="Arial" charset="0"/>
              </a:rPr>
              <a:t>3</a:t>
            </a:r>
            <a:r>
              <a:rPr lang="ru-RU" sz="2400" b="1">
                <a:latin typeface="Arial" charset="0"/>
              </a:rPr>
              <a:t> – СН – СН</a:t>
            </a:r>
            <a:r>
              <a:rPr lang="en-US" sz="2400" b="1" baseline="-25000">
                <a:latin typeface="Arial" charset="0"/>
              </a:rPr>
              <a:t>2</a:t>
            </a:r>
            <a:r>
              <a:rPr lang="ru-RU" sz="2400" b="1">
                <a:latin typeface="Arial" charset="0"/>
              </a:rPr>
              <a:t> – СН</a:t>
            </a:r>
            <a:r>
              <a:rPr lang="en-US" sz="2400" b="1" baseline="-25000">
                <a:latin typeface="Arial" charset="0"/>
              </a:rPr>
              <a:t>3</a:t>
            </a:r>
            <a:endParaRPr lang="ru-RU" sz="2400" b="1" baseline="-25000">
              <a:latin typeface="Arial" charset="0"/>
            </a:endParaRP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500034" y="3857628"/>
            <a:ext cx="32400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               </a:t>
            </a:r>
            <a:r>
              <a:rPr lang="ru-RU" sz="2400" b="1" dirty="0" smtClean="0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</a:p>
          <a:p>
            <a:r>
              <a:rPr lang="en-US" sz="2400" b="1" dirty="0">
                <a:latin typeface="Arial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</a:rPr>
              <a:t>1        2</a:t>
            </a:r>
            <a:r>
              <a:rPr lang="en-US" sz="2400" b="1" dirty="0">
                <a:latin typeface="Arial" charset="0"/>
              </a:rPr>
              <a:t>I    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</a:rPr>
              <a:t>3 </a:t>
            </a:r>
            <a:r>
              <a:rPr lang="en-US" sz="2400" b="1" dirty="0">
                <a:latin typeface="Arial" charset="0"/>
              </a:rPr>
              <a:t> 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 СН</a:t>
            </a:r>
            <a:r>
              <a:rPr lang="en-US" sz="2400" b="1" baseline="-25000" dirty="0">
                <a:latin typeface="Arial" charset="0"/>
              </a:rPr>
              <a:t>3</a:t>
            </a:r>
            <a:r>
              <a:rPr lang="ru-RU" sz="2400" b="1" dirty="0">
                <a:latin typeface="Arial" charset="0"/>
              </a:rPr>
              <a:t> – С – СН</a:t>
            </a:r>
            <a:r>
              <a:rPr lang="en-US" sz="2400" b="1" baseline="-25000" dirty="0">
                <a:latin typeface="Arial" charset="0"/>
              </a:rPr>
              <a:t>3</a:t>
            </a:r>
          </a:p>
          <a:p>
            <a:r>
              <a:rPr lang="en-US" sz="2400" b="1" dirty="0">
                <a:latin typeface="Arial" charset="0"/>
              </a:rPr>
              <a:t>                I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        </a:t>
            </a:r>
            <a:r>
              <a:rPr lang="en-US" sz="2400" b="1" dirty="0">
                <a:latin typeface="Arial" charset="0"/>
              </a:rPr>
              <a:t>    </a:t>
            </a:r>
            <a:r>
              <a:rPr lang="ru-RU" sz="2400" b="1" dirty="0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  <a:endParaRPr lang="ru-RU" sz="2400" b="1" baseline="-25000" dirty="0">
              <a:solidFill>
                <a:srgbClr val="6600CC"/>
              </a:solidFill>
              <a:latin typeface="Arial" charset="0"/>
            </a:endParaRP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0" y="0"/>
            <a:ext cx="2051050" cy="201612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Цифры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атомов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углерода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с 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Arial" charset="0"/>
              </a:rPr>
              <a:t>разветвлениями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2051050" y="0"/>
            <a:ext cx="4537075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Arial" charset="0"/>
              </a:rPr>
              <a:t>Название разветвлений </a:t>
            </a:r>
            <a:endParaRPr lang="en-US" sz="2400">
              <a:latin typeface="Arial" charset="0"/>
            </a:endParaRPr>
          </a:p>
          <a:p>
            <a:pPr algn="ctr"/>
            <a:r>
              <a:rPr lang="ru-RU" sz="2400">
                <a:latin typeface="Arial" charset="0"/>
              </a:rPr>
              <a:t>от </a:t>
            </a:r>
            <a:r>
              <a:rPr lang="ru-RU" sz="2400">
                <a:solidFill>
                  <a:srgbClr val="FF0000"/>
                </a:solidFill>
                <a:latin typeface="Arial" charset="0"/>
              </a:rPr>
              <a:t>нумерованной цепи</a:t>
            </a:r>
            <a:r>
              <a:rPr lang="ru-RU" sz="2400"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  <a:p>
            <a:pPr algn="ctr"/>
            <a:r>
              <a:rPr lang="ru-RU" sz="2400">
                <a:latin typeface="Arial" charset="0"/>
              </a:rPr>
              <a:t>с указанием их числа </a:t>
            </a:r>
            <a:endParaRPr lang="en-US" sz="2400">
              <a:latin typeface="Arial" charset="0"/>
            </a:endParaRPr>
          </a:p>
          <a:p>
            <a:pPr algn="ctr"/>
            <a:r>
              <a:rPr lang="ru-RU" sz="2400"/>
              <a:t>при помощи приставок</a:t>
            </a:r>
            <a:endParaRPr lang="en-US" sz="2400"/>
          </a:p>
          <a:p>
            <a:pPr algn="ctr"/>
            <a:r>
              <a:rPr lang="ru-RU" sz="2400" b="1">
                <a:latin typeface="Arial" charset="0"/>
              </a:rPr>
              <a:t>ди</a:t>
            </a:r>
            <a:r>
              <a:rPr lang="ru-RU" sz="2400">
                <a:latin typeface="Arial" charset="0"/>
              </a:rPr>
              <a:t>- </a:t>
            </a:r>
            <a:r>
              <a:rPr lang="en-US" sz="2400">
                <a:latin typeface="Arial" charset="0"/>
              </a:rPr>
              <a:t>- </a:t>
            </a:r>
            <a:r>
              <a:rPr lang="ru-RU" sz="2400">
                <a:latin typeface="Arial" charset="0"/>
              </a:rPr>
              <a:t>2</a:t>
            </a:r>
            <a:r>
              <a:rPr lang="en-US" sz="2400">
                <a:latin typeface="Arial" charset="0"/>
              </a:rPr>
              <a:t>R</a:t>
            </a:r>
            <a:r>
              <a:rPr lang="ru-RU" sz="2400">
                <a:latin typeface="Arial" charset="0"/>
              </a:rPr>
              <a:t>, </a:t>
            </a:r>
            <a:r>
              <a:rPr lang="ru-RU" sz="2400" b="1">
                <a:latin typeface="Arial" charset="0"/>
              </a:rPr>
              <a:t>три</a:t>
            </a:r>
            <a:r>
              <a:rPr lang="ru-RU" sz="2400">
                <a:latin typeface="Arial" charset="0"/>
              </a:rPr>
              <a:t>- </a:t>
            </a:r>
            <a:r>
              <a:rPr lang="en-US" sz="2400">
                <a:latin typeface="Arial" charset="0"/>
              </a:rPr>
              <a:t>- </a:t>
            </a:r>
            <a:r>
              <a:rPr lang="ru-RU" sz="2400">
                <a:latin typeface="Arial" charset="0"/>
              </a:rPr>
              <a:t>3</a:t>
            </a:r>
            <a:r>
              <a:rPr lang="en-US" sz="2400">
                <a:latin typeface="Arial" charset="0"/>
              </a:rPr>
              <a:t>R</a:t>
            </a:r>
            <a:r>
              <a:rPr lang="ru-RU" sz="2400">
                <a:latin typeface="Arial" charset="0"/>
              </a:rPr>
              <a:t>, </a:t>
            </a:r>
            <a:r>
              <a:rPr lang="ru-RU" sz="2400" b="1">
                <a:latin typeface="Arial" charset="0"/>
              </a:rPr>
              <a:t>тетра</a:t>
            </a:r>
            <a:r>
              <a:rPr lang="ru-RU" sz="2400">
                <a:latin typeface="Arial" charset="0"/>
              </a:rPr>
              <a:t>- </a:t>
            </a:r>
            <a:r>
              <a:rPr lang="en-US" sz="2400">
                <a:latin typeface="Arial" charset="0"/>
              </a:rPr>
              <a:t>- </a:t>
            </a:r>
            <a:r>
              <a:rPr lang="ru-RU" sz="2400">
                <a:latin typeface="Arial" charset="0"/>
              </a:rPr>
              <a:t>4</a:t>
            </a:r>
            <a:r>
              <a:rPr lang="en-US" sz="2400">
                <a:latin typeface="Arial" charset="0"/>
              </a:rPr>
              <a:t>R</a:t>
            </a:r>
            <a:r>
              <a:rPr lang="ru-RU" sz="2400">
                <a:latin typeface="Arial" charset="0"/>
              </a:rPr>
              <a:t> 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6588125" y="0"/>
            <a:ext cx="2555875" cy="20161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Название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нумерованной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углеродной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цепи </a:t>
            </a:r>
          </a:p>
          <a:p>
            <a:pPr algn="ctr"/>
            <a:r>
              <a:rPr lang="ru-RU" sz="2400">
                <a:solidFill>
                  <a:schemeClr val="bg1"/>
                </a:solidFill>
                <a:latin typeface="Arial" charset="0"/>
              </a:rPr>
              <a:t>с суффиксом -</a:t>
            </a:r>
            <a:r>
              <a:rPr lang="ru-RU" sz="2400" b="1">
                <a:solidFill>
                  <a:schemeClr val="bg1"/>
                </a:solidFill>
                <a:latin typeface="Arial" charset="0"/>
              </a:rPr>
              <a:t>ан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679422" y="3124203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charset="0"/>
              </a:rPr>
              <a:t>н. </a:t>
            </a: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пентан</a:t>
            </a:r>
          </a:p>
        </p:txBody>
      </p:sp>
      <p:sp>
        <p:nvSpPr>
          <p:cNvPr id="32799" name="Rectangle 31"/>
          <p:cNvSpPr>
            <a:spLocks noChangeArrowheads="1"/>
          </p:cNvSpPr>
          <p:nvPr/>
        </p:nvSpPr>
        <p:spPr bwMode="auto">
          <a:xfrm>
            <a:off x="5508625" y="5300663"/>
            <a:ext cx="2243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latin typeface="Arial" charset="0"/>
              </a:rPr>
              <a:t>2-метил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бутан</a:t>
            </a:r>
          </a:p>
        </p:txBody>
      </p:sp>
      <p:sp>
        <p:nvSpPr>
          <p:cNvPr id="32800" name="Rectangle 32"/>
          <p:cNvSpPr>
            <a:spLocks noChangeArrowheads="1"/>
          </p:cNvSpPr>
          <p:nvPr/>
        </p:nvSpPr>
        <p:spPr bwMode="auto">
          <a:xfrm>
            <a:off x="679422" y="6016628"/>
            <a:ext cx="3109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latin typeface="Arial" charset="0"/>
              </a:rPr>
              <a:t>2,2</a:t>
            </a:r>
            <a:r>
              <a:rPr lang="ru-RU" sz="2400" b="1">
                <a:latin typeface="Arial" charset="0"/>
              </a:rPr>
              <a:t>-</a:t>
            </a:r>
            <a:r>
              <a:rPr lang="ru-RU" sz="2400" b="1">
                <a:solidFill>
                  <a:srgbClr val="6600CC"/>
                </a:solidFill>
                <a:latin typeface="Arial" charset="0"/>
              </a:rPr>
              <a:t>диметил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пропан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32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2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91" grpId="0"/>
      <p:bldP spid="32792" grpId="0"/>
      <p:bldP spid="32793" grpId="0"/>
      <p:bldP spid="32794" grpId="0" animBg="1"/>
      <p:bldP spid="32795" grpId="0" animBg="1"/>
      <p:bldP spid="32796" grpId="0" animBg="1"/>
      <p:bldP spid="3279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14290"/>
            <a:ext cx="8215338" cy="836613"/>
          </a:xfrm>
        </p:spPr>
        <p:txBody>
          <a:bodyPr/>
          <a:lstStyle/>
          <a:p>
            <a:r>
              <a:rPr lang="ru-RU" sz="4000" b="1" dirty="0">
                <a:solidFill>
                  <a:schemeClr val="hlink"/>
                </a:solidFill>
              </a:rPr>
              <a:t>Написание структурных формул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57158" y="1142984"/>
            <a:ext cx="8496300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ru-RU" dirty="0"/>
              <a:t>	</a:t>
            </a:r>
            <a:r>
              <a:rPr lang="ru-RU" b="1" u="sng" dirty="0">
                <a:solidFill>
                  <a:srgbClr val="FF0000"/>
                </a:solidFill>
              </a:rPr>
              <a:t>Порядок действий при написании структурных формул:</a:t>
            </a:r>
            <a:endParaRPr lang="ru-RU" sz="2400" b="1" u="sng" dirty="0">
              <a:solidFill>
                <a:srgbClr val="FF0000"/>
              </a:solidFill>
            </a:endParaRP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200" b="1" dirty="0"/>
              <a:t>Определить корень названия и по нему содержание атомов углерода в цепи. 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200" b="1" dirty="0"/>
              <a:t>Найти заместители (радикалы), определить их </a:t>
            </a:r>
            <a:r>
              <a:rPr lang="ru-RU" sz="2200" b="1" dirty="0" err="1"/>
              <a:t>локанты</a:t>
            </a:r>
            <a:r>
              <a:rPr lang="ru-RU" sz="2200" b="1" dirty="0"/>
              <a:t> (цифры - у каких атомов углерода они расположены).</a:t>
            </a:r>
          </a:p>
          <a:p>
            <a:pPr marL="342900" indent="-342900" algn="just">
              <a:spcBef>
                <a:spcPct val="50000"/>
              </a:spcBef>
            </a:pPr>
            <a:r>
              <a:rPr lang="ru-RU" sz="2200" b="1" dirty="0"/>
              <a:t>3. Написать цепь из атомов углерода (по корню названия).</a:t>
            </a:r>
          </a:p>
          <a:p>
            <a:pPr marL="342900" indent="-342900" algn="just">
              <a:spcBef>
                <a:spcPct val="50000"/>
              </a:spcBef>
            </a:pPr>
            <a:r>
              <a:rPr lang="ru-RU" sz="2200" b="1" dirty="0" smtClean="0"/>
              <a:t>4. Поставить </a:t>
            </a:r>
            <a:r>
              <a:rPr lang="ru-RU" sz="2200" b="1" dirty="0"/>
              <a:t>символы радикалов (заместители) у соответствующих атомов </a:t>
            </a:r>
            <a:r>
              <a:rPr lang="ru-RU" sz="2200" b="1" dirty="0" smtClean="0"/>
              <a:t>углерода.</a:t>
            </a:r>
            <a:endParaRPr lang="ru-RU" sz="2200" b="1" dirty="0"/>
          </a:p>
          <a:p>
            <a:pPr marL="342900" indent="-342900" algn="just">
              <a:spcBef>
                <a:spcPct val="50000"/>
              </a:spcBef>
            </a:pPr>
            <a:r>
              <a:rPr lang="ru-RU" sz="2200" b="1" dirty="0"/>
              <a:t>5. Дописать свободные валентности атомов углерода символами водорода помня, что атом углерода в органических соединениях всегда 4-х валентен.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3600" b="1" smtClean="0">
                <a:solidFill>
                  <a:srgbClr val="FF0000"/>
                </a:solidFill>
              </a:rPr>
              <a:t>Алгоритм </a:t>
            </a:r>
            <a:r>
              <a:rPr lang="ru-RU" sz="3600" b="1" u="sng" smtClean="0">
                <a:solidFill>
                  <a:srgbClr val="6600CC"/>
                </a:solidFill>
              </a:rPr>
              <a:t>составления формул</a:t>
            </a:r>
            <a:r>
              <a:rPr lang="ru-RU" sz="3600" b="1" smtClean="0">
                <a:solidFill>
                  <a:srgbClr val="FF0000"/>
                </a:solidFill>
              </a:rPr>
              <a:t>  по названию вещества.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4282" y="1857364"/>
            <a:ext cx="4572000" cy="40322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002060"/>
              </a:buClr>
              <a:buSzPct val="90000"/>
              <a:buFont typeface="Wingdings" pitchFamily="2" charset="2"/>
              <a:buNone/>
              <a:defRPr/>
            </a:pPr>
            <a:r>
              <a:rPr lang="ru-RU" sz="2200" dirty="0" smtClean="0"/>
              <a:t>Действие: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00206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200" dirty="0" smtClean="0"/>
              <a:t>Начинаем составление формулы с последней части названия, записать линейно атомы углерода по названию пронумеровать их.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00206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200" dirty="0" smtClean="0"/>
              <a:t>В формуле указать место и состав разветвления из первой и второй части названия.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002060"/>
              </a:buClr>
              <a:buSzPct val="90000"/>
              <a:buFontTx/>
              <a:buAutoNum type="arabicPeriod"/>
              <a:defRPr/>
            </a:pPr>
            <a:r>
              <a:rPr lang="ru-RU" sz="2200" dirty="0" smtClean="0"/>
              <a:t>Расставить в формуле необходимое число атомов водорода у каждого атома углерода.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4572000" y="2708275"/>
            <a:ext cx="4572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6600CC"/>
                </a:solidFill>
                <a:latin typeface="Arial" charset="0"/>
              </a:rPr>
              <a:t>              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</a:p>
          <a:p>
            <a:r>
              <a:rPr lang="ru-RU" sz="2400" b="1" dirty="0">
                <a:latin typeface="Arial" charset="0"/>
              </a:rPr>
              <a:t>               </a:t>
            </a:r>
            <a:r>
              <a:rPr lang="en-US" sz="2400" b="1" dirty="0">
                <a:latin typeface="Arial" charset="0"/>
              </a:rPr>
              <a:t>I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 СН</a:t>
            </a:r>
            <a:r>
              <a:rPr lang="en-US" sz="2400" b="1" baseline="-25000" dirty="0">
                <a:latin typeface="Arial" charset="0"/>
              </a:rPr>
              <a:t>3</a:t>
            </a:r>
            <a:r>
              <a:rPr lang="ru-RU" sz="2400" b="1" dirty="0">
                <a:latin typeface="Arial" charset="0"/>
              </a:rPr>
              <a:t> – СН – СН</a:t>
            </a:r>
            <a:r>
              <a:rPr lang="ru-RU" sz="2400" b="1" baseline="-25000" dirty="0">
                <a:latin typeface="Arial" charset="0"/>
              </a:rPr>
              <a:t>2</a:t>
            </a:r>
            <a:r>
              <a:rPr lang="ru-RU" sz="2400" b="1" dirty="0">
                <a:latin typeface="Arial" charset="0"/>
              </a:rPr>
              <a:t>– СН</a:t>
            </a:r>
            <a:r>
              <a:rPr lang="en-US" sz="2400" b="1" baseline="-25000" dirty="0">
                <a:latin typeface="Arial" charset="0"/>
              </a:rPr>
              <a:t> </a:t>
            </a:r>
            <a:r>
              <a:rPr lang="ru-RU" sz="2400" b="1" dirty="0">
                <a:latin typeface="Arial" charset="0"/>
              </a:rPr>
              <a:t>– СН</a:t>
            </a:r>
            <a:r>
              <a:rPr lang="en-US" sz="2400" b="1" baseline="-25000" dirty="0">
                <a:latin typeface="Arial" charset="0"/>
              </a:rPr>
              <a:t>3</a:t>
            </a:r>
          </a:p>
          <a:p>
            <a:r>
              <a:rPr lang="ru-RU" sz="2400" b="1" dirty="0">
                <a:latin typeface="Arial" charset="0"/>
              </a:rPr>
              <a:t>               </a:t>
            </a:r>
            <a:r>
              <a:rPr lang="en-US" sz="2400" b="1" dirty="0">
                <a:latin typeface="Arial" charset="0"/>
              </a:rPr>
              <a:t>I</a:t>
            </a:r>
            <a:endParaRPr lang="ru-RU" sz="24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              </a:t>
            </a:r>
            <a:r>
              <a:rPr lang="ru-RU" sz="2400" b="1" dirty="0">
                <a:solidFill>
                  <a:srgbClr val="6600CC"/>
                </a:solidFill>
                <a:latin typeface="Arial" charset="0"/>
              </a:rPr>
              <a:t>СН</a:t>
            </a:r>
            <a:r>
              <a:rPr lang="en-US" sz="2400" b="1" baseline="-25000" dirty="0">
                <a:solidFill>
                  <a:srgbClr val="6600CC"/>
                </a:solidFill>
                <a:latin typeface="Arial" charset="0"/>
              </a:rPr>
              <a:t>3</a:t>
            </a:r>
            <a:endParaRPr lang="ru-RU" sz="2400" b="1" baseline="-25000" dirty="0">
              <a:solidFill>
                <a:srgbClr val="6600CC"/>
              </a:solidFill>
              <a:latin typeface="Arial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859338" y="2060575"/>
            <a:ext cx="3960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latin typeface="Arial" charset="0"/>
              </a:rPr>
              <a:t>2,2</a:t>
            </a:r>
            <a:r>
              <a:rPr lang="ru-RU" sz="2400" b="1">
                <a:latin typeface="Arial" charset="0"/>
              </a:rPr>
              <a:t>-</a:t>
            </a:r>
            <a:r>
              <a:rPr lang="ru-RU" sz="2400" b="1">
                <a:solidFill>
                  <a:srgbClr val="6600CC"/>
                </a:solidFill>
                <a:latin typeface="Arial" charset="0"/>
              </a:rPr>
              <a:t>диметил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пентан</a:t>
            </a:r>
            <a:endParaRPr lang="ru-RU">
              <a:latin typeface="Arial" charset="0"/>
            </a:endParaRP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500694" y="1500174"/>
            <a:ext cx="1376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Arial" charset="0"/>
              </a:rPr>
              <a:t>Пример: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859338" y="3429000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5003800" y="3062288"/>
            <a:ext cx="3816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3300"/>
                </a:solidFill>
                <a:latin typeface="Arial" charset="0"/>
              </a:rPr>
              <a:t>1    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 2         </a:t>
            </a:r>
            <a:r>
              <a:rPr lang="ru-RU" b="1" dirty="0">
                <a:solidFill>
                  <a:srgbClr val="FF3300"/>
                </a:solidFill>
                <a:latin typeface="Arial" charset="0"/>
              </a:rPr>
              <a:t>3    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  </a:t>
            </a:r>
            <a:r>
              <a:rPr lang="ru-RU" b="1" dirty="0">
                <a:solidFill>
                  <a:srgbClr val="FF3300"/>
                </a:solidFill>
                <a:latin typeface="Arial" charset="0"/>
              </a:rPr>
              <a:t>4      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ru-RU" b="1" dirty="0">
                <a:solidFill>
                  <a:srgbClr val="FF3300"/>
                </a:solidFill>
                <a:latin typeface="Arial" charset="0"/>
              </a:rPr>
              <a:t>5         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  <p:bldP spid="67587" grpId="0" build="p"/>
      <p:bldP spid="67588" grpId="0"/>
      <p:bldP spid="67589" grpId="0"/>
      <p:bldP spid="67593" grpId="0"/>
      <p:bldP spid="675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>
          <a:xfrm>
            <a:off x="722313" y="3000373"/>
            <a:ext cx="7772400" cy="2714628"/>
          </a:xfrm>
        </p:spPr>
        <p:txBody>
          <a:bodyPr>
            <a:noAutofit/>
          </a:bodyPr>
          <a:lstStyle/>
          <a:p>
            <a:pPr marL="868680" lvl="1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tx2"/>
                </a:solidFill>
              </a:rPr>
              <a:t>                        </a:t>
            </a: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</a:rPr>
              <a:t>СН</a:t>
            </a:r>
            <a:r>
              <a:rPr lang="ru-RU" sz="2800" b="1" dirty="0" smtClean="0">
                <a:solidFill>
                  <a:schemeClr val="tx2"/>
                </a:solidFill>
              </a:rPr>
              <a:t>3</a:t>
            </a:r>
            <a:endParaRPr lang="ru-RU" sz="3600" b="1" dirty="0" smtClean="0">
              <a:solidFill>
                <a:schemeClr val="tx2"/>
              </a:solidFill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chemeClr val="tx2"/>
                </a:solidFill>
              </a:rPr>
              <a:t>1    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 2 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 3   </a:t>
            </a:r>
            <a:r>
              <a:rPr lang="en-US" b="1" dirty="0" smtClean="0">
                <a:solidFill>
                  <a:schemeClr val="tx2"/>
                </a:solidFill>
              </a:rPr>
              <a:t>  </a:t>
            </a:r>
            <a:r>
              <a:rPr lang="ru-RU" b="1" dirty="0" smtClean="0">
                <a:solidFill>
                  <a:schemeClr val="tx2"/>
                </a:solidFill>
              </a:rPr>
              <a:t> 4</a:t>
            </a: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tx2"/>
                </a:solidFill>
              </a:rPr>
              <a:t>  СН</a:t>
            </a:r>
            <a:r>
              <a:rPr lang="ru-RU" b="1" dirty="0" smtClean="0">
                <a:solidFill>
                  <a:schemeClr val="tx2"/>
                </a:solidFill>
              </a:rPr>
              <a:t>3</a:t>
            </a:r>
            <a:r>
              <a:rPr lang="ru-RU" sz="3600" b="1" dirty="0" smtClean="0">
                <a:solidFill>
                  <a:schemeClr val="tx2"/>
                </a:solidFill>
              </a:rPr>
              <a:t>-СН-СН-СН</a:t>
            </a:r>
            <a:r>
              <a:rPr lang="ru-RU" b="1" dirty="0" smtClean="0">
                <a:solidFill>
                  <a:schemeClr val="tx2"/>
                </a:solidFill>
              </a:rPr>
              <a:t>3  </a:t>
            </a: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/>
                </a:solidFill>
              </a:rPr>
              <a:t>                                    </a:t>
            </a:r>
            <a:r>
              <a:rPr lang="ru-RU" sz="3600" b="1" dirty="0" smtClean="0">
                <a:solidFill>
                  <a:schemeClr val="tx2"/>
                </a:solidFill>
              </a:rPr>
              <a:t>ОН</a:t>
            </a:r>
            <a:endParaRPr lang="ru-RU" sz="4000" b="1" dirty="0" smtClean="0">
              <a:solidFill>
                <a:schemeClr val="tx2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 flipH="1" flipV="1">
            <a:off x="3929853" y="3999709"/>
            <a:ext cx="428625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037009" y="4892685"/>
            <a:ext cx="357188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85984" y="1785926"/>
            <a:ext cx="235743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572794" y="1856570"/>
            <a:ext cx="142875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643570" y="1714488"/>
            <a:ext cx="285750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929322" y="1714488"/>
            <a:ext cx="214312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6286512" y="1643050"/>
            <a:ext cx="500062" cy="2143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786578" y="1643050"/>
            <a:ext cx="357188" cy="2143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Дуга 18"/>
          <p:cNvSpPr/>
          <p:nvPr/>
        </p:nvSpPr>
        <p:spPr>
          <a:xfrm rot="19681898">
            <a:off x="4276853" y="1748564"/>
            <a:ext cx="1376112" cy="898408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2214546" y="1643050"/>
            <a:ext cx="6072230" cy="990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2-метилбутанол-2</a:t>
            </a:r>
            <a:endParaRPr lang="ru-RU" sz="54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>
                <a:solidFill>
                  <a:schemeClr val="hlink"/>
                </a:solidFill>
              </a:rPr>
              <a:t>Тест по теме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611188" y="1557338"/>
            <a:ext cx="80645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/>
              <a:t>1</a:t>
            </a:r>
            <a:r>
              <a:rPr lang="ru-RU" sz="2000" b="1" dirty="0"/>
              <a:t>) </a:t>
            </a:r>
            <a:r>
              <a:rPr lang="en-US" sz="2000" b="1" dirty="0" err="1"/>
              <a:t>Состав</a:t>
            </a:r>
            <a:r>
              <a:rPr lang="en-US" sz="2000" b="1" dirty="0"/>
              <a:t> </a:t>
            </a:r>
            <a:r>
              <a:rPr lang="en-US" sz="2000" b="1" dirty="0" err="1"/>
              <a:t>алканов</a:t>
            </a:r>
            <a:r>
              <a:rPr lang="en-US" sz="2000" b="1" dirty="0"/>
              <a:t> </a:t>
            </a:r>
            <a:r>
              <a:rPr lang="en-US" sz="2000" b="1" dirty="0" err="1"/>
              <a:t>отражает</a:t>
            </a:r>
            <a:r>
              <a:rPr lang="en-US" sz="2000" b="1" dirty="0"/>
              <a:t> </a:t>
            </a:r>
            <a:r>
              <a:rPr lang="en-US" sz="2000" b="1" dirty="0" err="1"/>
              <a:t>общая</a:t>
            </a:r>
            <a:r>
              <a:rPr lang="en-US" sz="2000" b="1" dirty="0"/>
              <a:t> </a:t>
            </a:r>
            <a:r>
              <a:rPr lang="en-US" sz="2000" b="1" dirty="0" err="1"/>
              <a:t>формула</a:t>
            </a:r>
            <a:r>
              <a:rPr lang="en-US" sz="2000" b="1" dirty="0"/>
              <a:t> . . .</a:t>
            </a:r>
          </a:p>
          <a:p>
            <a:r>
              <a:rPr lang="en-US" sz="2000" b="1" dirty="0"/>
              <a:t>а) C</a:t>
            </a:r>
            <a:r>
              <a:rPr lang="en-US" sz="2000" b="1" baseline="-25000" dirty="0"/>
              <a:t>n</a:t>
            </a:r>
            <a:r>
              <a:rPr lang="en-US" sz="2000" b="1" dirty="0"/>
              <a:t>H</a:t>
            </a:r>
            <a:r>
              <a:rPr lang="en-US" sz="2000" b="1" baseline="-25000" dirty="0"/>
              <a:t>2n</a:t>
            </a:r>
            <a:r>
              <a:rPr lang="en-US" sz="2000" b="1" dirty="0"/>
              <a:t>     б) C</a:t>
            </a:r>
            <a:r>
              <a:rPr lang="en-US" sz="2000" b="1" baseline="-25000" dirty="0"/>
              <a:t>n</a:t>
            </a:r>
            <a:r>
              <a:rPr lang="en-US" sz="2000" b="1" dirty="0"/>
              <a:t>H</a:t>
            </a:r>
            <a:r>
              <a:rPr lang="en-US" sz="2000" b="1" baseline="-25000" dirty="0"/>
              <a:t>2n+2</a:t>
            </a:r>
            <a:r>
              <a:rPr lang="en-US" sz="2000" b="1" dirty="0"/>
              <a:t>     в) C</a:t>
            </a:r>
            <a:r>
              <a:rPr lang="en-US" sz="2000" b="1" baseline="-25000" dirty="0"/>
              <a:t>n</a:t>
            </a:r>
            <a:r>
              <a:rPr lang="en-US" sz="2000" b="1" dirty="0"/>
              <a:t>H</a:t>
            </a:r>
            <a:r>
              <a:rPr lang="en-US" sz="2000" b="1" baseline="-25000" dirty="0"/>
              <a:t>2n-2</a:t>
            </a:r>
            <a:r>
              <a:rPr lang="en-US" sz="2000" b="1" dirty="0"/>
              <a:t>     г) C</a:t>
            </a:r>
            <a:r>
              <a:rPr lang="en-US" sz="2000" b="1" baseline="-25000" dirty="0"/>
              <a:t>n</a:t>
            </a:r>
            <a:r>
              <a:rPr lang="en-US" sz="2000" b="1" dirty="0"/>
              <a:t>H</a:t>
            </a:r>
            <a:r>
              <a:rPr lang="en-US" sz="2000" b="1" baseline="-25000" dirty="0"/>
              <a:t>2n-6</a:t>
            </a:r>
            <a:r>
              <a:rPr lang="en-US" sz="2000" b="1" dirty="0"/>
              <a:t>     </a:t>
            </a:r>
          </a:p>
          <a:p>
            <a:r>
              <a:rPr lang="en-US" sz="2000" b="1" dirty="0" err="1"/>
              <a:t>Варианты</a:t>
            </a:r>
            <a:r>
              <a:rPr lang="en-US" sz="2000" b="1" dirty="0"/>
              <a:t> </a:t>
            </a:r>
            <a:r>
              <a:rPr lang="en-US" sz="2000" b="1" dirty="0" err="1"/>
              <a:t>ответов</a:t>
            </a:r>
            <a:r>
              <a:rPr lang="en-US" sz="2000" b="1" dirty="0"/>
              <a:t> (</a:t>
            </a:r>
            <a:r>
              <a:rPr lang="en-US" sz="2000" b="1" dirty="0" err="1"/>
              <a:t>выберите</a:t>
            </a:r>
            <a:r>
              <a:rPr lang="en-US" sz="2000" b="1" dirty="0"/>
              <a:t> </a:t>
            </a:r>
            <a:r>
              <a:rPr lang="en-US" sz="2000" b="1" dirty="0" err="1"/>
              <a:t>правильный</a:t>
            </a:r>
            <a:r>
              <a:rPr lang="en-US" sz="2000" b="1" dirty="0"/>
              <a:t>):</a:t>
            </a:r>
            <a:endParaRPr lang="ru-RU" sz="2000" b="1" dirty="0"/>
          </a:p>
          <a:p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b="1" dirty="0" err="1"/>
              <a:t>Ответ</a:t>
            </a:r>
            <a:r>
              <a:rPr lang="en-US" sz="2000" b="1" dirty="0"/>
              <a:t> 1: </a:t>
            </a:r>
            <a:r>
              <a:rPr lang="en-US" sz="2000" b="1" dirty="0" err="1"/>
              <a:t>формула</a:t>
            </a:r>
            <a:r>
              <a:rPr lang="en-US" sz="2000" b="1" dirty="0"/>
              <a:t> </a:t>
            </a:r>
            <a:r>
              <a:rPr lang="ru-RU" sz="2000" b="1" dirty="0"/>
              <a:t>- </a:t>
            </a:r>
            <a:r>
              <a:rPr lang="en-US" sz="2000" b="1" dirty="0"/>
              <a:t>а  	</a:t>
            </a:r>
            <a:r>
              <a:rPr lang="ru-RU" sz="2000" b="1" dirty="0" smtClean="0"/>
              <a:t>	Ответ </a:t>
            </a:r>
            <a:r>
              <a:rPr lang="ru-RU" sz="2000" b="1" dirty="0"/>
              <a:t>2: </a:t>
            </a:r>
            <a:r>
              <a:rPr lang="en-US" sz="2000" b="1" dirty="0" err="1"/>
              <a:t>формула</a:t>
            </a:r>
            <a:r>
              <a:rPr lang="en-US" sz="2000" b="1" dirty="0"/>
              <a:t> </a:t>
            </a:r>
            <a:r>
              <a:rPr lang="ru-RU" sz="2000" b="1" dirty="0"/>
              <a:t>- </a:t>
            </a:r>
            <a:r>
              <a:rPr lang="en-US" sz="2000" b="1" dirty="0"/>
              <a:t>б </a:t>
            </a:r>
            <a:br>
              <a:rPr lang="en-US" sz="2000" b="1" dirty="0"/>
            </a:br>
            <a:r>
              <a:rPr lang="en-US" sz="2000" b="1" dirty="0" err="1"/>
              <a:t>Ответ</a:t>
            </a:r>
            <a:r>
              <a:rPr lang="en-US" sz="2000" b="1" dirty="0"/>
              <a:t> 3: </a:t>
            </a:r>
            <a:r>
              <a:rPr lang="en-US" sz="2000" b="1" dirty="0" err="1"/>
              <a:t>формула</a:t>
            </a:r>
            <a:r>
              <a:rPr lang="en-US" sz="2000" b="1" dirty="0"/>
              <a:t> </a:t>
            </a:r>
            <a:r>
              <a:rPr lang="ru-RU" sz="2000" b="1" dirty="0"/>
              <a:t>- </a:t>
            </a:r>
            <a:r>
              <a:rPr lang="en-US" sz="2000" b="1" dirty="0"/>
              <a:t>в 	</a:t>
            </a:r>
            <a:r>
              <a:rPr lang="ru-RU" sz="2000" b="1" dirty="0"/>
              <a:t>	</a:t>
            </a:r>
            <a:r>
              <a:rPr lang="en-US" sz="2000" b="1" dirty="0" err="1"/>
              <a:t>Ответ</a:t>
            </a:r>
            <a:r>
              <a:rPr lang="en-US" sz="2000" b="1" dirty="0"/>
              <a:t> 4: </a:t>
            </a:r>
            <a:r>
              <a:rPr lang="en-US" sz="2000" b="1" dirty="0" err="1"/>
              <a:t>формула</a:t>
            </a:r>
            <a:r>
              <a:rPr lang="en-US" sz="2000" b="1" dirty="0"/>
              <a:t> </a:t>
            </a:r>
            <a:r>
              <a:rPr lang="ru-RU" sz="2000" b="1" dirty="0"/>
              <a:t>- </a:t>
            </a:r>
            <a:r>
              <a:rPr lang="en-US" sz="2000" b="1" dirty="0"/>
              <a:t>г 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468313" y="4076700"/>
            <a:ext cx="835183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/>
              <a:t>2) </a:t>
            </a:r>
            <a:r>
              <a:rPr lang="en-US" sz="2000" b="1"/>
              <a:t>Какие соединения относятся к гомологическому ряду метана: </a:t>
            </a:r>
          </a:p>
          <a:p>
            <a:r>
              <a:rPr lang="en-US" sz="2000" b="1"/>
              <a:t>а) С</a:t>
            </a:r>
            <a:r>
              <a:rPr lang="en-US" sz="2000" b="1" baseline="-25000"/>
              <a:t>2</a:t>
            </a:r>
            <a:r>
              <a:rPr lang="en-US" sz="2000" b="1"/>
              <a:t>Н</a:t>
            </a:r>
            <a:r>
              <a:rPr lang="en-US" sz="2000" b="1" baseline="-25000"/>
              <a:t>4</a:t>
            </a:r>
            <a:r>
              <a:rPr lang="en-US" sz="2000" b="1"/>
              <a:t>     б) С</a:t>
            </a:r>
            <a:r>
              <a:rPr lang="en-US" sz="2000" b="1" baseline="-25000"/>
              <a:t>3</a:t>
            </a:r>
            <a:r>
              <a:rPr lang="en-US" sz="2000" b="1"/>
              <a:t>Н</a:t>
            </a:r>
            <a:r>
              <a:rPr lang="en-US" sz="2000" b="1" baseline="-25000"/>
              <a:t>8</a:t>
            </a:r>
            <a:r>
              <a:rPr lang="en-US" sz="2000" b="1"/>
              <a:t>     в) С</a:t>
            </a:r>
            <a:r>
              <a:rPr lang="en-US" sz="2000" b="1" baseline="-25000"/>
              <a:t>4</a:t>
            </a:r>
            <a:r>
              <a:rPr lang="en-US" sz="2000" b="1"/>
              <a:t>Н</a:t>
            </a:r>
            <a:r>
              <a:rPr lang="en-US" sz="2000" b="1" baseline="-25000"/>
              <a:t>10</a:t>
            </a:r>
            <a:r>
              <a:rPr lang="en-US" sz="2000" b="1"/>
              <a:t>     г) С</a:t>
            </a:r>
            <a:r>
              <a:rPr lang="en-US" sz="2000" b="1" baseline="-25000"/>
              <a:t>5</a:t>
            </a:r>
            <a:r>
              <a:rPr lang="en-US" sz="2000" b="1"/>
              <a:t>Н</a:t>
            </a:r>
            <a:r>
              <a:rPr lang="en-US" sz="2000" b="1" baseline="-25000"/>
              <a:t>12</a:t>
            </a:r>
            <a:r>
              <a:rPr lang="en-US" sz="2000" b="1"/>
              <a:t>     д) С</a:t>
            </a:r>
            <a:r>
              <a:rPr lang="en-US" sz="2000" b="1" baseline="-25000"/>
              <a:t>7</a:t>
            </a:r>
            <a:r>
              <a:rPr lang="en-US" sz="2000" b="1"/>
              <a:t>Н</a:t>
            </a:r>
            <a:r>
              <a:rPr lang="en-US" sz="2000" b="1" baseline="-25000"/>
              <a:t>14</a:t>
            </a:r>
            <a:r>
              <a:rPr lang="en-US" sz="2000" b="1"/>
              <a:t> ? </a:t>
            </a:r>
          </a:p>
          <a:p>
            <a:r>
              <a:rPr lang="en-US" sz="2000" b="1"/>
              <a:t/>
            </a:r>
            <a:br>
              <a:rPr lang="en-US" sz="2000" b="1"/>
            </a:br>
            <a:r>
              <a:rPr lang="en-US" sz="2000" b="1"/>
              <a:t>Ответ 1: соединения а, в, г 		Ответ 2: соединения б, г, д </a:t>
            </a:r>
            <a:br>
              <a:rPr lang="en-US" sz="2000" b="1"/>
            </a:br>
            <a:r>
              <a:rPr lang="en-US" sz="2000" b="1"/>
              <a:t>Ответ 3: соединения б, в, г 		Ответ 4: соединения г, д</a:t>
            </a:r>
            <a:r>
              <a:rPr lang="en-US"/>
              <a:t>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Упражнение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8616" name="Picture 8" descr="pencile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10080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1214415" y="2428868"/>
            <a:ext cx="771530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sz="2800" b="1" dirty="0">
                <a:solidFill>
                  <a:srgbClr val="256391"/>
                </a:solidFill>
              </a:rPr>
              <a:t>Составьте структурные формулы следующих </a:t>
            </a:r>
            <a:r>
              <a:rPr lang="ru-RU" sz="2800" b="1" dirty="0" err="1">
                <a:solidFill>
                  <a:srgbClr val="256391"/>
                </a:solidFill>
              </a:rPr>
              <a:t>алканов</a:t>
            </a:r>
            <a:r>
              <a:rPr lang="ru-RU" sz="2800" b="1" dirty="0">
                <a:solidFill>
                  <a:srgbClr val="256391"/>
                </a:solidFill>
              </a:rPr>
              <a:t>: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2-метилгекан;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3-метил-3-этилпентан;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2,3,4-триметилгексан;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2,2,3,4-тетраметилгептан;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2-метил-3,3-диэтилоктан;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256391"/>
                </a:solidFill>
              </a:rPr>
              <a:t>2,3-диметил-3-изопропилгексан.</a:t>
            </a:r>
          </a:p>
          <a:p>
            <a:pPr marL="342900" indent="-342900">
              <a:buFontTx/>
              <a:buAutoNum type="arabicPeriod"/>
            </a:pPr>
            <a:endParaRPr lang="ru-RU" sz="2800" b="1" dirty="0">
              <a:solidFill>
                <a:srgbClr val="25639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8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8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8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71472" y="0"/>
            <a:ext cx="7572428" cy="1285859"/>
          </a:xfrm>
        </p:spPr>
        <p:txBody>
          <a:bodyPr>
            <a:noAutofit/>
          </a:bodyPr>
          <a:lstStyle/>
          <a:p>
            <a:pPr marL="838200" indent="-838200" algn="ctr" eaLnBrk="1" hangingPunct="1">
              <a:defRPr/>
            </a:pPr>
            <a:r>
              <a:rPr lang="ru-RU" sz="4000" b="1" cap="none" dirty="0" smtClean="0">
                <a:solidFill>
                  <a:srgbClr val="FF0000"/>
                </a:solidFill>
              </a:rPr>
              <a:t>Алгоритм составления формул  изомеров</a:t>
            </a:r>
          </a:p>
        </p:txBody>
      </p:sp>
      <p:graphicFrame>
        <p:nvGraphicFramePr>
          <p:cNvPr id="27758" name="Group 110"/>
          <p:cNvGraphicFramePr>
            <a:graphicFrameLocks noGrp="1"/>
          </p:cNvGraphicFramePr>
          <p:nvPr/>
        </p:nvGraphicFramePr>
        <p:xfrm>
          <a:off x="0" y="1268413"/>
          <a:ext cx="5148263" cy="5365433"/>
        </p:xfrm>
        <a:graphic>
          <a:graphicData uri="http://schemas.openxmlformats.org/drawingml/2006/table">
            <a:tbl>
              <a:tblPr/>
              <a:tblGrid>
                <a:gridCol w="5148263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Действие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976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Записать общую формулу вещества и назвать его.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Расположить все атомы углерода линейно и пронумеровать их.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Укоротить углеродную цепь на один атом и присоединить «оторванный» атом (только не к крайним атомам).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Повторить пункт № 3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757" name="Group 109"/>
          <p:cNvGraphicFramePr>
            <a:graphicFrameLocks noGrp="1"/>
          </p:cNvGraphicFramePr>
          <p:nvPr/>
        </p:nvGraphicFramePr>
        <p:xfrm>
          <a:off x="5148263" y="1268413"/>
          <a:ext cx="3995737" cy="1129348"/>
        </p:xfrm>
        <a:graphic>
          <a:graphicData uri="http://schemas.openxmlformats.org/drawingml/2006/table">
            <a:tbl>
              <a:tblPr/>
              <a:tblGrid>
                <a:gridCol w="39957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Пример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1. С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Н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12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 - пентан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754" name="Group 106"/>
          <p:cNvGraphicFramePr>
            <a:graphicFrameLocks noGrp="1"/>
          </p:cNvGraphicFramePr>
          <p:nvPr/>
        </p:nvGraphicFramePr>
        <p:xfrm>
          <a:off x="5148263" y="2420938"/>
          <a:ext cx="3995737" cy="518160"/>
        </p:xfrm>
        <a:graphic>
          <a:graphicData uri="http://schemas.openxmlformats.org/drawingml/2006/table">
            <a:tbl>
              <a:tblPr/>
              <a:tblGrid>
                <a:gridCol w="3995737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2. С – С – С – С – 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743" name="Group 95"/>
          <p:cNvGraphicFramePr>
            <a:graphicFrameLocks noGrp="1"/>
          </p:cNvGraphicFramePr>
          <p:nvPr/>
        </p:nvGraphicFramePr>
        <p:xfrm>
          <a:off x="5148263" y="2924175"/>
          <a:ext cx="3995737" cy="1542288"/>
        </p:xfrm>
        <a:graphic>
          <a:graphicData uri="http://schemas.openxmlformats.org/drawingml/2006/table">
            <a:tbl>
              <a:tblPr/>
              <a:tblGrid>
                <a:gridCol w="3995737"/>
              </a:tblGrid>
              <a:tr h="150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3. С – С – С – 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     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         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753" name="Group 105"/>
          <p:cNvGraphicFramePr>
            <a:graphicFrameLocks noGrp="1"/>
          </p:cNvGraphicFramePr>
          <p:nvPr/>
        </p:nvGraphicFramePr>
        <p:xfrm>
          <a:off x="5148263" y="4437063"/>
          <a:ext cx="3995737" cy="2200656"/>
        </p:xfrm>
        <a:graphic>
          <a:graphicData uri="http://schemas.openxmlformats.org/drawingml/2006/table">
            <a:tbl>
              <a:tblPr/>
              <a:tblGrid>
                <a:gridCol w="3995737"/>
              </a:tblGrid>
              <a:tr h="2160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       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С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                 I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4. С – С – С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                 I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          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Упражнение</a:t>
            </a:r>
          </a:p>
        </p:txBody>
      </p:sp>
      <p:sp>
        <p:nvSpPr>
          <p:cNvPr id="34819" name="Text Box 3"/>
          <p:cNvSpPr txBox="1">
            <a:spLocks noChangeArrowheads="1" noChangeShapeType="1"/>
          </p:cNvSpPr>
          <p:nvPr/>
        </p:nvSpPr>
        <p:spPr bwMode="auto">
          <a:xfrm>
            <a:off x="428596" y="1484313"/>
            <a:ext cx="8715404" cy="1944687"/>
          </a:xfrm>
          <a:prstGeom prst="rect">
            <a:avLst/>
          </a:prstGeom>
          <a:solidFill>
            <a:srgbClr val="FFFFFF"/>
          </a:solidFill>
          <a:ln w="0" algn="in">
            <a:noFill/>
            <a:miter lim="800000"/>
            <a:headEnd/>
            <a:tailEnd/>
          </a:ln>
        </p:spPr>
        <p:txBody>
          <a:bodyPr lIns="36195" tIns="36195" rIns="36195" bIns="36195"/>
          <a:lstStyle/>
          <a:p>
            <a:r>
              <a:rPr lang="ru-RU" sz="3600" b="1" dirty="0">
                <a:solidFill>
                  <a:srgbClr val="009900"/>
                </a:solidFill>
                <a:latin typeface="Arial" charset="0"/>
              </a:rPr>
              <a:t>Запишите структурные формулы и названия изомеров состава С</a:t>
            </a:r>
            <a:r>
              <a:rPr lang="en-US" sz="3600" b="1" baseline="-25000" dirty="0">
                <a:solidFill>
                  <a:srgbClr val="009900"/>
                </a:solidFill>
                <a:latin typeface="Arial" charset="0"/>
              </a:rPr>
              <a:t>6</a:t>
            </a:r>
            <a:r>
              <a:rPr lang="ru-RU" sz="3600" b="1" dirty="0">
                <a:solidFill>
                  <a:srgbClr val="009900"/>
                </a:solidFill>
                <a:latin typeface="Arial" charset="0"/>
              </a:rPr>
              <a:t>Н</a:t>
            </a:r>
            <a:r>
              <a:rPr lang="en-US" sz="3600" b="1" baseline="-25000" dirty="0">
                <a:solidFill>
                  <a:srgbClr val="009900"/>
                </a:solidFill>
                <a:latin typeface="Arial" charset="0"/>
              </a:rPr>
              <a:t>14</a:t>
            </a:r>
            <a:r>
              <a:rPr lang="ru-RU" sz="3600" b="1" baseline="-25000" dirty="0">
                <a:solidFill>
                  <a:srgbClr val="009900"/>
                </a:solidFill>
                <a:latin typeface="Arial" charset="0"/>
              </a:rPr>
              <a:t>.</a:t>
            </a:r>
            <a:endParaRPr lang="ru-RU" sz="3600" b="1" dirty="0">
              <a:solidFill>
                <a:srgbClr val="009900"/>
              </a:solidFill>
              <a:latin typeface="Arial" charset="0"/>
            </a:endParaRPr>
          </a:p>
        </p:txBody>
      </p:sp>
      <p:sp>
        <p:nvSpPr>
          <p:cNvPr id="34821" name="Text Box 5"/>
          <p:cNvSpPr txBox="1">
            <a:spLocks noChangeArrowheads="1" noChangeShapeType="1"/>
          </p:cNvSpPr>
          <p:nvPr/>
        </p:nvSpPr>
        <p:spPr bwMode="auto">
          <a:xfrm>
            <a:off x="500034" y="3643314"/>
            <a:ext cx="8643966" cy="1944687"/>
          </a:xfrm>
          <a:prstGeom prst="rect">
            <a:avLst/>
          </a:prstGeom>
          <a:solidFill>
            <a:srgbClr val="FFFFFF"/>
          </a:solidFill>
          <a:ln w="0" algn="in">
            <a:noFill/>
            <a:miter lim="800000"/>
            <a:headEnd/>
            <a:tailEnd/>
          </a:ln>
        </p:spPr>
        <p:txBody>
          <a:bodyPr lIns="36195" tIns="36195" rIns="36195" bIns="36195"/>
          <a:lstStyle/>
          <a:p>
            <a:r>
              <a:rPr lang="ru-RU" sz="3600" b="1" dirty="0">
                <a:solidFill>
                  <a:srgbClr val="009900"/>
                </a:solidFill>
                <a:latin typeface="Arial" charset="0"/>
              </a:rPr>
              <a:t>Запишите структурные формулы и названия пяти изомеров состава С</a:t>
            </a:r>
            <a:r>
              <a:rPr lang="ru-RU" sz="3600" b="1" baseline="-25000" dirty="0">
                <a:solidFill>
                  <a:srgbClr val="009900"/>
                </a:solidFill>
                <a:latin typeface="Arial" charset="0"/>
              </a:rPr>
              <a:t>7</a:t>
            </a:r>
            <a:r>
              <a:rPr lang="ru-RU" sz="3600" b="1" dirty="0">
                <a:solidFill>
                  <a:srgbClr val="009900"/>
                </a:solidFill>
                <a:latin typeface="Arial" charset="0"/>
              </a:rPr>
              <a:t>Н</a:t>
            </a:r>
            <a:r>
              <a:rPr lang="en-US" sz="3600" b="1" baseline="-25000" dirty="0">
                <a:solidFill>
                  <a:srgbClr val="009900"/>
                </a:solidFill>
                <a:latin typeface="Arial" charset="0"/>
              </a:rPr>
              <a:t>1</a:t>
            </a:r>
            <a:r>
              <a:rPr lang="ru-RU" sz="3600" b="1" baseline="-25000" dirty="0">
                <a:solidFill>
                  <a:srgbClr val="009900"/>
                </a:solidFill>
                <a:latin typeface="Arial" charset="0"/>
              </a:rPr>
              <a:t>6.</a:t>
            </a:r>
            <a:endParaRPr lang="ru-RU" sz="3600" b="1" dirty="0">
              <a:solidFill>
                <a:srgbClr val="0099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animBg="1"/>
      <p:bldP spid="348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работу! Молодцы!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Другая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00B050"/>
      </a:accent1>
      <a:accent2>
        <a:srgbClr val="F1DB8C"/>
      </a:accent2>
      <a:accent3>
        <a:srgbClr val="BADDA2"/>
      </a:accent3>
      <a:accent4>
        <a:srgbClr val="84AA33"/>
      </a:accent4>
      <a:accent5>
        <a:srgbClr val="964305"/>
      </a:accent5>
      <a:accent6>
        <a:srgbClr val="446E27"/>
      </a:accent6>
      <a:hlink>
        <a:srgbClr val="8DC765"/>
      </a:hlink>
      <a:folHlink>
        <a:srgbClr val="AA8A1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839</Words>
  <Application>Microsoft PowerPoint</Application>
  <PresentationFormat>Экран (4:3)</PresentationFormat>
  <Paragraphs>259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Обычная</vt:lpstr>
      <vt:lpstr>Номенклатура органических соединений</vt:lpstr>
      <vt:lpstr>Слайд 2</vt:lpstr>
      <vt:lpstr>Слайд 3</vt:lpstr>
      <vt:lpstr>Номенклатура алканов</vt:lpstr>
      <vt:lpstr>Номенклатура радикалов</vt:lpstr>
      <vt:lpstr>Радикалы</vt:lpstr>
      <vt:lpstr>Радикалы</vt:lpstr>
      <vt:lpstr>Назовите радикалы:</vt:lpstr>
      <vt:lpstr>Правила построения названий для разветвленных алканов</vt:lpstr>
      <vt:lpstr>Правила составления названия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2-метилбутанол-2</vt:lpstr>
      <vt:lpstr>Слайд 22</vt:lpstr>
      <vt:lpstr>Написание структурных формул</vt:lpstr>
      <vt:lpstr>Алгоритм составления формул  по названию вещества.</vt:lpstr>
      <vt:lpstr>2-метилбутанол-2</vt:lpstr>
      <vt:lpstr>Тест по теме</vt:lpstr>
      <vt:lpstr>Слайд 27</vt:lpstr>
      <vt:lpstr>Алгоритм составления формул  изомеров</vt:lpstr>
      <vt:lpstr>Упражнение</vt:lpstr>
      <vt:lpstr>Спасибо за работу! Молодцы!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Номенклатура органических соединений</dc:title>
  <dc:creator>Галочка</dc:creator>
  <cp:lastModifiedBy>Галочка</cp:lastModifiedBy>
  <cp:revision>14</cp:revision>
  <dcterms:created xsi:type="dcterms:W3CDTF">2012-02-29T18:35:28Z</dcterms:created>
  <dcterms:modified xsi:type="dcterms:W3CDTF">2012-03-07T14:53:15Z</dcterms:modified>
</cp:coreProperties>
</file>