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14"/>
  </p:notesMasterIdLst>
  <p:handoutMasterIdLst>
    <p:handoutMasterId r:id="rId15"/>
  </p:handoutMasterIdLst>
  <p:sldIdLst>
    <p:sldId id="256" r:id="rId2"/>
    <p:sldId id="274" r:id="rId3"/>
    <p:sldId id="282" r:id="rId4"/>
    <p:sldId id="281" r:id="rId5"/>
    <p:sldId id="283" r:id="rId6"/>
    <p:sldId id="277" r:id="rId7"/>
    <p:sldId id="284" r:id="rId8"/>
    <p:sldId id="279" r:id="rId9"/>
    <p:sldId id="286" r:id="rId10"/>
    <p:sldId id="287" r:id="rId11"/>
    <p:sldId id="278" r:id="rId12"/>
    <p:sldId id="271" r:id="rId13"/>
  </p:sldIdLst>
  <p:sldSz cx="9144000" cy="6858000" type="screen4x3"/>
  <p:notesSz cx="7100888" cy="10231438"/>
  <p:defaultTextStyle>
    <a:defPPr>
      <a:defRPr lang="uk-UA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="" xmlns:p15="http://schemas.microsoft.com/office/powerpoint/2012/main">
        <p15:guide id="1" orient="horz" pos="3223">
          <p15:clr>
            <a:srgbClr val="A4A3A4"/>
          </p15:clr>
        </p15:guide>
        <p15:guide id="2" pos="2237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C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Средний стиль 2 - акцент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aximized">
    <p:restoredLeft sz="15228" autoAdjust="0"/>
    <p:restoredTop sz="94604" autoAdjust="0"/>
  </p:normalViewPr>
  <p:slideViewPr>
    <p:cSldViewPr>
      <p:cViewPr>
        <p:scale>
          <a:sx n="98" d="100"/>
          <a:sy n="98" d="100"/>
        </p:scale>
        <p:origin x="-1344" y="-37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200" d="100"/>
        <a:sy n="200" d="100"/>
      </p:scale>
      <p:origin x="0" y="0"/>
    </p:cViewPr>
  </p:sorterViewPr>
  <p:notesViewPr>
    <p:cSldViewPr>
      <p:cViewPr varScale="1">
        <p:scale>
          <a:sx n="79" d="100"/>
          <a:sy n="79" d="100"/>
        </p:scale>
        <p:origin x="-3942" y="-90"/>
      </p:cViewPr>
      <p:guideLst>
        <p:guide orient="horz" pos="3223"/>
        <p:guide pos="2237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7051" cy="511572"/>
          </a:xfrm>
          <a:prstGeom prst="rect">
            <a:avLst/>
          </a:prstGeom>
        </p:spPr>
        <p:txBody>
          <a:bodyPr vert="horz" lIns="99039" tIns="49519" rIns="99039" bIns="49519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3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4022194" y="0"/>
            <a:ext cx="3077051" cy="511572"/>
          </a:xfrm>
          <a:prstGeom prst="rect">
            <a:avLst/>
          </a:prstGeom>
        </p:spPr>
        <p:txBody>
          <a:bodyPr vert="horz" lIns="99039" tIns="49519" rIns="99039" bIns="49519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300" smtClean="0">
                <a:latin typeface="+mn-lt"/>
                <a:cs typeface="+mn-cs"/>
              </a:defRPr>
            </a:lvl1pPr>
          </a:lstStyle>
          <a:p>
            <a:pPr>
              <a:defRPr/>
            </a:pPr>
            <a:fld id="{EEE95CF8-0047-4F57-A583-4E836A96BF48}" type="datetimeFigureOut">
              <a:rPr lang="uk-UA"/>
              <a:pPr>
                <a:defRPr/>
              </a:pPr>
              <a:t>08.04.2015</a:t>
            </a:fld>
            <a:endParaRPr lang="uk-UA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9718090"/>
            <a:ext cx="3077051" cy="511572"/>
          </a:xfrm>
          <a:prstGeom prst="rect">
            <a:avLst/>
          </a:prstGeom>
        </p:spPr>
        <p:txBody>
          <a:bodyPr vert="horz" lIns="99039" tIns="49519" rIns="99039" bIns="49519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3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4022194" y="9718090"/>
            <a:ext cx="3077051" cy="511572"/>
          </a:xfrm>
          <a:prstGeom prst="rect">
            <a:avLst/>
          </a:prstGeom>
        </p:spPr>
        <p:txBody>
          <a:bodyPr vert="horz" lIns="99039" tIns="49519" rIns="99039" bIns="49519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300" smtClean="0">
                <a:latin typeface="+mn-lt"/>
                <a:cs typeface="+mn-cs"/>
              </a:defRPr>
            </a:lvl1pPr>
          </a:lstStyle>
          <a:p>
            <a:pPr>
              <a:defRPr/>
            </a:pPr>
            <a:fld id="{D0DEF3A6-C81A-4F7F-934A-B25537EEC0A2}" type="slidenum">
              <a:rPr lang="uk-UA"/>
              <a:pPr>
                <a:defRPr/>
              </a:pPr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51330731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7051" cy="511572"/>
          </a:xfrm>
          <a:prstGeom prst="rect">
            <a:avLst/>
          </a:prstGeom>
        </p:spPr>
        <p:txBody>
          <a:bodyPr vert="horz" lIns="99039" tIns="49519" rIns="99039" bIns="49519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3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4022194" y="0"/>
            <a:ext cx="3077051" cy="511572"/>
          </a:xfrm>
          <a:prstGeom prst="rect">
            <a:avLst/>
          </a:prstGeom>
        </p:spPr>
        <p:txBody>
          <a:bodyPr vert="horz" lIns="99039" tIns="49519" rIns="99039" bIns="49519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300" smtClean="0">
                <a:latin typeface="+mn-lt"/>
                <a:cs typeface="+mn-cs"/>
              </a:defRPr>
            </a:lvl1pPr>
          </a:lstStyle>
          <a:p>
            <a:pPr>
              <a:defRPr/>
            </a:pPr>
            <a:fld id="{E690A604-4450-491C-9AEA-D497A3E17210}" type="datetimeFigureOut">
              <a:rPr lang="uk-UA"/>
              <a:pPr>
                <a:defRPr/>
              </a:pPr>
              <a:t>08.04.2015</a:t>
            </a:fld>
            <a:endParaRPr lang="uk-UA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993775" y="766763"/>
            <a:ext cx="5114925" cy="383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9039" tIns="49519" rIns="99039" bIns="49519" rtlCol="0" anchor="ctr"/>
          <a:lstStyle/>
          <a:p>
            <a:pPr lvl="0"/>
            <a:endParaRPr lang="uk-UA" noProof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710089" y="4859933"/>
            <a:ext cx="5680710" cy="4604147"/>
          </a:xfrm>
          <a:prstGeom prst="rect">
            <a:avLst/>
          </a:prstGeom>
        </p:spPr>
        <p:txBody>
          <a:bodyPr vert="horz" lIns="99039" tIns="49519" rIns="99039" bIns="49519" rtlCol="0"/>
          <a:lstStyle/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  <a:endParaRPr lang="uk-UA" noProof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718090"/>
            <a:ext cx="3077051" cy="511572"/>
          </a:xfrm>
          <a:prstGeom prst="rect">
            <a:avLst/>
          </a:prstGeom>
        </p:spPr>
        <p:txBody>
          <a:bodyPr vert="horz" lIns="99039" tIns="49519" rIns="99039" bIns="49519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3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4022194" y="9718090"/>
            <a:ext cx="3077051" cy="511572"/>
          </a:xfrm>
          <a:prstGeom prst="rect">
            <a:avLst/>
          </a:prstGeom>
        </p:spPr>
        <p:txBody>
          <a:bodyPr vert="horz" lIns="99039" tIns="49519" rIns="99039" bIns="49519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300" smtClean="0">
                <a:latin typeface="+mn-lt"/>
                <a:cs typeface="+mn-cs"/>
              </a:defRPr>
            </a:lvl1pPr>
          </a:lstStyle>
          <a:p>
            <a:pPr>
              <a:defRPr/>
            </a:pPr>
            <a:fld id="{D01D41A6-109B-4D5E-BAA4-846AA9494273}" type="slidenum">
              <a:rPr lang="uk-UA"/>
              <a:pPr>
                <a:defRPr/>
              </a:pPr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727191300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Pr>
        <a:solidFill>
          <a:srgbClr val="C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7"/>
          <p:cNvSpPr/>
          <p:nvPr userDrawn="1"/>
        </p:nvSpPr>
        <p:spPr>
          <a:xfrm>
            <a:off x="107950" y="115888"/>
            <a:ext cx="8928100" cy="6626225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uk-UA"/>
          </a:p>
        </p:txBody>
      </p:sp>
      <p:pic>
        <p:nvPicPr>
          <p:cNvPr id="5" name="Рисунок 8"/>
          <p:cNvPicPr>
            <a:picLocks noChangeAspect="1"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>
            <a:off x="2852738" y="404813"/>
            <a:ext cx="3438525" cy="1882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636912"/>
            <a:ext cx="7772400" cy="1440160"/>
          </a:xfrm>
        </p:spPr>
        <p:txBody>
          <a:bodyPr/>
          <a:lstStyle>
            <a:lvl1pPr>
              <a:defRPr>
                <a:solidFill>
                  <a:schemeClr val="bg1"/>
                </a:solidFill>
                <a:latin typeface="Myriad Pro" pitchFamily="34" charset="0"/>
              </a:defRPr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4365104"/>
            <a:ext cx="6400800" cy="1464568"/>
          </a:xfrm>
        </p:spPr>
        <p:txBody>
          <a:bodyPr/>
          <a:lstStyle>
            <a:lvl1pPr marL="0" indent="0" algn="ctr">
              <a:buNone/>
              <a:defRPr>
                <a:solidFill>
                  <a:schemeClr val="bg1"/>
                </a:solidFill>
                <a:latin typeface="Myriad Pro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uk-UA"/>
          </a:p>
        </p:txBody>
      </p:sp>
      <p:sp>
        <p:nvSpPr>
          <p:cNvPr id="6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D5A3A98-4F4A-4366-BA98-61C564BD8AED}" type="datetime1">
              <a:rPr lang="uk-UA"/>
              <a:pPr>
                <a:defRPr/>
              </a:pPr>
              <a:t>08.04.2015</a:t>
            </a:fld>
            <a:endParaRPr lang="uk-UA"/>
          </a:p>
        </p:txBody>
      </p:sp>
      <p:sp>
        <p:nvSpPr>
          <p:cNvPr id="7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www.lex.org.ua</a:t>
            </a:r>
            <a:endParaRPr lang="uk-UA"/>
          </a:p>
        </p:txBody>
      </p:sp>
      <p:sp>
        <p:nvSpPr>
          <p:cNvPr id="8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C19FB87-175B-43CD-A6C7-445C272D60F7}" type="slidenum">
              <a:rPr lang="uk-UA"/>
              <a:pPr>
                <a:defRPr/>
              </a:pPr>
              <a:t>‹#›</a:t>
            </a:fld>
            <a:endParaRPr lang="uk-UA"/>
          </a:p>
        </p:txBody>
      </p:sp>
    </p:spTree>
  </p:cSld>
  <p:clrMapOvr>
    <a:masterClrMapping/>
  </p:clrMapOvr>
  <p:transition spd="slow">
    <p:fad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>
            <a:off x="-1588" y="893763"/>
            <a:ext cx="6445251" cy="5964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Рисунок 6"/>
          <p:cNvPicPr>
            <a:picLocks noChangeAspect="1"/>
          </p:cNvPicPr>
          <p:nvPr userDrawn="1"/>
        </p:nvPicPr>
        <p:blipFill>
          <a:blip r:embed="rId3"/>
          <a:srcRect/>
          <a:stretch>
            <a:fillRect/>
          </a:stretch>
        </p:blipFill>
        <p:spPr bwMode="auto">
          <a:xfrm>
            <a:off x="179388" y="188913"/>
            <a:ext cx="1887537" cy="936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6" name="Прямая соединительная линия 8"/>
          <p:cNvCxnSpPr/>
          <p:nvPr userDrawn="1"/>
        </p:nvCxnSpPr>
        <p:spPr>
          <a:xfrm>
            <a:off x="9036050" y="115888"/>
            <a:ext cx="0" cy="4752975"/>
          </a:xfrm>
          <a:prstGeom prst="line">
            <a:avLst/>
          </a:prstGeom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7" name="Прямая соединительная линия 10"/>
          <p:cNvCxnSpPr/>
          <p:nvPr userDrawn="1"/>
        </p:nvCxnSpPr>
        <p:spPr>
          <a:xfrm>
            <a:off x="8964613" y="115888"/>
            <a:ext cx="0" cy="3241675"/>
          </a:xfrm>
          <a:prstGeom prst="line">
            <a:avLst/>
          </a:prstGeom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 userDrawn="1"/>
        </p:nvSpPr>
        <p:spPr>
          <a:xfrm>
            <a:off x="6292850" y="6297613"/>
            <a:ext cx="2095500" cy="476250"/>
          </a:xfrm>
          <a:prstGeom prst="rect">
            <a:avLst/>
          </a:prstGeom>
          <a:solidFill>
            <a:schemeClr val="bg1"/>
          </a:solidFill>
        </p:spPr>
        <p:txBody>
          <a:bodyPr anchor="ctr"/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endParaRPr lang="uk-UA" b="1" i="1" dirty="0">
              <a:solidFill>
                <a:schemeClr val="tx2">
                  <a:lumMod val="75000"/>
                </a:schemeClr>
              </a:solidFill>
              <a:latin typeface="+mn-lt"/>
              <a:cs typeface="+mn-cs"/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67562" y="188640"/>
            <a:ext cx="6624736" cy="936104"/>
          </a:xfrm>
        </p:spPr>
        <p:txBody>
          <a:bodyPr/>
          <a:lstStyle>
            <a:lvl1pPr>
              <a:defRPr>
                <a:latin typeface="Myriad Pro" pitchFamily="34" charset="0"/>
                <a:cs typeface="Arial" pitchFamily="34" charset="0"/>
              </a:defRPr>
            </a:lvl1pPr>
          </a:lstStyle>
          <a:p>
            <a:r>
              <a:rPr lang="ru-RU" dirty="0" smtClean="0"/>
              <a:t>Образец заголовка</a:t>
            </a:r>
            <a:endParaRPr lang="uk-UA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23528" y="1600200"/>
            <a:ext cx="8568952" cy="4525963"/>
          </a:xfrm>
        </p:spPr>
        <p:txBody>
          <a:bodyPr/>
          <a:lstStyle/>
          <a:p>
            <a:pPr lvl="0"/>
            <a:r>
              <a:rPr lang="ru-RU" dirty="0" smtClean="0"/>
              <a:t>Образец текста</a:t>
            </a:r>
          </a:p>
          <a:p>
            <a:pPr lvl="1"/>
            <a:r>
              <a:rPr lang="ru-RU" dirty="0" smtClean="0"/>
              <a:t>Второй уровень</a:t>
            </a:r>
          </a:p>
          <a:p>
            <a:pPr lvl="2"/>
            <a:r>
              <a:rPr lang="ru-RU" dirty="0" smtClean="0"/>
              <a:t>Третий уровень</a:t>
            </a:r>
          </a:p>
          <a:p>
            <a:pPr lvl="3"/>
            <a:r>
              <a:rPr lang="ru-RU" dirty="0" smtClean="0"/>
              <a:t>Четвертый уровень</a:t>
            </a:r>
          </a:p>
          <a:p>
            <a:pPr lvl="4"/>
            <a:r>
              <a:rPr lang="ru-RU" dirty="0" smtClean="0"/>
              <a:t>Пятый уровень</a:t>
            </a:r>
            <a:endParaRPr lang="uk-UA" dirty="0"/>
          </a:p>
        </p:txBody>
      </p:sp>
      <p:sp>
        <p:nvSpPr>
          <p:cNvPr id="9" name="Дата 3"/>
          <p:cNvSpPr>
            <a:spLocks noGrp="1"/>
          </p:cNvSpPr>
          <p:nvPr>
            <p:ph type="dt" sz="half" idx="10"/>
          </p:nvPr>
        </p:nvSpPr>
        <p:spPr>
          <a:xfrm>
            <a:off x="250825" y="6356350"/>
            <a:ext cx="2665413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E0D9E68-027C-4A61-9DA8-D1FFD659EACD}" type="datetime1">
              <a:rPr lang="uk-UA"/>
              <a:pPr>
                <a:defRPr/>
              </a:pPr>
              <a:t>08.04.2015</a:t>
            </a:fld>
            <a:endParaRPr lang="uk-UA"/>
          </a:p>
        </p:txBody>
      </p:sp>
      <p:sp>
        <p:nvSpPr>
          <p:cNvPr id="10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179388" y="6356350"/>
            <a:ext cx="7921625" cy="365125"/>
          </a:xfrm>
        </p:spPr>
        <p:txBody>
          <a:bodyPr/>
          <a:lstStyle>
            <a:lvl1pPr algn="l">
              <a:defRPr sz="2800" b="1" i="1" dirty="0" smtClean="0">
                <a:solidFill>
                  <a:schemeClr val="accent2"/>
                </a:solidFill>
              </a:defRPr>
            </a:lvl1pPr>
          </a:lstStyle>
          <a:p>
            <a:pPr>
              <a:defRPr/>
            </a:pPr>
            <a:r>
              <a:rPr lang="en-US" dirty="0"/>
              <a:t>SPLF.ua</a:t>
            </a:r>
            <a:endParaRPr lang="uk-UA" dirty="0"/>
          </a:p>
        </p:txBody>
      </p:sp>
      <p:sp>
        <p:nvSpPr>
          <p:cNvPr id="11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8486775" y="6308725"/>
            <a:ext cx="622300" cy="365125"/>
          </a:xfrm>
        </p:spPr>
        <p:txBody>
          <a:bodyPr/>
          <a:lstStyle>
            <a:lvl1pPr>
              <a:defRPr sz="2400" smtClean="0">
                <a:solidFill>
                  <a:schemeClr val="accent2"/>
                </a:solidFill>
              </a:defRPr>
            </a:lvl1pPr>
          </a:lstStyle>
          <a:p>
            <a:pPr>
              <a:defRPr/>
            </a:pPr>
            <a:fld id="{F577C8FE-CEBA-4DD3-B0DA-AA2C506098DA}" type="slidenum">
              <a:rPr lang="uk-UA"/>
              <a:pPr>
                <a:defRPr/>
              </a:pPr>
              <a:t>‹#›</a:t>
            </a:fld>
            <a:endParaRPr lang="uk-UA" dirty="0"/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Заголовок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  <a:endParaRPr lang="uk-UA" smtClean="0"/>
          </a:p>
        </p:txBody>
      </p:sp>
      <p:sp>
        <p:nvSpPr>
          <p:cNvPr id="1027" name="Текст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 smtClean="0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BC123F2E-E3BC-4786-8751-2C93F18C180B}" type="datetime1">
              <a:rPr lang="uk-UA"/>
              <a:pPr>
                <a:defRPr/>
              </a:pPr>
              <a:t>08.04.2015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r>
              <a:rPr lang="en-US"/>
              <a:t>www.lex.org.ua</a:t>
            </a:r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0F064717-A79F-4880-906E-CE6A991A4236}" type="slidenum">
              <a:rPr lang="uk-UA"/>
              <a:pPr>
                <a:defRPr/>
              </a:pPr>
              <a:t>‹#›</a:t>
            </a:fld>
            <a:endParaRPr lang="uk-UA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1" r:id="rId1"/>
    <p:sldLayoutId id="2147483652" r:id="rId2"/>
  </p:sldLayoutIdLst>
  <p:transition spd="slow">
    <p:fade/>
  </p:transition>
  <p:hf hdr="0" dt="0"/>
  <p:txStyles>
    <p:titleStyle>
      <a:lvl1pPr algn="ctr" rtl="0" fontAlgn="base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uk-UA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hyperlink" Target="mailto:pravo@splf.ua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5" name="Заголовок 1"/>
          <p:cNvSpPr>
            <a:spLocks noGrp="1"/>
          </p:cNvSpPr>
          <p:nvPr>
            <p:ph type="ctrTitle"/>
          </p:nvPr>
        </p:nvSpPr>
        <p:spPr>
          <a:xfrm>
            <a:off x="179388" y="2781300"/>
            <a:ext cx="8785225" cy="1295400"/>
          </a:xfrm>
        </p:spPr>
        <p:txBody>
          <a:bodyPr/>
          <a:lstStyle/>
          <a:p>
            <a:r>
              <a:rPr lang="ru-RU" sz="2800" b="1" dirty="0"/>
              <a:t>Изменения по налогу на прибыль. </a:t>
            </a:r>
            <a:r>
              <a:rPr lang="en-US" sz="2800" b="1" dirty="0" smtClean="0"/>
              <a:t/>
            </a:r>
            <a:br>
              <a:rPr lang="en-US" sz="2800" b="1" dirty="0" smtClean="0"/>
            </a:br>
            <a:r>
              <a:rPr lang="ru-RU" sz="2800" b="1" dirty="0" smtClean="0"/>
              <a:t>Взаимодействие </a:t>
            </a:r>
            <a:r>
              <a:rPr lang="ru-RU" sz="2800" b="1" dirty="0"/>
              <a:t>юридической и бухгалтерской службы предприятия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403350" y="4652963"/>
            <a:ext cx="6400800" cy="1681162"/>
          </a:xfrm>
        </p:spPr>
        <p:txBody>
          <a:bodyPr>
            <a:normAutofit/>
          </a:bodyPr>
          <a:lstStyle/>
          <a:p>
            <a:pPr>
              <a:lnSpc>
                <a:spcPct val="80000"/>
              </a:lnSpc>
            </a:pPr>
            <a:r>
              <a:rPr lang="ru-RU" sz="2000" dirty="0"/>
              <a:t>Наталья КУРИЛЕНКО</a:t>
            </a:r>
            <a:r>
              <a:rPr lang="uk-UA" sz="2500" dirty="0" smtClean="0"/>
              <a:t>,</a:t>
            </a:r>
          </a:p>
          <a:p>
            <a:r>
              <a:rPr lang="ru-RU" sz="1600" dirty="0"/>
              <a:t>старший советник, руководитель налоговой практики АК «Соколовский и Партнеры»</a:t>
            </a:r>
          </a:p>
          <a:p>
            <a:pPr>
              <a:lnSpc>
                <a:spcPct val="80000"/>
              </a:lnSpc>
            </a:pPr>
            <a:r>
              <a:rPr lang="en-US" sz="2400" dirty="0" smtClean="0">
                <a:latin typeface="Baskerville Old Face" pitchFamily="18" charset="0"/>
              </a:rPr>
              <a:t>SPLF.ua</a:t>
            </a:r>
            <a:endParaRPr lang="uk-UA" sz="2400" dirty="0" smtClean="0"/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051720" y="260648"/>
            <a:ext cx="6840578" cy="936104"/>
          </a:xfrm>
        </p:spPr>
        <p:txBody>
          <a:bodyPr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r>
              <a:rPr lang="ru-RU" sz="24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+mn-lt"/>
                <a:ea typeface="+mn-ea"/>
                <a:cs typeface="+mn-cs"/>
              </a:rPr>
              <a:t/>
            </a:r>
            <a:br>
              <a:rPr lang="ru-RU" sz="24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+mn-lt"/>
                <a:ea typeface="+mn-ea"/>
                <a:cs typeface="+mn-cs"/>
              </a:rPr>
            </a:br>
            <a:r>
              <a:rPr lang="ru-RU" sz="24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+mn-lt"/>
                <a:ea typeface="+mn-ea"/>
                <a:cs typeface="+mn-cs"/>
              </a:rPr>
              <a:t>Бухучет </a:t>
            </a:r>
            <a:r>
              <a:rPr lang="ru-RU" sz="2400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+mn-lt"/>
                <a:ea typeface="+mn-ea"/>
                <a:cs typeface="+mn-cs"/>
              </a:rPr>
              <a:t>как основа для определения объектов налогообложения по налогу на прибыль предприятий</a:t>
            </a:r>
            <a:r>
              <a:rPr lang="uk-UA" sz="2400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Arial" pitchFamily="34" charset="0"/>
              </a:rPr>
              <a:t/>
            </a:r>
            <a:br>
              <a:rPr lang="uk-UA" sz="2400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Arial" pitchFamily="34" charset="0"/>
              </a:rPr>
            </a:br>
            <a:endParaRPr lang="uk-UA" sz="2400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Arial" pitchFamily="34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23528" y="1124744"/>
            <a:ext cx="8568952" cy="5472608"/>
          </a:xfrm>
        </p:spPr>
        <p:txBody>
          <a:bodyPr/>
          <a:lstStyle/>
          <a:p>
            <a:pPr marL="0" indent="0">
              <a:buNone/>
            </a:pPr>
            <a:r>
              <a:rPr lang="ru-RU" sz="2000" b="1" dirty="0" smtClean="0"/>
              <a:t>Объектом </a:t>
            </a:r>
            <a:r>
              <a:rPr lang="ru-RU" sz="2000" b="1" dirty="0"/>
              <a:t>налогообложения по налогу на прибыль </a:t>
            </a:r>
            <a:r>
              <a:rPr lang="ru-RU" sz="2000" b="1" dirty="0" smtClean="0"/>
              <a:t>предприятий, является:</a:t>
            </a:r>
          </a:p>
          <a:p>
            <a:pPr marL="457200" indent="-457200">
              <a:buAutoNum type="arabicPeriod"/>
            </a:pPr>
            <a:r>
              <a:rPr lang="ru-RU" sz="2000" dirty="0" smtClean="0"/>
              <a:t>Доход </a:t>
            </a:r>
            <a:r>
              <a:rPr lang="ru-RU" sz="2000" u="sng" dirty="0"/>
              <a:t>нерезидента</a:t>
            </a:r>
            <a:r>
              <a:rPr lang="ru-RU" sz="2000" dirty="0"/>
              <a:t> из источников в </a:t>
            </a:r>
            <a:r>
              <a:rPr lang="ru-RU" sz="2000" dirty="0" smtClean="0"/>
              <a:t>Украине.</a:t>
            </a:r>
          </a:p>
          <a:p>
            <a:pPr marL="457200" indent="-457200">
              <a:buAutoNum type="arabicPeriod"/>
            </a:pPr>
            <a:r>
              <a:rPr lang="ru-RU" sz="2000" dirty="0" smtClean="0"/>
              <a:t>Доход по договорам </a:t>
            </a:r>
            <a:r>
              <a:rPr lang="ru-RU" sz="2000" u="sng" dirty="0" smtClean="0"/>
              <a:t>страхования</a:t>
            </a:r>
            <a:r>
              <a:rPr lang="ru-RU" sz="2000" dirty="0" smtClean="0"/>
              <a:t>.</a:t>
            </a:r>
          </a:p>
          <a:p>
            <a:pPr marL="457200" indent="-457200">
              <a:buAutoNum type="arabicPeriod"/>
            </a:pPr>
            <a:r>
              <a:rPr lang="ru-RU" sz="2000" dirty="0" smtClean="0"/>
              <a:t>Доход </a:t>
            </a:r>
            <a:r>
              <a:rPr lang="ru-RU" sz="2000" u="sng" dirty="0" smtClean="0"/>
              <a:t>операторов</a:t>
            </a:r>
            <a:r>
              <a:rPr lang="ru-RU" sz="2000" dirty="0" smtClean="0"/>
              <a:t>, полученный от: деятельности по выпуску и проведению </a:t>
            </a:r>
            <a:r>
              <a:rPr lang="ru-RU" sz="2000" i="1" dirty="0" smtClean="0"/>
              <a:t>лотерей</a:t>
            </a:r>
            <a:r>
              <a:rPr lang="ru-RU" sz="2000" dirty="0" smtClean="0"/>
              <a:t>; азартных игр с использованием </a:t>
            </a:r>
            <a:r>
              <a:rPr lang="ru-RU" sz="2000" i="1" dirty="0" smtClean="0"/>
              <a:t>игровых автоматов</a:t>
            </a:r>
            <a:r>
              <a:rPr lang="ru-RU" sz="2000" dirty="0" smtClean="0"/>
              <a:t>.</a:t>
            </a:r>
          </a:p>
          <a:p>
            <a:pPr marL="457200" indent="-457200">
              <a:buAutoNum type="arabicPeriod"/>
            </a:pPr>
            <a:r>
              <a:rPr lang="ru-RU" sz="2000" dirty="0" smtClean="0"/>
              <a:t>Доход </a:t>
            </a:r>
            <a:r>
              <a:rPr lang="ru-RU" sz="2000" u="sng" dirty="0" smtClean="0"/>
              <a:t>операторов</a:t>
            </a:r>
            <a:r>
              <a:rPr lang="ru-RU" sz="2000" dirty="0" smtClean="0"/>
              <a:t> (полученный от: букмекерской деятельности по выпуску и проведению лотерей; азартных игр, кроме азартных игр с использованием игровых автоматов), уменьшенный на сумму выплаченных выигрышей игроку.</a:t>
            </a:r>
            <a:r>
              <a:rPr lang="ru-RU" sz="2000" b="1" dirty="0" smtClean="0"/>
              <a:t> </a:t>
            </a:r>
          </a:p>
          <a:p>
            <a:pPr marL="457200" indent="-457200">
              <a:buAutoNum type="arabicPeriod"/>
            </a:pPr>
            <a:r>
              <a:rPr lang="ru-RU" sz="2000" b="1" dirty="0" smtClean="0"/>
              <a:t>Прибыль </a:t>
            </a:r>
            <a:r>
              <a:rPr lang="ru-RU" sz="2000" b="1" dirty="0"/>
              <a:t>предприятия </a:t>
            </a:r>
            <a:r>
              <a:rPr lang="ru-RU" sz="2000" dirty="0"/>
              <a:t>(увеличение или уменьшение финансового результата до налогообложения, определенного согласно П(С)БУ или МСФО на «налоговые» разницы</a:t>
            </a:r>
            <a:r>
              <a:rPr lang="ru-RU" sz="2000" dirty="0" smtClean="0"/>
              <a:t>).</a:t>
            </a:r>
          </a:p>
          <a:p>
            <a:pPr marL="457200" indent="-457200">
              <a:buAutoNum type="arabicPeriod"/>
            </a:pPr>
            <a:r>
              <a:rPr lang="ru-RU" sz="2000" dirty="0" smtClean="0"/>
              <a:t>Если </a:t>
            </a:r>
            <a:r>
              <a:rPr lang="ru-RU" sz="2000" dirty="0"/>
              <a:t>годовой доход </a:t>
            </a:r>
            <a:r>
              <a:rPr lang="ru-RU" sz="2000" u="sng" dirty="0"/>
              <a:t>от всех видов деятельности </a:t>
            </a:r>
            <a:r>
              <a:rPr lang="ru-RU" sz="2000" dirty="0"/>
              <a:t>не превышает 20 млн. грн. -- </a:t>
            </a:r>
            <a:r>
              <a:rPr lang="ru-RU" sz="2000" b="1" dirty="0"/>
              <a:t>объект налогообложения может определятся без корректировки </a:t>
            </a:r>
            <a:r>
              <a:rPr lang="ru-RU" sz="2000" dirty="0"/>
              <a:t>(равен финансовому результату, определенному согласно П(С)БУ или МСФО).</a:t>
            </a:r>
          </a:p>
          <a:p>
            <a:pPr marL="457200" indent="-457200">
              <a:buAutoNum type="arabicPeriod"/>
            </a:pPr>
            <a:endParaRPr lang="ru-RU" sz="2000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uk-UA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577C8FE-CEBA-4DD3-B0DA-AA2C506098DA}" type="slidenum">
              <a:rPr lang="uk-UA" smtClean="0"/>
              <a:pPr>
                <a:defRPr/>
              </a:pPr>
              <a:t>2</a:t>
            </a:fld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3014913448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23528" y="116632"/>
            <a:ext cx="8568952" cy="2448272"/>
          </a:xfrm>
        </p:spPr>
        <p:txBody>
          <a:bodyPr/>
          <a:lstStyle/>
          <a:p>
            <a:pPr marL="0" indent="0" algn="ctr">
              <a:buNone/>
            </a:pPr>
            <a:r>
              <a:rPr lang="ru-RU" sz="7200" b="1" smtClean="0">
                <a:solidFill>
                  <a:srgbClr val="FF0000"/>
                </a:solidFill>
              </a:rPr>
              <a:t>?</a:t>
            </a:r>
            <a:endParaRPr lang="ru-RU" sz="7200" b="1" dirty="0" smtClean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ru-RU" sz="2000" dirty="0" smtClean="0"/>
              <a:t>Если для </a:t>
            </a:r>
            <a:r>
              <a:rPr lang="ru-RU" sz="2000" dirty="0"/>
              <a:t>определения объектов налогообложения по налогу на прибыль </a:t>
            </a:r>
            <a:r>
              <a:rPr lang="ru-RU" sz="2000" dirty="0" smtClean="0"/>
              <a:t>предприятий используется  </a:t>
            </a:r>
            <a:r>
              <a:rPr lang="ru-RU" sz="2000" b="1" i="1" dirty="0" smtClean="0"/>
              <a:t>бухгалтерский учет</a:t>
            </a:r>
            <a:r>
              <a:rPr lang="ru-RU" sz="2000" dirty="0" smtClean="0"/>
              <a:t>, то не потеряют ли юристы (как внутренние, так и внешние) часть доходов от консультаций и споров по налогообложению?</a:t>
            </a:r>
            <a:endParaRPr lang="en-US" sz="2000" dirty="0" smtClean="0"/>
          </a:p>
          <a:p>
            <a:pPr marL="0" indent="0">
              <a:buNone/>
            </a:pPr>
            <a:endParaRPr lang="ru-RU" sz="2000" dirty="0" smtClean="0"/>
          </a:p>
          <a:p>
            <a:pPr marL="0" indent="0">
              <a:buNone/>
            </a:pPr>
            <a:endParaRPr lang="ru-RU" sz="2000" dirty="0" smtClean="0"/>
          </a:p>
          <a:p>
            <a:pPr marL="0" indent="0">
              <a:buNone/>
            </a:pPr>
            <a:endParaRPr lang="ru-RU" sz="2000" dirty="0"/>
          </a:p>
          <a:p>
            <a:pPr marL="0" indent="0">
              <a:buNone/>
            </a:pPr>
            <a:endParaRPr lang="ru-RU" sz="2000" dirty="0" smtClean="0"/>
          </a:p>
          <a:p>
            <a:pPr marL="0" indent="0">
              <a:buNone/>
            </a:pPr>
            <a:endParaRPr lang="en-US" sz="2000" dirty="0" smtClean="0"/>
          </a:p>
          <a:p>
            <a:pPr marL="0" indent="0">
              <a:buNone/>
            </a:pPr>
            <a:r>
              <a:rPr lang="en-US" sz="2000" dirty="0"/>
              <a:t> </a:t>
            </a:r>
            <a:r>
              <a:rPr lang="en-US" sz="2000" dirty="0" smtClean="0"/>
              <a:t>   </a:t>
            </a:r>
            <a:r>
              <a:rPr lang="ru-RU" sz="2000" dirty="0" smtClean="0"/>
              <a:t>            </a:t>
            </a:r>
            <a:endParaRPr lang="ru-RU" sz="2000" b="1" dirty="0" smtClean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SPLF.ua</a:t>
            </a:r>
            <a:endParaRPr lang="uk-UA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577C8FE-CEBA-4DD3-B0DA-AA2C506098DA}" type="slidenum">
              <a:rPr lang="uk-UA" smtClean="0"/>
              <a:pPr>
                <a:defRPr/>
              </a:pPr>
              <a:t>3</a:t>
            </a:fld>
            <a:endParaRPr lang="uk-UA" dirty="0"/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44208" y="2780928"/>
            <a:ext cx="2376264" cy="3168352"/>
          </a:xfrm>
          <a:prstGeom prst="rect">
            <a:avLst/>
          </a:prstGeom>
        </p:spPr>
      </p:pic>
      <p:sp>
        <p:nvSpPr>
          <p:cNvPr id="10" name="Прямоугольник 9"/>
          <p:cNvSpPr/>
          <p:nvPr/>
        </p:nvSpPr>
        <p:spPr>
          <a:xfrm>
            <a:off x="5885786" y="2780928"/>
            <a:ext cx="111684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indent="0">
              <a:buNone/>
            </a:pPr>
            <a:r>
              <a:rPr lang="ru-RU" b="1" dirty="0"/>
              <a:t>аудитор</a:t>
            </a:r>
          </a:p>
        </p:txBody>
      </p:sp>
      <p:sp>
        <p:nvSpPr>
          <p:cNvPr id="11" name="Прямоугольник 10"/>
          <p:cNvSpPr/>
          <p:nvPr/>
        </p:nvSpPr>
        <p:spPr>
          <a:xfrm>
            <a:off x="2389717" y="2858642"/>
            <a:ext cx="90762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indent="0">
              <a:buNone/>
            </a:pPr>
            <a:r>
              <a:rPr lang="ru-RU" b="1" dirty="0"/>
              <a:t>юрист</a:t>
            </a:r>
          </a:p>
        </p:txBody>
      </p:sp>
      <p:pic>
        <p:nvPicPr>
          <p:cNvPr id="12" name="Рисунок 1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0" y="2699020"/>
            <a:ext cx="2670003" cy="3316774"/>
          </a:xfrm>
          <a:prstGeom prst="rect">
            <a:avLst/>
          </a:prstGeom>
        </p:spPr>
      </p:pic>
      <p:sp>
        <p:nvSpPr>
          <p:cNvPr id="13" name="Стрелка вправо 12"/>
          <p:cNvSpPr/>
          <p:nvPr/>
        </p:nvSpPr>
        <p:spPr>
          <a:xfrm>
            <a:off x="3059833" y="2852936"/>
            <a:ext cx="3456384" cy="2736304"/>
          </a:xfrm>
          <a:prstGeom prst="rightArrow">
            <a:avLst>
              <a:gd name="adj1" fmla="val 50000"/>
              <a:gd name="adj2" fmla="val 32245"/>
            </a:avLst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marL="0" indent="0" algn="ctr">
              <a:spcBef>
                <a:spcPts val="0"/>
              </a:spcBef>
              <a:buNone/>
            </a:pPr>
            <a:endParaRPr lang="en-US" b="1" i="1" dirty="0" smtClean="0">
              <a:solidFill>
                <a:schemeClr val="bg1"/>
              </a:solidFill>
            </a:endParaRPr>
          </a:p>
          <a:p>
            <a:pPr marL="0" indent="0" algn="ctr">
              <a:spcBef>
                <a:spcPts val="0"/>
              </a:spcBef>
              <a:buNone/>
            </a:pPr>
            <a:r>
              <a:rPr lang="ru-RU" b="1" i="1" dirty="0" smtClean="0">
                <a:solidFill>
                  <a:schemeClr val="bg1"/>
                </a:solidFill>
              </a:rPr>
              <a:t>доходы </a:t>
            </a:r>
            <a:r>
              <a:rPr lang="ru-RU" b="1" i="1" dirty="0">
                <a:solidFill>
                  <a:schemeClr val="bg1"/>
                </a:solidFill>
              </a:rPr>
              <a:t>от консультаций</a:t>
            </a:r>
          </a:p>
          <a:p>
            <a:pPr marL="0" indent="0" algn="ctr">
              <a:spcBef>
                <a:spcPts val="0"/>
              </a:spcBef>
              <a:buNone/>
            </a:pPr>
            <a:r>
              <a:rPr lang="ru-RU" b="1" i="1" dirty="0">
                <a:solidFill>
                  <a:schemeClr val="bg1"/>
                </a:solidFill>
              </a:rPr>
              <a:t>и споров по </a:t>
            </a:r>
            <a:r>
              <a:rPr lang="ru-RU" b="1" i="1" dirty="0" smtClean="0">
                <a:solidFill>
                  <a:schemeClr val="bg1"/>
                </a:solidFill>
              </a:rPr>
              <a:t>налогообложению</a:t>
            </a:r>
            <a:endParaRPr lang="en-US" dirty="0">
              <a:solidFill>
                <a:schemeClr val="bg1"/>
              </a:solidFill>
            </a:endParaRPr>
          </a:p>
          <a:p>
            <a:pPr marL="0" indent="0" algn="ctr">
              <a:buNone/>
            </a:pPr>
            <a:r>
              <a:rPr lang="en-US" sz="2400" b="1" i="1" dirty="0">
                <a:solidFill>
                  <a:schemeClr val="bg1"/>
                </a:solidFill>
              </a:rPr>
              <a:t>$$$$</a:t>
            </a:r>
            <a:endParaRPr lang="ru-RU" sz="2400" b="1" i="1" dirty="0">
              <a:solidFill>
                <a:schemeClr val="bg1"/>
              </a:solidFill>
            </a:endParaRPr>
          </a:p>
          <a:p>
            <a:pPr algn="ctr"/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2471533484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sz="2000" dirty="0">
                <a:latin typeface="Arial" pitchFamily="34" charset="0"/>
              </a:rPr>
              <a:t/>
            </a:r>
            <a:br>
              <a:rPr lang="uk-UA" sz="2000" dirty="0">
                <a:latin typeface="Arial" pitchFamily="34" charset="0"/>
              </a:rPr>
            </a:br>
            <a:endParaRPr lang="uk-UA" sz="2000" dirty="0">
              <a:latin typeface="Arial" pitchFamily="34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23528" y="980728"/>
            <a:ext cx="8568952" cy="5472608"/>
          </a:xfrm>
        </p:spPr>
        <p:txBody>
          <a:bodyPr/>
          <a:lstStyle/>
          <a:p>
            <a:pPr marL="0" indent="0">
              <a:buNone/>
            </a:pPr>
            <a:endParaRPr lang="ru-RU" sz="2000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SPLF.ua</a:t>
            </a:r>
            <a:endParaRPr lang="uk-UA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577C8FE-CEBA-4DD3-B0DA-AA2C506098DA}" type="slidenum">
              <a:rPr lang="uk-UA" smtClean="0"/>
              <a:pPr>
                <a:defRPr/>
              </a:pPr>
              <a:t>4</a:t>
            </a:fld>
            <a:endParaRPr lang="uk-UA" dirty="0"/>
          </a:p>
        </p:txBody>
      </p:sp>
      <p:graphicFrame>
        <p:nvGraphicFramePr>
          <p:cNvPr id="6" name="Таблица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29817102"/>
              </p:ext>
            </p:extLst>
          </p:nvPr>
        </p:nvGraphicFramePr>
        <p:xfrm>
          <a:off x="35496" y="44624"/>
          <a:ext cx="9108504" cy="6813376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3888432"/>
                <a:gridCol w="5220072"/>
              </a:tblGrid>
              <a:tr h="489810"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Годовой</a:t>
                      </a:r>
                      <a:r>
                        <a:rPr lang="ru-RU" baseline="0" dirty="0" smtClean="0"/>
                        <a:t> доход до 20 млн. грн.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 smtClean="0"/>
                        <a:t>Годовой </a:t>
                      </a:r>
                      <a:r>
                        <a:rPr lang="ru-RU" baseline="0" dirty="0" smtClean="0"/>
                        <a:t>доход более 20 млн. грн.</a:t>
                      </a:r>
                      <a:endParaRPr lang="ru-RU" dirty="0"/>
                    </a:p>
                  </a:txBody>
                  <a:tcPr/>
                </a:tc>
              </a:tr>
              <a:tr h="6323566">
                <a:tc>
                  <a:txBody>
                    <a:bodyPr/>
                    <a:lstStyle/>
                    <a:p>
                      <a:r>
                        <a:rPr lang="ru-RU" sz="2000" dirty="0" smtClean="0"/>
                        <a:t>Используются только данные </a:t>
                      </a:r>
                      <a:r>
                        <a:rPr lang="en-US" sz="2000" dirty="0" smtClean="0"/>
                        <a:t/>
                      </a:r>
                      <a:br>
                        <a:rPr lang="en-US" sz="2000" dirty="0" smtClean="0"/>
                      </a:br>
                      <a:r>
                        <a:rPr lang="ru-RU" sz="2000" b="1" dirty="0" smtClean="0"/>
                        <a:t>бухгалтерского учета</a:t>
                      </a:r>
                      <a:r>
                        <a:rPr lang="ru-RU" sz="2000" dirty="0" smtClean="0"/>
                        <a:t>, согласно П(С)БУ или МСФО.</a:t>
                      </a:r>
                      <a:endParaRPr lang="ru-RU" sz="2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dirty="0" smtClean="0"/>
                        <a:t>Используются данные </a:t>
                      </a:r>
                      <a:r>
                        <a:rPr lang="ru-RU" sz="2000" b="1" i="1" dirty="0" smtClean="0"/>
                        <a:t>бухгалтерского учета</a:t>
                      </a:r>
                      <a:r>
                        <a:rPr lang="ru-RU" sz="2000" dirty="0" smtClean="0"/>
                        <a:t>, согласно П(С)БУ или МСФО,</a:t>
                      </a:r>
                      <a:r>
                        <a:rPr lang="ru-RU" sz="2000" baseline="0" dirty="0" smtClean="0"/>
                        <a:t> который ведется (для целей налогообложения) по отдельным видам дохода: </a:t>
                      </a:r>
                    </a:p>
                    <a:p>
                      <a:pPr marL="285750" indent="-285750">
                        <a:buFontTx/>
                        <a:buChar char="-"/>
                      </a:pPr>
                      <a:r>
                        <a:rPr lang="ru-RU" sz="2000" b="0" u="none" baseline="0" dirty="0" smtClean="0"/>
                        <a:t>д</a:t>
                      </a:r>
                      <a:r>
                        <a:rPr lang="ru-RU" sz="2000" b="0" u="none" dirty="0" smtClean="0"/>
                        <a:t>оход </a:t>
                      </a:r>
                      <a:r>
                        <a:rPr lang="ru-RU" sz="2000" b="0" u="sng" dirty="0" smtClean="0"/>
                        <a:t>нерезидента </a:t>
                      </a:r>
                      <a:r>
                        <a:rPr lang="ru-RU" sz="2000" dirty="0" smtClean="0"/>
                        <a:t>из источников в Украине;</a:t>
                      </a:r>
                    </a:p>
                    <a:p>
                      <a:pPr marL="285750" indent="-285750">
                        <a:buFontTx/>
                        <a:buChar char="-"/>
                      </a:pPr>
                      <a:r>
                        <a:rPr lang="ru-RU" sz="1800" i="1" baseline="0" dirty="0" smtClean="0"/>
                        <a:t>д</a:t>
                      </a:r>
                      <a:r>
                        <a:rPr lang="ru-RU" sz="1800" i="1" dirty="0" smtClean="0"/>
                        <a:t>оход по договорам </a:t>
                      </a:r>
                      <a:r>
                        <a:rPr lang="ru-RU" sz="1800" i="1" u="sng" dirty="0" smtClean="0"/>
                        <a:t>страхования</a:t>
                      </a:r>
                      <a:r>
                        <a:rPr lang="ru-RU" sz="1800" i="1" u="none" dirty="0" smtClean="0"/>
                        <a:t>;</a:t>
                      </a:r>
                      <a:endParaRPr lang="ru-RU" sz="1800" i="1" dirty="0" smtClean="0"/>
                    </a:p>
                    <a:p>
                      <a:pPr marL="285750" indent="-285750">
                        <a:buFontTx/>
                        <a:buChar char="-"/>
                      </a:pPr>
                      <a:r>
                        <a:rPr lang="ru-RU" sz="1800" i="1" baseline="0" dirty="0" smtClean="0"/>
                        <a:t>д</a:t>
                      </a:r>
                      <a:r>
                        <a:rPr lang="ru-RU" sz="1800" i="1" dirty="0" smtClean="0"/>
                        <a:t>оход </a:t>
                      </a:r>
                      <a:r>
                        <a:rPr lang="ru-RU" sz="1800" i="1" u="sng" dirty="0" smtClean="0"/>
                        <a:t>операторов</a:t>
                      </a:r>
                      <a:r>
                        <a:rPr lang="ru-RU" sz="1800" i="1" dirty="0" smtClean="0"/>
                        <a:t>, полученный от деятельности по выпуску и проведению лотерей</a:t>
                      </a:r>
                      <a:r>
                        <a:rPr lang="ru-RU" sz="1800" i="1" baseline="0" dirty="0" smtClean="0"/>
                        <a:t> и</a:t>
                      </a:r>
                      <a:r>
                        <a:rPr lang="ru-RU" sz="1800" i="1" dirty="0" smtClean="0"/>
                        <a:t> азартных игр с использованием игровых автоматов;</a:t>
                      </a:r>
                    </a:p>
                    <a:p>
                      <a:pPr marL="285750" indent="-285750">
                        <a:buFontTx/>
                        <a:buChar char="-"/>
                      </a:pPr>
                      <a:r>
                        <a:rPr lang="ru-RU" sz="1800" i="1" baseline="0" dirty="0" smtClean="0"/>
                        <a:t>д</a:t>
                      </a:r>
                      <a:r>
                        <a:rPr lang="ru-RU" sz="1800" i="1" dirty="0" smtClean="0"/>
                        <a:t>оходы </a:t>
                      </a:r>
                      <a:r>
                        <a:rPr lang="ru-RU" sz="1800" i="1" u="sng" dirty="0" smtClean="0"/>
                        <a:t>операторов </a:t>
                      </a:r>
                      <a:r>
                        <a:rPr lang="ru-RU" sz="1800" i="1" dirty="0" smtClean="0"/>
                        <a:t>(полученный от: букмекерской деятельности по выпуску и проведению лотерей; азартных игр, кроме азартных игр с использованием игровых автоматов), уменьшенный на сумму выплаченных выигрышей игроку;</a:t>
                      </a:r>
                    </a:p>
                    <a:p>
                      <a:pPr marL="285750" indent="-285750">
                        <a:buFontTx/>
                        <a:buChar char="-"/>
                      </a:pPr>
                      <a:r>
                        <a:rPr lang="ru-RU" sz="2000" b="0" baseline="0" dirty="0" smtClean="0"/>
                        <a:t>доход </a:t>
                      </a:r>
                      <a:r>
                        <a:rPr lang="ru-RU" sz="2000" b="0" u="sng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от другой (обычной) деятельности</a:t>
                      </a:r>
                      <a:r>
                        <a:rPr lang="ru-RU" sz="1800" b="0" u="sng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 smtClean="0"/>
                        <a:t> </a:t>
                      </a:r>
                    </a:p>
                    <a:p>
                      <a:endParaRPr lang="ru-RU" dirty="0"/>
                    </a:p>
                  </a:txBody>
                  <a:tcPr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813696393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sz="2000" dirty="0">
                <a:latin typeface="Arial" pitchFamily="34" charset="0"/>
              </a:rPr>
              <a:t/>
            </a:r>
            <a:br>
              <a:rPr lang="uk-UA" sz="2000" dirty="0">
                <a:latin typeface="Arial" pitchFamily="34" charset="0"/>
              </a:rPr>
            </a:br>
            <a:endParaRPr lang="uk-UA" sz="2000" dirty="0">
              <a:latin typeface="Arial" pitchFamily="34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23528" y="980728"/>
            <a:ext cx="8568952" cy="5472608"/>
          </a:xfrm>
        </p:spPr>
        <p:txBody>
          <a:bodyPr/>
          <a:lstStyle/>
          <a:p>
            <a:pPr marL="0" indent="0">
              <a:buNone/>
            </a:pPr>
            <a:endParaRPr lang="ru-RU" sz="2000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SPLF.ua</a:t>
            </a:r>
            <a:endParaRPr lang="uk-UA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577C8FE-CEBA-4DD3-B0DA-AA2C506098DA}" type="slidenum">
              <a:rPr lang="uk-UA" smtClean="0"/>
              <a:pPr>
                <a:defRPr/>
              </a:pPr>
              <a:t>5</a:t>
            </a:fld>
            <a:endParaRPr lang="uk-UA" dirty="0"/>
          </a:p>
        </p:txBody>
      </p:sp>
      <p:graphicFrame>
        <p:nvGraphicFramePr>
          <p:cNvPr id="6" name="Таблица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81645976"/>
              </p:ext>
            </p:extLst>
          </p:nvPr>
        </p:nvGraphicFramePr>
        <p:xfrm>
          <a:off x="35496" y="10294"/>
          <a:ext cx="9108504" cy="6688389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9108504"/>
              </a:tblGrid>
              <a:tr h="39437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800" dirty="0" smtClean="0"/>
                        <a:t>Годовой </a:t>
                      </a:r>
                      <a:r>
                        <a:rPr lang="ru-RU" sz="2800" baseline="0" dirty="0" smtClean="0"/>
                        <a:t>доход более 20 млн. грн.</a:t>
                      </a:r>
                      <a:endParaRPr lang="ru-RU" sz="2800" dirty="0"/>
                    </a:p>
                  </a:txBody>
                  <a:tcPr/>
                </a:tc>
              </a:tr>
              <a:tr h="6170229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dirty="0" smtClean="0"/>
                        <a:t>Используются данные </a:t>
                      </a:r>
                      <a:r>
                        <a:rPr lang="ru-RU" sz="2000" b="1" i="1" dirty="0" smtClean="0"/>
                        <a:t>бухгалтерского учета</a:t>
                      </a:r>
                      <a:r>
                        <a:rPr lang="ru-RU" sz="2000" dirty="0" smtClean="0"/>
                        <a:t>, согласно П(С)БУ или МСФО,</a:t>
                      </a:r>
                      <a:r>
                        <a:rPr lang="ru-RU" sz="2000" baseline="0" dirty="0" smtClean="0"/>
                        <a:t> по отдельным объектам дохода</a:t>
                      </a:r>
                      <a:r>
                        <a:rPr lang="ru-RU" sz="2000" baseline="0" dirty="0" smtClean="0"/>
                        <a:t>: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2000" baseline="0" dirty="0" smtClean="0"/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b="1" u="none" baseline="0" dirty="0" smtClean="0"/>
                        <a:t>1.  Д</a:t>
                      </a:r>
                      <a:r>
                        <a:rPr lang="ru-RU" sz="2000" b="1" u="none" dirty="0" smtClean="0"/>
                        <a:t>оход нерезидента </a:t>
                      </a:r>
                      <a:r>
                        <a:rPr lang="ru-RU" sz="2000" dirty="0" smtClean="0"/>
                        <a:t>из источников в Украине</a:t>
                      </a:r>
                      <a:r>
                        <a:rPr lang="ru-RU" sz="2000" baseline="0" dirty="0" smtClean="0"/>
                        <a:t> </a:t>
                      </a:r>
                      <a:r>
                        <a:rPr lang="ru-RU" sz="2000" baseline="0" dirty="0" err="1" smtClean="0"/>
                        <a:t>налогооблагается</a:t>
                      </a:r>
                      <a:r>
                        <a:rPr lang="ru-RU" sz="2000" baseline="0" dirty="0" smtClean="0"/>
                        <a:t> в соответствии с п.141.4 ст. 141 НК Украины.</a:t>
                      </a:r>
                      <a:r>
                        <a:rPr lang="ru-RU" sz="2000" dirty="0" smtClean="0"/>
                        <a:t> 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dirty="0" smtClean="0"/>
                        <a:t>Любые доходы, </a:t>
                      </a:r>
                      <a:r>
                        <a:rPr lang="ru-RU" sz="2000" u="sng" dirty="0" smtClean="0"/>
                        <a:t>кроме</a:t>
                      </a:r>
                      <a:r>
                        <a:rPr lang="ru-RU" sz="2000" dirty="0" smtClean="0"/>
                        <a:t> дохода в виде выручки или др. вид</a:t>
                      </a:r>
                      <a:r>
                        <a:rPr lang="ru-RU" sz="20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ов</a:t>
                      </a:r>
                      <a:r>
                        <a:rPr lang="ru-RU" sz="2000" dirty="0" smtClean="0"/>
                        <a:t> компенсаций стоимости товаров/работ/услуг переданных/выполненных/предоставленных</a:t>
                      </a:r>
                      <a:r>
                        <a:rPr lang="ru-RU" sz="2000" baseline="0" dirty="0" smtClean="0"/>
                        <a:t>  резиденту от нерезидента.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baseline="0" dirty="0" smtClean="0"/>
                        <a:t>Резидент осуществляющий выплату дохода должен удержать налог, если другое не предусмотрено договорами об </a:t>
                      </a:r>
                      <a:r>
                        <a:rPr lang="ru-RU" sz="2000" baseline="0" dirty="0" err="1" smtClean="0"/>
                        <a:t>избежании</a:t>
                      </a:r>
                      <a:r>
                        <a:rPr lang="ru-RU" sz="2000" baseline="0" dirty="0" smtClean="0"/>
                        <a:t> двойного налогообложения (при подтверждении статуса нерезидента – ст.103 НК Украины).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2800" dirty="0" smtClean="0"/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2800" b="0" dirty="0" smtClean="0"/>
                    </a:p>
                    <a:p>
                      <a:pPr marL="34290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AutoNum type="arabicPeriod"/>
                        <a:tabLst/>
                        <a:defRPr/>
                      </a:pPr>
                      <a:endParaRPr lang="ru-RU" sz="2800" dirty="0" smtClean="0"/>
                    </a:p>
                    <a:p>
                      <a:pPr marL="0" indent="0">
                        <a:lnSpc>
                          <a:spcPct val="100000"/>
                        </a:lnSpc>
                        <a:buFontTx/>
                        <a:buNone/>
                      </a:pPr>
                      <a:endParaRPr lang="ru-RU" sz="2800" dirty="0" smtClean="0"/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800" dirty="0" smtClean="0"/>
                        <a:t> </a:t>
                      </a:r>
                    </a:p>
                    <a:p>
                      <a:pPr indent="0">
                        <a:lnSpc>
                          <a:spcPct val="100000"/>
                        </a:lnSpc>
                      </a:pPr>
                      <a:endParaRPr lang="ru-RU" sz="2800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993227118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979712" y="116632"/>
            <a:ext cx="6912586" cy="936104"/>
          </a:xfrm>
        </p:spPr>
        <p:txBody>
          <a:bodyPr/>
          <a:lstStyle/>
          <a:p>
            <a:r>
              <a:rPr lang="uk-UA" sz="2000" dirty="0" smtClean="0"/>
              <a:t/>
            </a:r>
            <a:br>
              <a:rPr lang="uk-UA" sz="2000" dirty="0" smtClean="0"/>
            </a:br>
            <a:r>
              <a:rPr lang="uk-UA" sz="2400" dirty="0" smtClean="0">
                <a:latin typeface="+mn-lt"/>
                <a:ea typeface="+mn-ea"/>
                <a:cs typeface="+mn-cs"/>
              </a:rPr>
              <a:t>То </a:t>
            </a:r>
            <a:r>
              <a:rPr lang="uk-UA" sz="2400" dirty="0" err="1" smtClean="0">
                <a:latin typeface="+mn-lt"/>
                <a:ea typeface="+mn-ea"/>
                <a:cs typeface="+mn-cs"/>
              </a:rPr>
              <a:t>есть</a:t>
            </a:r>
            <a:r>
              <a:rPr lang="uk-UA" sz="2400" dirty="0" smtClean="0">
                <a:latin typeface="+mn-lt"/>
                <a:ea typeface="+mn-ea"/>
                <a:cs typeface="+mn-cs"/>
              </a:rPr>
              <a:t>, </a:t>
            </a:r>
            <a:r>
              <a:rPr lang="uk-UA" sz="2400" dirty="0">
                <a:latin typeface="+mn-lt"/>
                <a:ea typeface="+mn-ea"/>
                <a:cs typeface="+mn-cs"/>
              </a:rPr>
              <a:t>ю</a:t>
            </a:r>
            <a:r>
              <a:rPr lang="ru-RU" sz="2400" dirty="0" err="1">
                <a:latin typeface="+mn-lt"/>
                <a:ea typeface="+mn-ea"/>
                <a:cs typeface="+mn-cs"/>
              </a:rPr>
              <a:t>ристы</a:t>
            </a:r>
            <a:r>
              <a:rPr lang="ru-RU" sz="2400" dirty="0">
                <a:latin typeface="+mn-lt"/>
                <a:ea typeface="+mn-ea"/>
                <a:cs typeface="+mn-cs"/>
              </a:rPr>
              <a:t> могут предоставлять </a:t>
            </a:r>
            <a:r>
              <a:rPr lang="ru-RU" sz="2400" b="1" dirty="0">
                <a:latin typeface="+mn-lt"/>
                <a:ea typeface="+mn-ea"/>
                <a:cs typeface="+mn-cs"/>
              </a:rPr>
              <a:t>консультации и участвовать в спорах по налогообложению </a:t>
            </a:r>
            <a:r>
              <a:rPr lang="ru-RU" sz="2400" b="1" i="1" dirty="0">
                <a:latin typeface="+mn-lt"/>
                <a:ea typeface="+mn-ea"/>
                <a:cs typeface="+mn-cs"/>
              </a:rPr>
              <a:t>доходов нерезидентов</a:t>
            </a:r>
            <a:r>
              <a:rPr lang="ru-RU" sz="2400" dirty="0">
                <a:latin typeface="+mn-lt"/>
                <a:ea typeface="+mn-ea"/>
                <a:cs typeface="+mn-cs"/>
              </a:rPr>
              <a:t> из источников в Украине:</a:t>
            </a:r>
            <a:r>
              <a:rPr lang="uk-UA" sz="2400" dirty="0">
                <a:latin typeface="Arial" pitchFamily="34" charset="0"/>
              </a:rPr>
              <a:t/>
            </a:r>
            <a:br>
              <a:rPr lang="uk-UA" sz="2400" dirty="0">
                <a:latin typeface="Arial" pitchFamily="34" charset="0"/>
              </a:rPr>
            </a:br>
            <a:endParaRPr lang="uk-UA" sz="2400" dirty="0">
              <a:latin typeface="Arial" pitchFamily="34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23528" y="1052736"/>
            <a:ext cx="8568952" cy="5400600"/>
          </a:xfrm>
        </p:spPr>
        <p:txBody>
          <a:bodyPr/>
          <a:lstStyle/>
          <a:p>
            <a:pPr>
              <a:buFontTx/>
              <a:buChar char="-"/>
            </a:pPr>
            <a:r>
              <a:rPr lang="ru-RU" sz="2000" dirty="0" smtClean="0"/>
              <a:t>проценты, дисконты;</a:t>
            </a:r>
          </a:p>
          <a:p>
            <a:pPr>
              <a:buFontTx/>
              <a:buChar char="-"/>
            </a:pPr>
            <a:r>
              <a:rPr lang="ru-RU" sz="2000" dirty="0" smtClean="0"/>
              <a:t>дивиденды;</a:t>
            </a:r>
          </a:p>
          <a:p>
            <a:pPr>
              <a:buFontTx/>
              <a:buChar char="-"/>
            </a:pPr>
            <a:r>
              <a:rPr lang="ru-RU" sz="2000" dirty="0" smtClean="0"/>
              <a:t>роялти (в значении пп.14.1.225 НК Украины);</a:t>
            </a:r>
          </a:p>
          <a:p>
            <a:pPr>
              <a:buFontTx/>
              <a:buChar char="-"/>
            </a:pPr>
            <a:r>
              <a:rPr lang="ru-RU" sz="2000" dirty="0" smtClean="0"/>
              <a:t>фрахт и доходы от инжиниринга;</a:t>
            </a:r>
          </a:p>
          <a:p>
            <a:pPr>
              <a:buFontTx/>
              <a:buChar char="-"/>
            </a:pPr>
            <a:r>
              <a:rPr lang="ru-RU" sz="2000" dirty="0" smtClean="0"/>
              <a:t>лизинговая/</a:t>
            </a:r>
            <a:r>
              <a:rPr lang="ru-RU" sz="2000" dirty="0" err="1" smtClean="0"/>
              <a:t>орендная</a:t>
            </a:r>
            <a:r>
              <a:rPr lang="ru-RU" sz="2000" dirty="0" smtClean="0"/>
              <a:t> плата;</a:t>
            </a:r>
          </a:p>
          <a:p>
            <a:pPr>
              <a:buFontTx/>
              <a:buChar char="-"/>
            </a:pPr>
            <a:r>
              <a:rPr lang="ru-RU" sz="2000" dirty="0" smtClean="0"/>
              <a:t>доходы от продажи недвижимости;</a:t>
            </a:r>
          </a:p>
          <a:p>
            <a:pPr>
              <a:buFontTx/>
              <a:buChar char="-"/>
            </a:pPr>
            <a:r>
              <a:rPr lang="ru-RU" sz="2000" dirty="0" smtClean="0"/>
              <a:t>доходы от отчуждения ценных бумаг, корпоративных прав;</a:t>
            </a:r>
          </a:p>
          <a:p>
            <a:pPr>
              <a:buFontTx/>
              <a:buChar char="-"/>
            </a:pPr>
            <a:r>
              <a:rPr lang="ru-RU" sz="2000" dirty="0" smtClean="0"/>
              <a:t>доходы от совместной деятельности;</a:t>
            </a:r>
          </a:p>
          <a:p>
            <a:pPr>
              <a:buFontTx/>
              <a:buChar char="-"/>
            </a:pPr>
            <a:r>
              <a:rPr lang="ru-RU" sz="2000" dirty="0" smtClean="0"/>
              <a:t>вознаграждение от осуществления культурной, религиозной, спортивной, образовательной, развлекательной деятельности;</a:t>
            </a:r>
          </a:p>
          <a:p>
            <a:pPr>
              <a:buFontTx/>
              <a:buChar char="-"/>
            </a:pPr>
            <a:r>
              <a:rPr lang="ru-RU" sz="2000" dirty="0" smtClean="0"/>
              <a:t>брокерское, комиссионное, агентское вознаграждение;</a:t>
            </a:r>
          </a:p>
          <a:p>
            <a:pPr>
              <a:buFontTx/>
              <a:buChar char="-"/>
            </a:pPr>
            <a:r>
              <a:rPr lang="ru-RU" sz="2000" dirty="0" smtClean="0"/>
              <a:t>взносы и премии не страхование и перестрахование рисков в Украине</a:t>
            </a:r>
          </a:p>
          <a:p>
            <a:pPr>
              <a:buFontTx/>
              <a:buChar char="-"/>
            </a:pPr>
            <a:r>
              <a:rPr lang="ru-RU" sz="2000" dirty="0" smtClean="0"/>
              <a:t>и т.д.</a:t>
            </a:r>
            <a:endParaRPr lang="ru-RU" sz="2000" dirty="0"/>
          </a:p>
          <a:p>
            <a:pPr marL="0" indent="0">
              <a:buNone/>
            </a:pPr>
            <a:r>
              <a:rPr lang="uk-UA" sz="2000" b="1" i="1" dirty="0" err="1"/>
              <a:t>Консультации</a:t>
            </a:r>
            <a:r>
              <a:rPr lang="uk-UA" sz="2000" b="1" i="1" dirty="0"/>
              <a:t> по </a:t>
            </a:r>
            <a:r>
              <a:rPr lang="uk-UA" sz="2000" b="1" i="1" dirty="0" err="1"/>
              <a:t>применению</a:t>
            </a:r>
            <a:r>
              <a:rPr lang="uk-UA" sz="2000" b="1" i="1" dirty="0"/>
              <a:t> </a:t>
            </a:r>
            <a:r>
              <a:rPr lang="uk-UA" sz="2000" b="1" i="1" dirty="0" err="1"/>
              <a:t>международных</a:t>
            </a:r>
            <a:r>
              <a:rPr lang="uk-UA" sz="2000" b="1" i="1" dirty="0"/>
              <a:t> </a:t>
            </a:r>
            <a:r>
              <a:rPr lang="uk-UA" sz="2000" b="1" i="1" dirty="0" err="1"/>
              <a:t>договоров</a:t>
            </a:r>
            <a:r>
              <a:rPr lang="uk-UA" sz="2000" b="1" i="1" dirty="0"/>
              <a:t> </a:t>
            </a:r>
            <a:r>
              <a:rPr lang="ru-RU" sz="2000" b="1" i="1" dirty="0"/>
              <a:t>об </a:t>
            </a:r>
            <a:r>
              <a:rPr lang="ru-RU" sz="2000" b="1" i="1" dirty="0" err="1"/>
              <a:t>избежании</a:t>
            </a:r>
            <a:r>
              <a:rPr lang="ru-RU" sz="2000" b="1" i="1" dirty="0"/>
              <a:t> двойного налогообложения </a:t>
            </a:r>
            <a:r>
              <a:rPr lang="ru-RU" sz="2000" dirty="0" smtClean="0"/>
              <a:t>.</a:t>
            </a:r>
            <a:endParaRPr lang="uk-UA" sz="2000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SPLF.ua</a:t>
            </a:r>
            <a:endParaRPr lang="uk-UA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577C8FE-CEBA-4DD3-B0DA-AA2C506098DA}" type="slidenum">
              <a:rPr lang="uk-UA" smtClean="0"/>
              <a:pPr>
                <a:defRPr/>
              </a:pPr>
              <a:t>6</a:t>
            </a:fld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3827658958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sz="2000" dirty="0">
                <a:latin typeface="Arial" pitchFamily="34" charset="0"/>
              </a:rPr>
              <a:t/>
            </a:r>
            <a:br>
              <a:rPr lang="uk-UA" sz="2000" dirty="0">
                <a:latin typeface="Arial" pitchFamily="34" charset="0"/>
              </a:rPr>
            </a:br>
            <a:endParaRPr lang="uk-UA" sz="2000" dirty="0">
              <a:latin typeface="Arial" pitchFamily="34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23528" y="980728"/>
            <a:ext cx="8568952" cy="5472608"/>
          </a:xfrm>
        </p:spPr>
        <p:txBody>
          <a:bodyPr/>
          <a:lstStyle/>
          <a:p>
            <a:pPr marL="0" indent="0">
              <a:buNone/>
            </a:pPr>
            <a:endParaRPr lang="ru-RU" sz="2000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SPLF.ua</a:t>
            </a:r>
            <a:endParaRPr lang="uk-UA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577C8FE-CEBA-4DD3-B0DA-AA2C506098DA}" type="slidenum">
              <a:rPr lang="uk-UA" smtClean="0"/>
              <a:pPr>
                <a:defRPr/>
              </a:pPr>
              <a:t>7</a:t>
            </a:fld>
            <a:endParaRPr lang="uk-UA" dirty="0"/>
          </a:p>
        </p:txBody>
      </p:sp>
      <p:graphicFrame>
        <p:nvGraphicFramePr>
          <p:cNvPr id="6" name="Таблица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65919683"/>
              </p:ext>
            </p:extLst>
          </p:nvPr>
        </p:nvGraphicFramePr>
        <p:xfrm>
          <a:off x="35496" y="10294"/>
          <a:ext cx="9108504" cy="7254240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9108504"/>
              </a:tblGrid>
              <a:tr h="39437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400" dirty="0" smtClean="0"/>
                        <a:t>Годовой </a:t>
                      </a:r>
                      <a:r>
                        <a:rPr lang="ru-RU" sz="2400" baseline="0" dirty="0" smtClean="0"/>
                        <a:t>доход более 20 млн. грн.</a:t>
                      </a:r>
                      <a:endParaRPr lang="ru-RU" sz="2400" dirty="0"/>
                    </a:p>
                  </a:txBody>
                  <a:tcPr/>
                </a:tc>
              </a:tr>
              <a:tr h="6170229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dirty="0" smtClean="0"/>
                        <a:t>Используются данные </a:t>
                      </a:r>
                      <a:r>
                        <a:rPr lang="ru-RU" sz="2000" b="1" i="1" dirty="0" smtClean="0"/>
                        <a:t>бухгалтерского учета</a:t>
                      </a:r>
                      <a:r>
                        <a:rPr lang="ru-RU" sz="2000" dirty="0" smtClean="0"/>
                        <a:t>, согласно П(С)БУ или МСФО,</a:t>
                      </a:r>
                      <a:r>
                        <a:rPr lang="ru-RU" sz="2000" baseline="0" dirty="0" smtClean="0"/>
                        <a:t> по отдельным объектам дохода: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b="1" u="none" baseline="0" dirty="0" smtClean="0"/>
                        <a:t>1.  Д</a:t>
                      </a:r>
                      <a:r>
                        <a:rPr lang="ru-RU" sz="2000" b="1" u="none" dirty="0" smtClean="0"/>
                        <a:t>оход нерезидента </a:t>
                      </a:r>
                      <a:r>
                        <a:rPr lang="ru-RU" sz="2000" dirty="0" smtClean="0"/>
                        <a:t>из источников в Украине</a:t>
                      </a:r>
                      <a:r>
                        <a:rPr lang="ru-RU" sz="2000" baseline="0" dirty="0" smtClean="0"/>
                        <a:t> </a:t>
                      </a:r>
                      <a:r>
                        <a:rPr lang="ru-RU" sz="2000" baseline="0" dirty="0" err="1" smtClean="0"/>
                        <a:t>налогооблагается</a:t>
                      </a:r>
                      <a:r>
                        <a:rPr lang="ru-RU" sz="2000" baseline="0" dirty="0" smtClean="0"/>
                        <a:t> в соответствии с п.141.4 ст. 141 НК Украины.</a:t>
                      </a:r>
                      <a:r>
                        <a:rPr lang="ru-RU" sz="2000" dirty="0" smtClean="0"/>
                        <a:t> 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dirty="0" smtClean="0"/>
                        <a:t>Любые доходы, </a:t>
                      </a:r>
                      <a:r>
                        <a:rPr lang="ru-RU" sz="2000" u="sng" dirty="0" smtClean="0"/>
                        <a:t>кроме</a:t>
                      </a:r>
                      <a:r>
                        <a:rPr lang="ru-RU" sz="2000" dirty="0" smtClean="0"/>
                        <a:t> дохода в виде выручки или др. видов компенсаций стоимости товаров/работ/услуг переданных/выполненных/предоставленных</a:t>
                      </a:r>
                      <a:r>
                        <a:rPr lang="ru-RU" sz="2000" baseline="0" dirty="0" smtClean="0"/>
                        <a:t>  резиденту от нерезидента.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baseline="0" dirty="0" smtClean="0"/>
                        <a:t>Резидент осуществляющий выплату дохода должен удержать налог, если другое не предусмотрено договорами об </a:t>
                      </a:r>
                      <a:r>
                        <a:rPr lang="ru-RU" sz="2000" baseline="0" dirty="0" err="1" smtClean="0"/>
                        <a:t>избежании</a:t>
                      </a:r>
                      <a:r>
                        <a:rPr lang="ru-RU" sz="2000" baseline="0" dirty="0" smtClean="0"/>
                        <a:t> двойного налогообложения (при подтверждении статуса нерезидента – ст.103 НК Украины).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2000" dirty="0" smtClean="0"/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b="0" dirty="0" smtClean="0"/>
                        <a:t>2.</a:t>
                      </a:r>
                      <a:r>
                        <a:rPr lang="ru-RU" sz="2000" b="0" baseline="0" dirty="0" smtClean="0"/>
                        <a:t> </a:t>
                      </a:r>
                      <a:r>
                        <a:rPr lang="ru-RU" sz="2000" b="1" baseline="0" dirty="0" smtClean="0"/>
                        <a:t>Доход </a:t>
                      </a:r>
                      <a:r>
                        <a:rPr lang="ru-RU" sz="2000" b="1" i="1" baseline="0" dirty="0" smtClean="0"/>
                        <a:t>от другой (обычной) деятельности </a:t>
                      </a:r>
                      <a:r>
                        <a:rPr lang="ru-RU" sz="2000" baseline="0" dirty="0" err="1" smtClean="0"/>
                        <a:t>налогооблагается</a:t>
                      </a:r>
                      <a:r>
                        <a:rPr lang="ru-RU" sz="2000" baseline="0" dirty="0" smtClean="0"/>
                        <a:t> в соответствии с пп.134.1.1 п. 134.1 ст. 134 НК Украины.</a:t>
                      </a:r>
                      <a:r>
                        <a:rPr lang="ru-RU" sz="2000" dirty="0" smtClean="0"/>
                        <a:t> 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dirty="0" smtClean="0"/>
                        <a:t>Объектом налогообложения является прибыль,</a:t>
                      </a:r>
                      <a:r>
                        <a:rPr lang="ru-RU" sz="2000" baseline="0" dirty="0" smtClean="0"/>
                        <a:t> которая определяется путем корректировки </a:t>
                      </a:r>
                      <a:r>
                        <a:rPr lang="ru-RU" sz="2000" dirty="0" smtClean="0"/>
                        <a:t>финансового результата до налогообложения, определенного согласно П(С)БУ или МСФО на «налоговые» разницы, в соответствии с </a:t>
                      </a:r>
                      <a:r>
                        <a:rPr lang="ru-RU" sz="2000" b="1" i="1" dirty="0" smtClean="0"/>
                        <a:t>разделом </a:t>
                      </a:r>
                      <a:r>
                        <a:rPr lang="en-US" sz="2000" b="1" i="1" dirty="0" smtClean="0"/>
                        <a:t>III </a:t>
                      </a:r>
                      <a:r>
                        <a:rPr lang="ru-RU" sz="2000" baseline="0" dirty="0" smtClean="0"/>
                        <a:t>НК Украины.</a:t>
                      </a:r>
                      <a:endParaRPr lang="ru-RU" sz="2000" dirty="0" smtClean="0"/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2000" b="0" dirty="0" smtClean="0"/>
                    </a:p>
                    <a:p>
                      <a:pPr marL="34290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AutoNum type="arabicPeriod"/>
                        <a:tabLst/>
                        <a:defRPr/>
                      </a:pPr>
                      <a:endParaRPr lang="ru-RU" sz="2000" dirty="0" smtClean="0"/>
                    </a:p>
                    <a:p>
                      <a:pPr marL="0" indent="0">
                        <a:lnSpc>
                          <a:spcPct val="100000"/>
                        </a:lnSpc>
                        <a:buFontTx/>
                        <a:buNone/>
                      </a:pPr>
                      <a:endParaRPr lang="ru-RU" sz="2000" dirty="0" smtClean="0"/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dirty="0" smtClean="0"/>
                        <a:t> </a:t>
                      </a:r>
                    </a:p>
                    <a:p>
                      <a:pPr indent="0">
                        <a:lnSpc>
                          <a:spcPct val="100000"/>
                        </a:lnSpc>
                      </a:pPr>
                      <a:endParaRPr lang="ru-RU" sz="2000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683065650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23728" y="332656"/>
            <a:ext cx="6768570" cy="936104"/>
          </a:xfrm>
        </p:spPr>
        <p:txBody>
          <a:bodyPr/>
          <a:lstStyle/>
          <a:p>
            <a:r>
              <a:rPr lang="uk-UA" sz="2400" dirty="0" smtClean="0">
                <a:latin typeface="+mn-lt"/>
                <a:ea typeface="+mn-ea"/>
                <a:cs typeface="+mn-cs"/>
              </a:rPr>
              <a:t>То </a:t>
            </a:r>
            <a:r>
              <a:rPr lang="uk-UA" sz="2400" dirty="0" err="1">
                <a:latin typeface="+mn-lt"/>
                <a:ea typeface="+mn-ea"/>
                <a:cs typeface="+mn-cs"/>
              </a:rPr>
              <a:t>есть</a:t>
            </a:r>
            <a:r>
              <a:rPr lang="uk-UA" sz="2400" dirty="0">
                <a:latin typeface="+mn-lt"/>
                <a:ea typeface="+mn-ea"/>
                <a:cs typeface="+mn-cs"/>
              </a:rPr>
              <a:t>, ю</a:t>
            </a:r>
            <a:r>
              <a:rPr lang="ru-RU" sz="2400" dirty="0" err="1">
                <a:latin typeface="+mn-lt"/>
                <a:ea typeface="+mn-ea"/>
                <a:cs typeface="+mn-cs"/>
              </a:rPr>
              <a:t>ристы</a:t>
            </a:r>
            <a:r>
              <a:rPr lang="ru-RU" sz="2400" dirty="0">
                <a:latin typeface="+mn-lt"/>
                <a:ea typeface="+mn-ea"/>
                <a:cs typeface="+mn-cs"/>
              </a:rPr>
              <a:t> могут предоставлять </a:t>
            </a:r>
            <a:r>
              <a:rPr lang="ru-RU" sz="2400" b="1" i="1" dirty="0">
                <a:latin typeface="+mn-lt"/>
                <a:ea typeface="+mn-ea"/>
                <a:cs typeface="+mn-cs"/>
              </a:rPr>
              <a:t>консультации и участвовать в спорах по налогообложению </a:t>
            </a:r>
            <a:r>
              <a:rPr lang="ru-RU" sz="2400" dirty="0" smtClean="0">
                <a:latin typeface="+mn-lt"/>
                <a:ea typeface="+mn-ea"/>
                <a:cs typeface="+mn-cs"/>
              </a:rPr>
              <a:t>прибыли от </a:t>
            </a:r>
            <a:r>
              <a:rPr lang="ru-RU" sz="2400" b="1" i="1" dirty="0" smtClean="0">
                <a:latin typeface="+mn-lt"/>
                <a:ea typeface="+mn-ea"/>
                <a:cs typeface="+mn-cs"/>
              </a:rPr>
              <a:t>других доходов </a:t>
            </a:r>
            <a:r>
              <a:rPr lang="ru-RU" sz="2400" b="1" i="1" dirty="0">
                <a:latin typeface="+mn-lt"/>
                <a:ea typeface="+mn-ea"/>
                <a:cs typeface="+mn-cs"/>
              </a:rPr>
              <a:t>(обычная деятельность</a:t>
            </a:r>
            <a:r>
              <a:rPr lang="ru-RU" sz="2400" b="1" i="1" dirty="0" smtClean="0">
                <a:latin typeface="+mn-lt"/>
                <a:ea typeface="+mn-ea"/>
                <a:cs typeface="+mn-cs"/>
              </a:rPr>
              <a:t>)</a:t>
            </a:r>
            <a:r>
              <a:rPr lang="ru-RU" sz="2400" dirty="0" smtClean="0">
                <a:latin typeface="+mn-lt"/>
                <a:ea typeface="+mn-ea"/>
                <a:cs typeface="+mn-cs"/>
              </a:rPr>
              <a:t> </a:t>
            </a:r>
            <a:endParaRPr lang="uk-UA" sz="2400" dirty="0">
              <a:latin typeface="+mn-lt"/>
              <a:ea typeface="+mn-ea"/>
              <a:cs typeface="+mn-cs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1520" y="1700808"/>
            <a:ext cx="8784976" cy="4824536"/>
          </a:xfrm>
        </p:spPr>
        <p:txBody>
          <a:bodyPr/>
          <a:lstStyle/>
          <a:p>
            <a:pPr marL="0" indent="0">
              <a:buNone/>
            </a:pPr>
            <a:r>
              <a:rPr lang="ru-RU" sz="2400" dirty="0" smtClean="0"/>
              <a:t>в случае проведения корректировки </a:t>
            </a:r>
            <a:r>
              <a:rPr lang="uk-UA" sz="2400" dirty="0" err="1" smtClean="0"/>
              <a:t>разниц</a:t>
            </a:r>
            <a:r>
              <a:rPr lang="uk-UA" sz="2400" dirty="0" smtClean="0"/>
              <a:t>, </a:t>
            </a:r>
            <a:r>
              <a:rPr lang="uk-UA" sz="2400" dirty="0" err="1" smtClean="0"/>
              <a:t>возникающих</a:t>
            </a:r>
            <a:r>
              <a:rPr lang="uk-UA" sz="2400" dirty="0" smtClean="0"/>
              <a:t>, </a:t>
            </a:r>
            <a:r>
              <a:rPr lang="uk-UA" sz="2400" dirty="0" err="1" smtClean="0"/>
              <a:t>например</a:t>
            </a:r>
            <a:r>
              <a:rPr lang="uk-UA" sz="2400" dirty="0" smtClean="0"/>
              <a:t>, при:</a:t>
            </a:r>
          </a:p>
          <a:p>
            <a:pPr marL="0" indent="0">
              <a:buNone/>
            </a:pPr>
            <a:r>
              <a:rPr lang="ru-RU" sz="2400" dirty="0" smtClean="0"/>
              <a:t>- начислении амортизации необоротных активов;</a:t>
            </a:r>
          </a:p>
          <a:p>
            <a:pPr marL="0" indent="0">
              <a:buNone/>
            </a:pPr>
            <a:r>
              <a:rPr lang="ru-RU" sz="2400" dirty="0" smtClean="0"/>
              <a:t>- формировании обеспечений возмещения будущих затрат;</a:t>
            </a:r>
          </a:p>
          <a:p>
            <a:pPr marL="0" indent="0">
              <a:spcBef>
                <a:spcPts val="0"/>
              </a:spcBef>
              <a:buFontTx/>
              <a:buChar char="-"/>
            </a:pPr>
            <a:r>
              <a:rPr lang="en-US" sz="2400" dirty="0" smtClean="0"/>
              <a:t> </a:t>
            </a:r>
            <a:r>
              <a:rPr lang="ru-RU" sz="2400" dirty="0" smtClean="0"/>
              <a:t>формировании резерва сомнительных долгов (своевременное выявление сомнительной и безнадежной задолженности);</a:t>
            </a:r>
          </a:p>
          <a:p>
            <a:pPr marL="0" indent="0">
              <a:spcBef>
                <a:spcPts val="0"/>
              </a:spcBef>
              <a:buFontTx/>
              <a:buChar char="-"/>
            </a:pPr>
            <a:r>
              <a:rPr lang="ru-RU" sz="2400" dirty="0" smtClean="0"/>
              <a:t> осуществлении финансовых операций (проценты и долговые обязательства);</a:t>
            </a:r>
          </a:p>
          <a:p>
            <a:pPr marL="0" indent="0">
              <a:spcBef>
                <a:spcPts val="0"/>
              </a:spcBef>
              <a:buFontTx/>
              <a:buChar char="-"/>
            </a:pPr>
            <a:r>
              <a:rPr lang="ru-RU" sz="2400" dirty="0"/>
              <a:t> </a:t>
            </a:r>
            <a:r>
              <a:rPr lang="ru-RU" sz="2400" dirty="0" smtClean="0"/>
              <a:t>начислении роялти нерезидентам;</a:t>
            </a:r>
          </a:p>
          <a:p>
            <a:pPr marL="0" indent="0">
              <a:spcBef>
                <a:spcPts val="0"/>
              </a:spcBef>
              <a:buFontTx/>
              <a:buChar char="-"/>
            </a:pPr>
            <a:r>
              <a:rPr lang="ru-RU" sz="2400" dirty="0" smtClean="0"/>
              <a:t>осуществлении  операций </a:t>
            </a:r>
            <a:r>
              <a:rPr lang="ru-RU" sz="2400" dirty="0"/>
              <a:t>по </a:t>
            </a:r>
            <a:r>
              <a:rPr lang="ru-RU" sz="2400" dirty="0" smtClean="0"/>
              <a:t>отчуждению </a:t>
            </a:r>
            <a:r>
              <a:rPr lang="ru-RU" sz="2400" dirty="0"/>
              <a:t>ценных бумаг, </a:t>
            </a:r>
            <a:r>
              <a:rPr lang="ru-RU" sz="2400" dirty="0" smtClean="0"/>
              <a:t>операций </a:t>
            </a:r>
            <a:r>
              <a:rPr lang="ru-RU" sz="2400" dirty="0"/>
              <a:t>с инвестиционной недвижимостью и биологическими активами, оцениваются по справедливой </a:t>
            </a:r>
            <a:r>
              <a:rPr lang="ru-RU" sz="2400" dirty="0" smtClean="0"/>
              <a:t>стоимости.</a:t>
            </a:r>
            <a:endParaRPr lang="ru-RU" sz="2400" dirty="0"/>
          </a:p>
          <a:p>
            <a:endParaRPr lang="ru-RU" sz="2400" dirty="0"/>
          </a:p>
          <a:p>
            <a:endParaRPr lang="ru-RU" sz="2400" dirty="0"/>
          </a:p>
          <a:p>
            <a:endParaRPr lang="ru-RU" sz="2400" dirty="0"/>
          </a:p>
          <a:p>
            <a:pPr marL="0" indent="0">
              <a:buNone/>
            </a:pPr>
            <a:endParaRPr lang="uk-UA" sz="2400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SPLF.ua</a:t>
            </a:r>
            <a:endParaRPr lang="uk-UA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577C8FE-CEBA-4DD3-B0DA-AA2C506098DA}" type="slidenum">
              <a:rPr lang="uk-UA" smtClean="0"/>
              <a:pPr>
                <a:defRPr/>
              </a:pPr>
              <a:t>8</a:t>
            </a:fld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3451410665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sz="2000" dirty="0">
                <a:latin typeface="Arial" pitchFamily="34" charset="0"/>
              </a:rPr>
              <a:t/>
            </a:r>
            <a:br>
              <a:rPr lang="uk-UA" sz="2000" dirty="0">
                <a:latin typeface="Arial" pitchFamily="34" charset="0"/>
              </a:rPr>
            </a:br>
            <a:endParaRPr lang="uk-UA" sz="2000" dirty="0">
              <a:latin typeface="Arial" pitchFamily="34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23528" y="1484784"/>
            <a:ext cx="8568952" cy="4968552"/>
          </a:xfrm>
        </p:spPr>
        <p:txBody>
          <a:bodyPr/>
          <a:lstStyle/>
          <a:p>
            <a:pPr marL="0" indent="0">
              <a:buNone/>
            </a:pPr>
            <a:r>
              <a:rPr lang="ru-RU" sz="2000" b="1" dirty="0" smtClean="0"/>
              <a:t>Закон Украины №996-XIV от 16.07.1999 «О бухгалтерском учете и финансовой отчетности в Украине»</a:t>
            </a:r>
          </a:p>
          <a:p>
            <a:pPr marL="0" indent="0">
              <a:buNone/>
            </a:pPr>
            <a:r>
              <a:rPr lang="ru-RU" sz="2000" b="1" i="1" dirty="0" smtClean="0"/>
              <a:t>Национальное </a:t>
            </a:r>
            <a:r>
              <a:rPr lang="ru-RU" sz="2000" b="1" i="1" dirty="0"/>
              <a:t>положение (стандарт) бухгалтерского учета </a:t>
            </a:r>
            <a:r>
              <a:rPr lang="ru-RU" sz="2000" dirty="0"/>
              <a:t>- нормативно-правовой акт, утвержденный центральным органом исполнительной власти, обеспечивающим формирование государственной финансовой политики, определяет принципы и методы ведения бухгалтерского учета и составления финансовой отчетности, не противоречащие международным </a:t>
            </a:r>
            <a:r>
              <a:rPr lang="ru-RU" sz="2000" dirty="0" smtClean="0"/>
              <a:t>стандартам.</a:t>
            </a:r>
          </a:p>
          <a:p>
            <a:pPr marL="0" indent="0">
              <a:buNone/>
            </a:pPr>
            <a:r>
              <a:rPr lang="ru-RU" sz="2000" dirty="0" smtClean="0"/>
              <a:t>На сегодняшний момент действует всего 32 стандарта.</a:t>
            </a:r>
          </a:p>
          <a:p>
            <a:pPr marL="0" indent="0">
              <a:buNone/>
            </a:pPr>
            <a:r>
              <a:rPr lang="ru-RU" sz="2000" dirty="0"/>
              <a:t> </a:t>
            </a:r>
            <a:endParaRPr lang="ru-RU" sz="2000" dirty="0" smtClean="0"/>
          </a:p>
          <a:p>
            <a:pPr marL="0" indent="0">
              <a:buNone/>
            </a:pPr>
            <a:r>
              <a:rPr lang="ru-RU" sz="2000" dirty="0" smtClean="0"/>
              <a:t>Основанием </a:t>
            </a:r>
            <a:r>
              <a:rPr lang="ru-RU" sz="2000" dirty="0"/>
              <a:t>для бухгалтерского учета хозяйственных операций являются </a:t>
            </a:r>
            <a:r>
              <a:rPr lang="ru-RU" sz="2000" b="1" dirty="0"/>
              <a:t>первичные </a:t>
            </a:r>
            <a:r>
              <a:rPr lang="ru-RU" sz="2000" b="1" dirty="0" smtClean="0"/>
              <a:t>документы </a:t>
            </a:r>
            <a:r>
              <a:rPr lang="ru-RU" sz="2000" dirty="0" smtClean="0"/>
              <a:t>-- документы, содержащие </a:t>
            </a:r>
            <a:r>
              <a:rPr lang="ru-RU" sz="2000" dirty="0"/>
              <a:t>сведения о хозяйственной операции и </a:t>
            </a:r>
            <a:r>
              <a:rPr lang="ru-RU" sz="2000" dirty="0" smtClean="0"/>
              <a:t>подтверждающие </a:t>
            </a:r>
            <a:r>
              <a:rPr lang="ru-RU" sz="2000" dirty="0"/>
              <a:t>ее осуществление. </a:t>
            </a:r>
            <a:endParaRPr lang="ru-RU" sz="2000" dirty="0" smtClean="0"/>
          </a:p>
          <a:p>
            <a:pPr marL="0" indent="0">
              <a:buNone/>
            </a:pPr>
            <a:r>
              <a:rPr lang="ru-RU" sz="2000" dirty="0" smtClean="0"/>
              <a:t>Первичные </a:t>
            </a:r>
            <a:r>
              <a:rPr lang="ru-RU" sz="2000" dirty="0"/>
              <a:t>документы должны иметь </a:t>
            </a:r>
            <a:r>
              <a:rPr lang="ru-RU" sz="2000" b="1" u="sng" dirty="0"/>
              <a:t>обязательные реквизиты</a:t>
            </a:r>
            <a:r>
              <a:rPr lang="ru-RU" sz="2000" dirty="0"/>
              <a:t>.</a:t>
            </a: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SPLF.ua</a:t>
            </a:r>
            <a:endParaRPr lang="uk-UA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577C8FE-CEBA-4DD3-B0DA-AA2C506098DA}" type="slidenum">
              <a:rPr lang="uk-UA" smtClean="0"/>
              <a:pPr>
                <a:defRPr/>
              </a:pPr>
              <a:t>9</a:t>
            </a:fld>
            <a:endParaRPr lang="uk-UA" dirty="0"/>
          </a:p>
        </p:txBody>
      </p:sp>
      <p:graphicFrame>
        <p:nvGraphicFramePr>
          <p:cNvPr id="6" name="Таблица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33590692"/>
              </p:ext>
            </p:extLst>
          </p:nvPr>
        </p:nvGraphicFramePr>
        <p:xfrm>
          <a:off x="35496" y="44625"/>
          <a:ext cx="9108504" cy="1280160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4461475"/>
                <a:gridCol w="4647029"/>
              </a:tblGrid>
              <a:tr h="238186"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Годовой</a:t>
                      </a:r>
                      <a:r>
                        <a:rPr lang="ru-RU" baseline="0" dirty="0" smtClean="0"/>
                        <a:t> доход до 20 млн. грн.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 smtClean="0"/>
                        <a:t>Годовой </a:t>
                      </a:r>
                      <a:r>
                        <a:rPr lang="ru-RU" baseline="0" dirty="0" smtClean="0"/>
                        <a:t>доход более 20 млн. грн.</a:t>
                      </a:r>
                      <a:endParaRPr lang="ru-RU" dirty="0"/>
                    </a:p>
                  </a:txBody>
                  <a:tcPr/>
                </a:tc>
              </a:tr>
              <a:tr h="913942">
                <a:tc>
                  <a:txBody>
                    <a:bodyPr/>
                    <a:lstStyle/>
                    <a:p>
                      <a:r>
                        <a:rPr lang="ru-RU" dirty="0" smtClean="0"/>
                        <a:t>Используются только данные </a:t>
                      </a:r>
                      <a:r>
                        <a:rPr lang="ru-RU" b="1" dirty="0" smtClean="0"/>
                        <a:t>бухгалтерского учета</a:t>
                      </a:r>
                      <a:r>
                        <a:rPr lang="ru-RU" dirty="0" smtClean="0"/>
                        <a:t>, согласно </a:t>
                      </a:r>
                      <a:r>
                        <a:rPr lang="ru-RU" sz="1800" dirty="0" smtClean="0"/>
                        <a:t>П(С)БУ или МСФО.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 smtClean="0"/>
                        <a:t>Используются данные </a:t>
                      </a:r>
                      <a:r>
                        <a:rPr lang="ru-RU" b="1" i="1" dirty="0" smtClean="0"/>
                        <a:t>бухгалтерского учета</a:t>
                      </a:r>
                      <a:r>
                        <a:rPr lang="ru-RU" dirty="0" smtClean="0"/>
                        <a:t>, согласно </a:t>
                      </a:r>
                      <a:r>
                        <a:rPr lang="ru-RU" sz="1800" dirty="0" smtClean="0"/>
                        <a:t>П(С)БУ или МСФО.</a:t>
                      </a:r>
                      <a:endParaRPr lang="ru-RU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174227333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r>
              <a:rPr lang="ru-RU" sz="24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/>
            </a:r>
            <a:br>
              <a:rPr lang="ru-RU" sz="24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</a:br>
            <a:r>
              <a:rPr lang="ru-RU" sz="2400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+mn-lt"/>
                <a:ea typeface="+mn-ea"/>
                <a:cs typeface="+mn-cs"/>
              </a:rPr>
              <a:t>Хозяйственная операция: взаимодействие юриста и бухгалтера от первичного документа до налоговой декларации</a:t>
            </a:r>
            <a:r>
              <a:rPr lang="uk-UA" sz="2400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Arial" pitchFamily="34" charset="0"/>
              </a:rPr>
              <a:t/>
            </a:r>
            <a:br>
              <a:rPr lang="uk-UA" sz="2400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Arial" pitchFamily="34" charset="0"/>
              </a:rPr>
            </a:br>
            <a:endParaRPr lang="uk-UA" sz="2400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Arial" pitchFamily="34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23528" y="1052736"/>
            <a:ext cx="8568952" cy="5400600"/>
          </a:xfrm>
        </p:spPr>
        <p:txBody>
          <a:bodyPr/>
          <a:lstStyle/>
          <a:p>
            <a:pPr marL="0" indent="0">
              <a:buNone/>
            </a:pPr>
            <a:r>
              <a:rPr lang="ru-RU" sz="2000" dirty="0" smtClean="0"/>
              <a:t>Этапы.</a:t>
            </a:r>
          </a:p>
          <a:p>
            <a:pPr marL="457200" indent="-457200">
              <a:buFont typeface="Arial" charset="0"/>
              <a:buAutoNum type="arabicPeriod"/>
            </a:pPr>
            <a:r>
              <a:rPr lang="ru-RU" sz="2000" dirty="0" smtClean="0"/>
              <a:t>Разработка и подписание договора  включает: анализ хозяйственной операции и ее последствия для налогового учета; порядок подписания первичного документа и порядок оплаты; разработку первичного документа (акты предоставления услуг и акты выполнения работ); составление </a:t>
            </a:r>
            <a:r>
              <a:rPr lang="ru-RU" sz="2000" dirty="0"/>
              <a:t>консультации по порядку </a:t>
            </a:r>
            <a:r>
              <a:rPr lang="ru-RU" sz="2000" dirty="0" smtClean="0"/>
              <a:t>отображения операции в бухучете (с учетом учетной политики) и в налоговой декларации.</a:t>
            </a:r>
            <a:endParaRPr lang="ru-RU" sz="2000" dirty="0"/>
          </a:p>
          <a:p>
            <a:pPr marL="457200" indent="-457200">
              <a:buAutoNum type="arabicPeriod"/>
            </a:pPr>
            <a:r>
              <a:rPr lang="ru-RU" sz="2000" dirty="0" smtClean="0"/>
              <a:t>Осуществление хозяйственной операции. Составление и подписание первичного документа.</a:t>
            </a:r>
          </a:p>
          <a:p>
            <a:pPr marL="457200" indent="-457200">
              <a:buAutoNum type="arabicPeriod"/>
            </a:pPr>
            <a:r>
              <a:rPr lang="ru-RU" sz="2000" dirty="0" smtClean="0"/>
              <a:t>Отображение данных первичного документа в бухучете.</a:t>
            </a:r>
          </a:p>
          <a:p>
            <a:pPr marL="457200" indent="-457200">
              <a:buAutoNum type="arabicPeriod"/>
            </a:pPr>
            <a:r>
              <a:rPr lang="ru-RU" sz="2000" dirty="0" smtClean="0"/>
              <a:t>Мониторинг оплаты: составление претензии  и формирование резерва сомнительного долга, подача иска, взыскание долга или признание безнадежной задолженности.</a:t>
            </a:r>
          </a:p>
          <a:p>
            <a:pPr marL="457200" indent="-457200">
              <a:buAutoNum type="arabicPeriod"/>
            </a:pPr>
            <a:r>
              <a:rPr lang="ru-RU" sz="2000" dirty="0" smtClean="0"/>
              <a:t>Влияние хозяйственной операции на финансовый результат при определении прибыли в налоговой декларации по налогу на прибыль предприятий.</a:t>
            </a:r>
            <a:endParaRPr lang="ru-RU" sz="2000" dirty="0"/>
          </a:p>
          <a:p>
            <a:pPr marL="0" indent="0">
              <a:buNone/>
            </a:pPr>
            <a:endParaRPr lang="ru-RU" sz="2000" dirty="0" smtClean="0"/>
          </a:p>
          <a:p>
            <a:pPr marL="0" indent="0">
              <a:buNone/>
            </a:pPr>
            <a:endParaRPr lang="ru-RU" sz="2000" dirty="0" smtClean="0"/>
          </a:p>
          <a:p>
            <a:pPr marL="0" indent="0" algn="ctr">
              <a:buNone/>
            </a:pPr>
            <a:endParaRPr lang="ru-RU" sz="2000" dirty="0"/>
          </a:p>
          <a:p>
            <a:pPr marL="0" indent="0" algn="ctr">
              <a:buNone/>
            </a:pPr>
            <a:endParaRPr lang="ru-RU" sz="2000" dirty="0"/>
          </a:p>
          <a:p>
            <a:pPr marL="0" indent="0" algn="ctr">
              <a:buNone/>
            </a:pPr>
            <a:endParaRPr lang="uk-UA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SPLF.ua</a:t>
            </a:r>
            <a:endParaRPr lang="uk-UA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577C8FE-CEBA-4DD3-B0DA-AA2C506098DA}" type="slidenum">
              <a:rPr lang="uk-UA" smtClean="0"/>
              <a:pPr>
                <a:defRPr/>
              </a:pPr>
              <a:t>10</a:t>
            </a:fld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1219973705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67562" y="260648"/>
            <a:ext cx="6624736" cy="648072"/>
          </a:xfrm>
        </p:spPr>
        <p:txBody>
          <a:bodyPr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r>
              <a:rPr lang="ru-RU" sz="24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+mn-lt"/>
                <a:ea typeface="+mn-ea"/>
                <a:cs typeface="+mn-cs"/>
              </a:rPr>
              <a:t/>
            </a:r>
            <a:br>
              <a:rPr lang="ru-RU" sz="24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+mn-lt"/>
                <a:ea typeface="+mn-ea"/>
                <a:cs typeface="+mn-cs"/>
              </a:rPr>
            </a:br>
            <a:r>
              <a:rPr lang="ru-RU" sz="24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+mn-lt"/>
                <a:ea typeface="+mn-ea"/>
                <a:cs typeface="+mn-cs"/>
              </a:rPr>
              <a:t>Необходимость </a:t>
            </a:r>
            <a:r>
              <a:rPr lang="ru-RU" sz="2400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+mn-lt"/>
                <a:ea typeface="+mn-ea"/>
                <a:cs typeface="+mn-cs"/>
              </a:rPr>
              <a:t>согласования с юристом раскрытия информации в финансовой отчетности</a:t>
            </a:r>
            <a:r>
              <a:rPr lang="uk-UA" sz="2400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Arial" pitchFamily="34" charset="0"/>
              </a:rPr>
              <a:t/>
            </a:r>
            <a:br>
              <a:rPr lang="uk-UA" sz="2400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Arial" pitchFamily="34" charset="0"/>
              </a:rPr>
            </a:br>
            <a:endParaRPr lang="uk-UA" sz="2400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Arial" pitchFamily="34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23528" y="1196752"/>
            <a:ext cx="8568952" cy="5472608"/>
          </a:xfrm>
        </p:spPr>
        <p:txBody>
          <a:bodyPr/>
          <a:lstStyle/>
          <a:p>
            <a:pPr marL="0" indent="0">
              <a:buNone/>
            </a:pPr>
            <a:r>
              <a:rPr lang="ru-RU" sz="2000" dirty="0" smtClean="0"/>
              <a:t>Почти все стандарты имеют требования о раскрытии информации в примечаниях к финансовой отчетности.</a:t>
            </a:r>
          </a:p>
          <a:p>
            <a:pPr marL="0" indent="0">
              <a:buNone/>
            </a:pPr>
            <a:r>
              <a:rPr lang="ru-RU" sz="2000" dirty="0" smtClean="0"/>
              <a:t>Данная информация (в случае некорректного ее предоставления) может быть использована контролирующим органом против субъекта хозяйствования.</a:t>
            </a:r>
          </a:p>
          <a:p>
            <a:pPr marL="0" indent="0">
              <a:buNone/>
            </a:pPr>
            <a:r>
              <a:rPr lang="ru-RU" sz="2000" dirty="0" smtClean="0"/>
              <a:t>Например:</a:t>
            </a:r>
          </a:p>
          <a:p>
            <a:pPr>
              <a:buFontTx/>
              <a:buChar char="-"/>
            </a:pPr>
            <a:r>
              <a:rPr lang="ru-RU" sz="2000" dirty="0" smtClean="0"/>
              <a:t>положения учетной политики относительно признания доходов и затрат,  амортизации и т.д.</a:t>
            </a:r>
          </a:p>
          <a:p>
            <a:pPr>
              <a:buFontTx/>
              <a:buChar char="-"/>
            </a:pPr>
            <a:r>
              <a:rPr lang="ru-RU" sz="2000" dirty="0" smtClean="0"/>
              <a:t>информация о </a:t>
            </a:r>
            <a:r>
              <a:rPr lang="ru-RU" sz="2000" u="sng" dirty="0" smtClean="0"/>
              <a:t>связанных лицах </a:t>
            </a:r>
            <a:r>
              <a:rPr lang="ru-RU" sz="2000" dirty="0" smtClean="0"/>
              <a:t>(сторонах) и операциях между ними;</a:t>
            </a:r>
          </a:p>
          <a:p>
            <a:pPr>
              <a:buFontTx/>
              <a:buChar char="-"/>
            </a:pPr>
            <a:r>
              <a:rPr lang="ru-RU" sz="2000" dirty="0" smtClean="0"/>
              <a:t>информация о передаче в залог основных средств и нематериальных активов</a:t>
            </a:r>
          </a:p>
          <a:p>
            <a:pPr>
              <a:buFontTx/>
              <a:buChar char="-"/>
            </a:pPr>
            <a:r>
              <a:rPr lang="ru-RU" sz="2000" dirty="0" smtClean="0"/>
              <a:t>список дебиторов и суммы задолженности связанных лиц</a:t>
            </a:r>
          </a:p>
          <a:p>
            <a:pPr>
              <a:buFontTx/>
              <a:buChar char="-"/>
            </a:pPr>
            <a:r>
              <a:rPr lang="ru-RU" sz="2000" dirty="0" smtClean="0"/>
              <a:t>информация о резерве сомнительных долгов</a:t>
            </a:r>
          </a:p>
          <a:p>
            <a:pPr>
              <a:buFontTx/>
              <a:buChar char="-"/>
            </a:pPr>
            <a:r>
              <a:rPr lang="ru-RU" sz="2000" dirty="0" smtClean="0"/>
              <a:t>информация об обязательствах </a:t>
            </a:r>
          </a:p>
          <a:p>
            <a:pPr>
              <a:buFontTx/>
              <a:buChar char="-"/>
            </a:pPr>
            <a:r>
              <a:rPr lang="ru-RU" sz="2000" dirty="0" smtClean="0"/>
              <a:t>информация о финансовых инвестициях</a:t>
            </a:r>
            <a:endParaRPr lang="ru-RU" sz="2000" dirty="0"/>
          </a:p>
          <a:p>
            <a:pPr marL="0" indent="0" algn="ctr">
              <a:buNone/>
            </a:pPr>
            <a:endParaRPr lang="uk-UA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SPLF.ua</a:t>
            </a:r>
            <a:endParaRPr lang="uk-UA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577C8FE-CEBA-4DD3-B0DA-AA2C506098DA}" type="slidenum">
              <a:rPr lang="uk-UA" smtClean="0"/>
              <a:pPr>
                <a:defRPr/>
              </a:pPr>
              <a:t>11</a:t>
            </a:fld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3580469515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58888" y="2349500"/>
            <a:ext cx="6626225" cy="935038"/>
          </a:xfrm>
        </p:spPr>
        <p:txBody>
          <a:bodyPr rtlCol="0">
            <a:no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uk-UA" sz="6000" b="1" dirty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ДЯКУЮ</a:t>
            </a:r>
            <a:r>
              <a:rPr lang="uk-UA" sz="6000" dirty="0" smtClean="0"/>
              <a:t> </a:t>
            </a:r>
            <a:r>
              <a:rPr lang="uk-UA" sz="6000" b="1" dirty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ЗА УВАГУ!</a:t>
            </a:r>
            <a:endParaRPr lang="ru-RU" sz="6000" b="1" dirty="0">
              <a:solidFill>
                <a:schemeClr val="accent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6386" name="Нижний колонтитул 3"/>
          <p:cNvSpPr>
            <a:spLocks noGrp="1"/>
          </p:cNvSpPr>
          <p:nvPr>
            <p:ph type="ftr" sz="quarter" idx="11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>
                <a:cs typeface="Arial" charset="0"/>
              </a:rPr>
              <a:t>SPLF.ua</a:t>
            </a:r>
            <a:endParaRPr lang="uk-UA">
              <a:cs typeface="Arial" charset="0"/>
            </a:endParaRPr>
          </a:p>
        </p:txBody>
      </p:sp>
      <p:sp>
        <p:nvSpPr>
          <p:cNvPr id="16387" name="Номер слайда 4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0D3A3942-7727-4CD7-9C67-325E16B07360}" type="slidenum">
              <a:rPr lang="uk-UA"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12</a:t>
            </a:fld>
            <a:endParaRPr lang="uk-UA">
              <a:cs typeface="Arial" charset="0"/>
            </a:endParaRPr>
          </a:p>
        </p:txBody>
      </p:sp>
      <p:sp>
        <p:nvSpPr>
          <p:cNvPr id="6" name="Подзаголовок 2"/>
          <p:cNvSpPr txBox="1">
            <a:spLocks/>
          </p:cNvSpPr>
          <p:nvPr/>
        </p:nvSpPr>
        <p:spPr>
          <a:xfrm>
            <a:off x="395288" y="4077072"/>
            <a:ext cx="8280400" cy="1583953"/>
          </a:xfrm>
          <a:prstGeom prst="rect">
            <a:avLst/>
          </a:prstGeom>
        </p:spPr>
        <p:txBody>
          <a:bodyPr>
            <a:normAutofit lnSpcReduction="10000"/>
          </a:bodyPr>
          <a:lstStyle/>
          <a:p>
            <a:pPr algn="ctr">
              <a:lnSpc>
                <a:spcPct val="120000"/>
              </a:lnSpc>
            </a:pPr>
            <a:r>
              <a:rPr lang="ru-RU" dirty="0" err="1" smtClean="0"/>
              <a:t>Куріленко</a:t>
            </a:r>
            <a:r>
              <a:rPr lang="uk-UA" dirty="0" smtClean="0"/>
              <a:t> </a:t>
            </a:r>
            <a:r>
              <a:rPr lang="uk-UA" dirty="0"/>
              <a:t>Наталія Євгенівна,</a:t>
            </a:r>
          </a:p>
          <a:p>
            <a:pPr algn="ctr">
              <a:lnSpc>
                <a:spcPct val="120000"/>
              </a:lnSpc>
            </a:pPr>
            <a:r>
              <a:rPr lang="ru-RU" dirty="0"/>
              <a:t>Старший </a:t>
            </a:r>
            <a:r>
              <a:rPr lang="ru-RU" dirty="0" err="1"/>
              <a:t>радник</a:t>
            </a:r>
            <a:r>
              <a:rPr lang="ru-RU" dirty="0"/>
              <a:t>, </a:t>
            </a:r>
            <a:r>
              <a:rPr lang="ru-RU" dirty="0" err="1"/>
              <a:t>керівник</a:t>
            </a:r>
            <a:r>
              <a:rPr lang="ru-RU" dirty="0"/>
              <a:t> </a:t>
            </a:r>
            <a:r>
              <a:rPr lang="ru-RU" dirty="0" err="1"/>
              <a:t>податкової</a:t>
            </a:r>
            <a:r>
              <a:rPr lang="ru-RU" dirty="0"/>
              <a:t> практики</a:t>
            </a:r>
            <a:endParaRPr lang="en-US" dirty="0"/>
          </a:p>
          <a:p>
            <a:pPr algn="ctr">
              <a:lnSpc>
                <a:spcPct val="120000"/>
              </a:lnSpc>
            </a:pPr>
            <a:r>
              <a:rPr lang="ru-RU" dirty="0" err="1"/>
              <a:t>Адвокатської</a:t>
            </a:r>
            <a:r>
              <a:rPr lang="ru-RU" dirty="0"/>
              <a:t> </a:t>
            </a:r>
            <a:r>
              <a:rPr lang="ru-RU" dirty="0" err="1"/>
              <a:t>компанії</a:t>
            </a:r>
            <a:r>
              <a:rPr lang="ru-RU" dirty="0"/>
              <a:t> «</a:t>
            </a:r>
            <a:r>
              <a:rPr lang="ru-RU" dirty="0" err="1"/>
              <a:t>Соколовський</a:t>
            </a:r>
            <a:r>
              <a:rPr lang="ru-RU" dirty="0"/>
              <a:t> і </a:t>
            </a:r>
            <a:r>
              <a:rPr lang="ru-RU" dirty="0" err="1"/>
              <a:t>Партнери</a:t>
            </a:r>
            <a:r>
              <a:rPr lang="ru-RU" dirty="0"/>
              <a:t>»</a:t>
            </a:r>
            <a:endParaRPr lang="en-US" dirty="0"/>
          </a:p>
          <a:p>
            <a:pPr algn="ctr">
              <a:lnSpc>
                <a:spcPct val="90000"/>
              </a:lnSpc>
              <a:spcBef>
                <a:spcPct val="20000"/>
              </a:spcBef>
              <a:buFont typeface="Arial" charset="0"/>
              <a:buNone/>
            </a:pPr>
            <a:r>
              <a:rPr lang="uk-UA" dirty="0" smtClean="0"/>
              <a:t>+</a:t>
            </a:r>
            <a:r>
              <a:rPr lang="uk-UA" dirty="0"/>
              <a:t>38 (044) 495-19-28, </a:t>
            </a:r>
            <a:r>
              <a:rPr lang="uk-UA" dirty="0" smtClean="0"/>
              <a:t>495-19-29</a:t>
            </a:r>
            <a:r>
              <a:rPr lang="uk-UA" dirty="0">
                <a:latin typeface="Calibri" pitchFamily="34" charset="0"/>
              </a:rPr>
              <a:t/>
            </a:r>
            <a:br>
              <a:rPr lang="uk-UA" dirty="0">
                <a:latin typeface="Calibri" pitchFamily="34" charset="0"/>
              </a:rPr>
            </a:br>
            <a:r>
              <a:rPr lang="en-US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Calibri" pitchFamily="34" charset="0"/>
                <a:hlinkClick r:id="rId2"/>
              </a:rPr>
              <a:t>pravo@splf.ua</a:t>
            </a:r>
            <a:endParaRPr lang="ru-RU" dirty="0" smtClean="0">
              <a:effectLst>
                <a:outerShdw blurRad="38100" dist="38100" dir="2700000" algn="tl">
                  <a:srgbClr val="C0C0C0"/>
                </a:outerShdw>
              </a:effectLst>
              <a:latin typeface="Calibri" pitchFamily="34" charset="0"/>
            </a:endParaRPr>
          </a:p>
          <a:p>
            <a:pPr algn="ctr">
              <a:lnSpc>
                <a:spcPct val="90000"/>
              </a:lnSpc>
              <a:spcBef>
                <a:spcPct val="20000"/>
              </a:spcBef>
              <a:buFont typeface="Arial" charset="0"/>
              <a:buNone/>
            </a:pPr>
            <a:endParaRPr lang="uk-UA" dirty="0">
              <a:latin typeface="Calibri" pitchFamily="34" charset="0"/>
            </a:endParaRPr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4315</TotalTime>
  <Words>1109</Words>
  <Application>Microsoft Office PowerPoint</Application>
  <PresentationFormat>Экран (4:3)</PresentationFormat>
  <Paragraphs>144</Paragraphs>
  <Slides>12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3" baseType="lpstr">
      <vt:lpstr>Тема Office</vt:lpstr>
      <vt:lpstr>Изменения по налогу на прибыль.  Взаимодействие юридической и бухгалтерской службы предприятия</vt:lpstr>
      <vt:lpstr> Бухучет как основа для определения объектов налогообложения по налогу на прибыль предприятий </vt:lpstr>
      <vt:lpstr>Презентация PowerPoint</vt:lpstr>
      <vt:lpstr> </vt:lpstr>
      <vt:lpstr> </vt:lpstr>
      <vt:lpstr> То есть, юристы могут предоставлять консультации и участвовать в спорах по налогообложению доходов нерезидентов из источников в Украине: </vt:lpstr>
      <vt:lpstr> </vt:lpstr>
      <vt:lpstr>То есть, юристы могут предоставлять консультации и участвовать в спорах по налогообложению прибыли от других доходов (обычная деятельность) </vt:lpstr>
      <vt:lpstr> </vt:lpstr>
      <vt:lpstr> Хозяйственная операция: взаимодействие юриста и бухгалтера от первичного документа до налоговой декларации </vt:lpstr>
      <vt:lpstr> Необходимость согласования с юристом раскрытия информации в финансовой отчетности </vt:lpstr>
      <vt:lpstr>ДЯКУЮ ЗА УВАГУ!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igor</dc:creator>
  <cp:lastModifiedBy>Nataly</cp:lastModifiedBy>
  <cp:revision>226</cp:revision>
  <cp:lastPrinted>2013-09-23T09:20:59Z</cp:lastPrinted>
  <dcterms:created xsi:type="dcterms:W3CDTF">2013-02-08T11:11:05Z</dcterms:created>
  <dcterms:modified xsi:type="dcterms:W3CDTF">2015-04-08T12:13:58Z</dcterms:modified>
</cp:coreProperties>
</file>