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9"/>
  </p:notesMasterIdLst>
  <p:sldIdLst>
    <p:sldId id="256" r:id="rId2"/>
    <p:sldId id="301" r:id="rId3"/>
    <p:sldId id="262" r:id="rId4"/>
    <p:sldId id="257" r:id="rId5"/>
    <p:sldId id="258" r:id="rId6"/>
    <p:sldId id="297" r:id="rId7"/>
    <p:sldId id="300" r:id="rId8"/>
    <p:sldId id="298" r:id="rId9"/>
    <p:sldId id="299" r:id="rId10"/>
    <p:sldId id="259" r:id="rId11"/>
    <p:sldId id="260" r:id="rId12"/>
    <p:sldId id="261" r:id="rId13"/>
    <p:sldId id="263" r:id="rId14"/>
    <p:sldId id="264" r:id="rId15"/>
    <p:sldId id="288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9" r:id="rId40"/>
    <p:sldId id="290" r:id="rId41"/>
    <p:sldId id="291" r:id="rId42"/>
    <p:sldId id="302" r:id="rId43"/>
    <p:sldId id="292" r:id="rId44"/>
    <p:sldId id="293" r:id="rId45"/>
    <p:sldId id="294" r:id="rId46"/>
    <p:sldId id="295" r:id="rId47"/>
    <p:sldId id="296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85" autoAdjust="0"/>
    <p:restoredTop sz="94660"/>
  </p:normalViewPr>
  <p:slideViewPr>
    <p:cSldViewPr>
      <p:cViewPr varScale="1">
        <p:scale>
          <a:sx n="81" d="100"/>
          <a:sy n="81" d="100"/>
        </p:scale>
        <p:origin x="-1068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4E685-DFCB-48B3-A943-D2F0CD9D064E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1555E-F9D1-4F48-9C8D-BA1B3F0A3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		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1555E-F9D1-4F48-9C8D-BA1B3F0A3F7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2016223"/>
          </a:xfrm>
        </p:spPr>
        <p:txBody>
          <a:bodyPr>
            <a:normAutofit/>
          </a:bodyPr>
          <a:lstStyle/>
          <a:p>
            <a:r>
              <a:rPr lang="ru-RU" dirty="0" smtClean="0"/>
              <a:t>Технология обследования моторных функций и речи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			Доктор педагогических наук, профессор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							Архипова Е.Ф.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ПОРТФОЛИО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Это папка с файлами, в  которой надо  представить следующие материалы:</a:t>
            </a:r>
          </a:p>
          <a:p>
            <a:pPr lvl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Титульный лист: </a:t>
            </a:r>
          </a:p>
          <a:p>
            <a:pPr lvl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название ВУЗА, </a:t>
            </a:r>
          </a:p>
          <a:p>
            <a:pPr lvl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института,  </a:t>
            </a:r>
          </a:p>
          <a:p>
            <a:pPr lvl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кафедры, </a:t>
            </a:r>
          </a:p>
          <a:p>
            <a:pPr lvl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дисциплины,  </a:t>
            </a:r>
          </a:p>
          <a:p>
            <a:pPr lvl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ФИО студента, </a:t>
            </a:r>
          </a:p>
          <a:p>
            <a:pPr lvl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ФИО преподавателя – ДПН,  проф.  Архипова  Е.Ф. </a:t>
            </a:r>
          </a:p>
          <a:p>
            <a:pPr lvl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год -  2012 г.)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К  зачету  ДУП: </a:t>
            </a:r>
            <a:r>
              <a:rPr lang="ru-RU" b="1" dirty="0" smtClean="0"/>
              <a:t> </a:t>
            </a:r>
            <a:r>
              <a:rPr lang="ru-RU" sz="3100" b="1" dirty="0" smtClean="0"/>
              <a:t>ТЕХНОЛОГИЯ ОБСЛЕДОВАНИЯ МОТОРННЫХ ФУНКЦИЙ  РЕЧИ.</a:t>
            </a:r>
            <a:endParaRPr lang="ru-RU" sz="31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102027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sz="8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портфолио</a:t>
            </a: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Онтогенез  развития моторики: общей, тонкой ручной, артикуляционной </a:t>
            </a:r>
          </a:p>
          <a:p>
            <a:pPr lvl="1"/>
            <a:endParaRPr lang="ru-RU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Обследование моторики ребенка: общей, тонкой ручной, артикуляционной</a:t>
            </a:r>
          </a:p>
          <a:p>
            <a:pPr lvl="1"/>
            <a:endParaRPr lang="ru-RU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Количественный анализ результатов обследования : график, гистограмма</a:t>
            </a:r>
          </a:p>
          <a:p>
            <a:pPr lvl="1"/>
            <a:endParaRPr lang="ru-RU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Заполненная  речевая  карта</a:t>
            </a:r>
          </a:p>
          <a:p>
            <a:pPr lvl="1"/>
            <a:endParaRPr lang="ru-RU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Список литературы и сайты </a:t>
            </a:r>
          </a:p>
          <a:p>
            <a:pPr lvl="1"/>
            <a:endParaRPr lang="ru-RU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72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: Для выполнения  задания  к зачету можно использовать любой учебник по логопедии, материалы из интернета, книги Бессоновой Т .П., Грибовой О.Е. по обследованию речи, книгу Чиркиной Г.В. по обследованию речи, а также мою книгу «Стертая дизартрия» и другие.</a:t>
            </a:r>
          </a:p>
          <a:p>
            <a:pPr>
              <a:buNone/>
            </a:pPr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Объем </a:t>
            </a:r>
            <a:r>
              <a:rPr lang="ru-RU" sz="9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портфолио</a:t>
            </a:r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15-18 стр.</a:t>
            </a:r>
          </a:p>
          <a:p>
            <a:endParaRPr lang="ru-RU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					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Возрастные особенности развития тонкой моторики рук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1-2 года</a:t>
            </a:r>
          </a:p>
          <a:p>
            <a:r>
              <a:rPr lang="ru-RU" b="1" dirty="0" smtClean="0"/>
              <a:t>Держит два предмета в одной руке; чертит карандашом, переворачивает страницы книги. Ставит друг на друга от 2 до б кубиков.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2-3 года</a:t>
            </a:r>
          </a:p>
          <a:p>
            <a:r>
              <a:rPr lang="ru-RU" b="1" dirty="0" smtClean="0"/>
              <a:t>Открывает ящик и опрокидывает его содержимое. Играет с песком и глиной. Открывает крышки, использует ножницы, красит пальцем. Нанизывает бусы.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3-4 года</a:t>
            </a:r>
          </a:p>
          <a:p>
            <a:r>
              <a:rPr lang="ru-RU" b="1" dirty="0" smtClean="0"/>
              <a:t>Держит карандаш пальцем, копирует формы несколькими чертами. Собирает постройки из 9 кубиков. Рисует карандашами или цветными мелками. Складывает бумагу более чем 1 раз.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4-5 лет</a:t>
            </a:r>
          </a:p>
          <a:p>
            <a:r>
              <a:rPr lang="ru-RU" b="1" dirty="0" smtClean="0"/>
              <a:t>Определяет предметы в мешке на ощупь, лепит из пластилина (от 2 до 3 частей), шнурует ботинки.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Возрастные особенности развития зрительно-моторной координации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3-6 месяцев - </a:t>
            </a:r>
            <a:r>
              <a:rPr lang="ru-RU" sz="2000" b="1" dirty="0" smtClean="0"/>
              <a:t>Направляет руки ко рту. Следит за движением рук. Под контролем зрения направляет руку к предмету и захватывает его.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6-12месяцев - </a:t>
            </a:r>
            <a:r>
              <a:rPr lang="ru-RU" sz="2000" b="1" dirty="0" smtClean="0"/>
              <a:t>Развивается «единое» поле зрения и действия. Глаз направляет движение руки. Перекладывает предмет из одной руки в другую. Может положить ложку в чашку, кубики в коробку.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1-2 года - </a:t>
            </a:r>
            <a:r>
              <a:rPr lang="ru-RU" sz="2000" b="1" dirty="0" smtClean="0"/>
              <a:t>Чертит штрихи и «каракули». Держит чашку, поднимает ее и пьет. Помещает квадрат в квадратную прорезь, овал - в овальную. Повторяет изображения нескольких горизонтальных, вертикальных и округлых линий.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2-3 года - </a:t>
            </a:r>
            <a:r>
              <a:rPr lang="ru-RU" sz="2000" b="1" dirty="0" smtClean="0"/>
              <a:t>Может крутить пальцем диск телефона, рисует черточки, воспроизводит простые формы. Режет ножницами. Рисует по образцу крест.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3-4 года - </a:t>
            </a:r>
            <a:r>
              <a:rPr lang="ru-RU" sz="2000" b="1" dirty="0" smtClean="0"/>
              <a:t>Обводит по контурам, копирует крест, воспроизводит формы. Хватает катящийся к нему мяч.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4-5 лет - </a:t>
            </a:r>
            <a:r>
              <a:rPr lang="ru-RU" sz="2000" b="1" dirty="0" smtClean="0"/>
              <a:t>Раскрашивает простые формы. Копирует заглавные печатные буквы. Рисует человечка, изображая от двух до трех частей его тела. Копирует квадрат, звезду.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5-6 лет - </a:t>
            </a:r>
            <a:r>
              <a:rPr lang="ru-RU" sz="2000" b="1" dirty="0" smtClean="0"/>
              <a:t>Аккуратно вырезает картинки. Пишет буквы и числа. Дополняет недостающие детали к картинке. Бьет молотком по гвоздю. Воспроизводит геометрические фигуры по образцу.</a:t>
            </a:r>
          </a:p>
          <a:p>
            <a:pPr>
              <a:buNone/>
            </a:pPr>
            <a:r>
              <a:rPr lang="ru-RU" sz="2000" dirty="0" smtClean="0"/>
              <a:t> </a:t>
            </a: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Связь  моторики руки и речи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Примерно таков же ход развития речи ребенка. Сначала развиваются тонкие движения пальцев рук, затем появляется артикуляция слогов; все последующее совершенствование речевых реакций стоит в прямой зависимости от степени тренировки движений пальцев.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ЗОНА БРОКА И ВЕРНИКЕ</a:t>
            </a:r>
            <a:endParaRPr lang="ru-RU" dirty="0"/>
          </a:p>
        </p:txBody>
      </p:sp>
      <p:pic>
        <p:nvPicPr>
          <p:cNvPr id="2050" name="Picture 2" descr="E:\DCIM\100PENTX\IMGP07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31440"/>
            <a:ext cx="9144000" cy="7389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Двигательная проекция органов речи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Двигательная проекция органов речи находится в нижней части передней центральной извилины, процесс же координации движений осуществляется в двигательной речевой области </a:t>
            </a:r>
            <a:r>
              <a:rPr lang="ru-RU" dirty="0" err="1" smtClean="0"/>
              <a:t>Брока</a:t>
            </a:r>
            <a:r>
              <a:rPr lang="ru-RU" dirty="0" smtClean="0"/>
              <a:t>, расположенной в нижней части любой извилины.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ВНУТРЕННИЕ ОТДЕЛЫ МОЗГА</a:t>
            </a:r>
            <a:endParaRPr lang="ru-RU" dirty="0"/>
          </a:p>
        </p:txBody>
      </p:sp>
      <p:pic>
        <p:nvPicPr>
          <p:cNvPr id="1026" name="Picture 2" descr="E:\DCIM\100PENTX\IMGP07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ПЕНФИЛЬДА</a:t>
            </a:r>
            <a:endParaRPr lang="ru-RU" dirty="0"/>
          </a:p>
        </p:txBody>
      </p:sp>
      <p:pic>
        <p:nvPicPr>
          <p:cNvPr id="4" name="Содержимое 3" descr="5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3528" y="1268760"/>
            <a:ext cx="792088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426170"/>
          </a:xfrm>
        </p:spPr>
        <p:txBody>
          <a:bodyPr>
            <a:normAutofit fontScale="90000"/>
          </a:bodyPr>
          <a:lstStyle/>
          <a:p>
            <a:r>
              <a:rPr lang="ru-RU" sz="2700" b="1" i="1" dirty="0" smtClean="0"/>
              <a:t> </a:t>
            </a:r>
            <a:r>
              <a:rPr lang="ru-RU" sz="3100" b="1" dirty="0" smtClean="0"/>
              <a:t>Резонаторные полости речевого тракта при крике</a:t>
            </a:r>
            <a:r>
              <a:rPr lang="ru-RU" sz="2700" b="1" dirty="0" smtClean="0"/>
              <a:t>: </a:t>
            </a:r>
            <a:br>
              <a:rPr lang="ru-RU" sz="2700" b="1" dirty="0" smtClean="0"/>
            </a:br>
            <a:r>
              <a:rPr lang="ru-RU" sz="2700" b="1" dirty="0" smtClean="0"/>
              <a:t>1 - твердое небо; 2 - небная занавеска; 3 - полость рта; 4 - глотка; 5 - надгортанник; 6 - полость гортани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5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19672" y="1628800"/>
            <a:ext cx="6048672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Строение речевого аппарата:</a:t>
            </a:r>
            <a:br>
              <a:rPr lang="ru-RU" sz="2800" b="1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1 - твердое небо; </a:t>
            </a:r>
            <a:br>
              <a:rPr lang="ru-RU" sz="2400" b="1" dirty="0" smtClean="0"/>
            </a:br>
            <a:r>
              <a:rPr lang="ru-RU" sz="2400" b="1" dirty="0" smtClean="0"/>
              <a:t>2 - небная занавеска; </a:t>
            </a:r>
            <a:br>
              <a:rPr lang="ru-RU" sz="2400" b="1" dirty="0" smtClean="0"/>
            </a:br>
            <a:r>
              <a:rPr lang="ru-RU" sz="2400" b="1" dirty="0" smtClean="0"/>
              <a:t>3 - полость рта; </a:t>
            </a:r>
            <a:br>
              <a:rPr lang="ru-RU" sz="2400" b="1" dirty="0" smtClean="0"/>
            </a:br>
            <a:r>
              <a:rPr lang="ru-RU" sz="2400" b="1" dirty="0" smtClean="0"/>
              <a:t>4 - глотка; </a:t>
            </a:r>
            <a:br>
              <a:rPr lang="ru-RU" sz="2400" b="1" dirty="0" smtClean="0"/>
            </a:br>
            <a:r>
              <a:rPr lang="ru-RU" sz="2400" b="1" dirty="0" smtClean="0"/>
              <a:t>5 - надгортанник; </a:t>
            </a:r>
            <a:br>
              <a:rPr lang="ru-RU" sz="2400" b="1" dirty="0" smtClean="0"/>
            </a:br>
            <a:r>
              <a:rPr lang="ru-RU" sz="2400" b="1" dirty="0" smtClean="0"/>
              <a:t>6 - полость гортани; </a:t>
            </a:r>
            <a:br>
              <a:rPr lang="ru-RU" sz="2400" b="1" dirty="0" smtClean="0"/>
            </a:br>
            <a:r>
              <a:rPr lang="ru-RU" sz="2400" b="1" dirty="0" smtClean="0"/>
              <a:t>7 - пищевод; </a:t>
            </a:r>
            <a:br>
              <a:rPr lang="ru-RU" sz="2400" b="1" dirty="0" smtClean="0"/>
            </a:br>
            <a:r>
              <a:rPr lang="ru-RU" sz="2400" b="1" dirty="0" smtClean="0"/>
              <a:t>8 - трахея; </a:t>
            </a:r>
            <a:br>
              <a:rPr lang="ru-RU" sz="2400" b="1" dirty="0" smtClean="0"/>
            </a:br>
            <a:r>
              <a:rPr lang="ru-RU" sz="2400" b="1" dirty="0" smtClean="0"/>
              <a:t>9 - язык; </a:t>
            </a:r>
            <a:br>
              <a:rPr lang="ru-RU" sz="2400" b="1" dirty="0" smtClean="0"/>
            </a:br>
            <a:r>
              <a:rPr lang="ru-RU" sz="2400" b="1" dirty="0" smtClean="0"/>
              <a:t>10 - правый бронх; </a:t>
            </a:r>
            <a:br>
              <a:rPr lang="ru-RU" sz="2400" b="1" dirty="0" smtClean="0"/>
            </a:br>
            <a:r>
              <a:rPr lang="ru-RU" sz="2400" b="1" dirty="0" smtClean="0"/>
              <a:t>11 - правое легкое; </a:t>
            </a:r>
            <a:br>
              <a:rPr lang="ru-RU" sz="2400" b="1" dirty="0" smtClean="0"/>
            </a:br>
            <a:r>
              <a:rPr lang="ru-RU" sz="2400" b="1" dirty="0" smtClean="0"/>
              <a:t>12 - диафрагма; </a:t>
            </a:r>
            <a:br>
              <a:rPr lang="ru-RU" sz="2400" b="1" dirty="0" smtClean="0"/>
            </a:br>
            <a:r>
              <a:rPr lang="ru-RU" sz="2400" b="1" dirty="0" smtClean="0"/>
              <a:t>13 - позвоночник; </a:t>
            </a:r>
            <a:br>
              <a:rPr lang="ru-RU" sz="2400" b="1" dirty="0" smtClean="0"/>
            </a:br>
            <a:r>
              <a:rPr lang="ru-RU" sz="2400" b="1" dirty="0" smtClean="0"/>
              <a:t>14 - спинной мозг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 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4" name="Содержимое 3" descr="55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355976" y="620688"/>
            <a:ext cx="4788024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ОБСЛЕДОВАНИЕ  общей и мелкой ручной моторики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805264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ru-RU" b="1" dirty="0" smtClean="0"/>
              <a:t>1. Обследование общей произвольной моторики.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2. Исследование ориентации в сторонах собственного тела и тела сидящего 	напротив.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3. Исследование дифференциации пространственных понятий.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4. Исследование зрительно-пространственной ориентации движения (проба 	</a:t>
            </a:r>
            <a:r>
              <a:rPr lang="ru-RU" b="1" dirty="0" err="1" smtClean="0"/>
              <a:t>Хэда</a:t>
            </a:r>
            <a:r>
              <a:rPr lang="ru-RU" b="1" dirty="0" smtClean="0"/>
              <a:t>).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5. Исследование развития кинестетической основы движений руки.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6. Исследование оптико-кинестетической организации движений («</a:t>
            </a:r>
            <a:r>
              <a:rPr lang="ru-RU" b="1" dirty="0" err="1" smtClean="0"/>
              <a:t>праксис</a:t>
            </a:r>
            <a:r>
              <a:rPr lang="ru-RU" b="1" dirty="0" smtClean="0"/>
              <a:t> 	позы»).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7. Определение конструктивного </a:t>
            </a:r>
            <a:r>
              <a:rPr lang="ru-RU" b="1" dirty="0" err="1" smtClean="0"/>
              <a:t>праксиса</a:t>
            </a:r>
            <a:r>
              <a:rPr lang="ru-RU" b="1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8. Выявление </a:t>
            </a:r>
            <a:r>
              <a:rPr lang="ru-RU" b="1" dirty="0" err="1" smtClean="0"/>
              <a:t>синкинезий</a:t>
            </a:r>
            <a:r>
              <a:rPr lang="ru-RU" b="1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9. Исследование кинетической основы движений руки.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10. Исследование пространственного восприятия.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11. Исследование зрительно-моторной координации (графические пробы).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12. </a:t>
            </a:r>
            <a:r>
              <a:rPr lang="ru-RU" b="1" dirty="0" err="1" smtClean="0"/>
              <a:t>Монометрический</a:t>
            </a:r>
            <a:r>
              <a:rPr lang="ru-RU" b="1" dirty="0" smtClean="0"/>
              <a:t> тест.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13. Исследование скорости движений (начертание вертикальных линий).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>Обследование  артикуляционной и мимической моторики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6093296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- состояние мышечного тонуса (</a:t>
            </a:r>
            <a:r>
              <a:rPr lang="ru-RU" sz="2000" b="1" dirty="0" err="1" smtClean="0"/>
              <a:t>гипертонус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гипотонус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дистония</a:t>
            </a:r>
            <a:r>
              <a:rPr lang="ru-RU" sz="2000" b="1" dirty="0" smtClean="0"/>
              <a:t>);</a:t>
            </a:r>
          </a:p>
          <a:p>
            <a:r>
              <a:rPr lang="ru-RU" sz="2000" b="1" dirty="0" smtClean="0"/>
              <a:t>- возможность осуществления непроизвольных и произвольных движений (кинетическая, кинестетическая </a:t>
            </a:r>
            <a:r>
              <a:rPr lang="ru-RU" sz="2000" b="1" dirty="0" err="1" smtClean="0"/>
              <a:t>диспраксия</a:t>
            </a:r>
            <a:r>
              <a:rPr lang="ru-RU" sz="2000" b="1" dirty="0" smtClean="0"/>
              <a:t>, апраксия);</a:t>
            </a:r>
          </a:p>
          <a:p>
            <a:r>
              <a:rPr lang="ru-RU" sz="2000" b="1" dirty="0" smtClean="0"/>
              <a:t>- качество артикуляционных и мимических движений (точность, ритмичность, амплитуда, сила мышечного сокращения, время фиксации артикуляционного уклада, количество правильно выполненных движений, переключаемость с одного движения на другое и др.).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В программу обследования моторики входят:</a:t>
            </a:r>
          </a:p>
          <a:p>
            <a:r>
              <a:rPr lang="ru-RU" sz="2000" b="1" dirty="0" smtClean="0"/>
              <a:t>- обследование кинестетического орального (артикуляционного) </a:t>
            </a:r>
            <a:r>
              <a:rPr lang="ru-RU" sz="2000" b="1" dirty="0" err="1" smtClean="0"/>
              <a:t>праксиса</a:t>
            </a:r>
            <a:r>
              <a:rPr lang="ru-RU" sz="2000" b="1" dirty="0" smtClean="0"/>
              <a:t>;</a:t>
            </a:r>
          </a:p>
          <a:p>
            <a:r>
              <a:rPr lang="ru-RU" sz="2000" b="1" dirty="0" smtClean="0"/>
              <a:t>- обследование кинетического орального </a:t>
            </a:r>
            <a:r>
              <a:rPr lang="ru-RU" sz="2000" b="1" dirty="0" err="1" smtClean="0"/>
              <a:t>праксиса</a:t>
            </a:r>
            <a:r>
              <a:rPr lang="ru-RU" sz="2000" b="1" dirty="0" smtClean="0"/>
              <a:t>;</a:t>
            </a:r>
          </a:p>
          <a:p>
            <a:r>
              <a:rPr lang="ru-RU" sz="2000" b="1" dirty="0" smtClean="0"/>
              <a:t>- обследование динамической координации артикуляционных движений;</a:t>
            </a:r>
          </a:p>
          <a:p>
            <a:r>
              <a:rPr lang="ru-RU" sz="2000" b="1" dirty="0" smtClean="0"/>
              <a:t>- обследование мимической мускулатуры;</a:t>
            </a:r>
          </a:p>
          <a:p>
            <a:r>
              <a:rPr lang="ru-RU" sz="2000" b="1" dirty="0" smtClean="0"/>
              <a:t>- обследование мышечного тонуса языка и наличия патологической симптоматики.</a:t>
            </a:r>
          </a:p>
          <a:p>
            <a:endParaRPr lang="ru-RU" sz="2000" b="1" dirty="0" smtClean="0"/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 Обследование общей произвольной 				моторики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b="1" dirty="0" smtClean="0"/>
              <a:t>			</a:t>
            </a:r>
            <a:r>
              <a:rPr lang="ru-RU" sz="4400" b="1" dirty="0" smtClean="0"/>
              <a:t>пробы с 1 по 13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1.</a:t>
            </a:r>
            <a:r>
              <a:rPr lang="ru-RU" b="1" dirty="0" smtClean="0"/>
              <a:t> Обследование общей произвольной моторики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Инструкции:</a:t>
            </a:r>
          </a:p>
          <a:p>
            <a:r>
              <a:rPr lang="ru-RU" sz="3600" b="1" dirty="0" smtClean="0"/>
              <a:t>а) «Постой на одной ноге: левой, правой».</a:t>
            </a:r>
          </a:p>
          <a:p>
            <a:r>
              <a:rPr lang="ru-RU" sz="3600" b="1" dirty="0" smtClean="0"/>
              <a:t>б) «Попрыгай на двух ногах с продвижением».</a:t>
            </a:r>
          </a:p>
          <a:p>
            <a:r>
              <a:rPr lang="ru-RU" sz="3600" b="1" dirty="0" smtClean="0"/>
              <a:t>в) «Подбрасывай и лови мяч».</a:t>
            </a:r>
          </a:p>
          <a:p>
            <a:r>
              <a:rPr lang="ru-RU" sz="3600" b="1" dirty="0" smtClean="0"/>
              <a:t>г) «Походи на одном месте».</a:t>
            </a:r>
          </a:p>
          <a:p>
            <a:r>
              <a:rPr lang="ru-RU" sz="3600" b="1" dirty="0" err="1" smtClean="0"/>
              <a:t>д</a:t>
            </a:r>
            <a:r>
              <a:rPr lang="ru-RU" sz="3600" b="1" dirty="0" smtClean="0"/>
              <a:t>) «Поднимись и спустись по ступенькам лестницы».</a:t>
            </a:r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b="1" dirty="0" smtClean="0"/>
              <a:t>4 балла - все задания выполняются правильно;</a:t>
            </a:r>
          </a:p>
          <a:p>
            <a:pPr>
              <a:buNone/>
            </a:pPr>
            <a:r>
              <a:rPr lang="ru-RU" b="1" dirty="0" smtClean="0"/>
              <a:t>3 балла - все задания выполняются правильно, но в замедленном темпе;</a:t>
            </a:r>
          </a:p>
          <a:p>
            <a:pPr>
              <a:buNone/>
            </a:pPr>
            <a:r>
              <a:rPr lang="ru-RU" b="1" dirty="0" smtClean="0"/>
              <a:t>2 балла - задания выполняются недостаточно точно, ребенок вытягивает руки в стороны для сохранения равновесия;</a:t>
            </a:r>
          </a:p>
          <a:p>
            <a:pPr>
              <a:buNone/>
            </a:pPr>
            <a:r>
              <a:rPr lang="ru-RU" b="1" dirty="0" smtClean="0"/>
              <a:t>1 балл - плохо удерживает равновесие, стоя на одной ноге, быстро оступается, ищет опору; мяч подбрасывает очень низко; не удерживает равновесия при остановке по команде;</a:t>
            </a:r>
          </a:p>
          <a:p>
            <a:pPr>
              <a:buNone/>
            </a:pPr>
            <a:r>
              <a:rPr lang="ru-RU" b="1" dirty="0" smtClean="0"/>
              <a:t>0 баллов - задание не выполняется.</a:t>
            </a:r>
          </a:p>
          <a:p>
            <a:pPr>
              <a:buNone/>
            </a:pPr>
            <a:r>
              <a:rPr lang="ru-RU" b="1" dirty="0" smtClean="0"/>
              <a:t> 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2. </a:t>
            </a:r>
            <a:r>
              <a:rPr lang="ru-RU" sz="3200" b="1" dirty="0" smtClean="0"/>
              <a:t>Исследование умения ориентироваться в сторонах собственного тела и в сторонах тела сидящего напротив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Инструкции:</a:t>
            </a:r>
          </a:p>
          <a:p>
            <a:r>
              <a:rPr lang="ru-RU" sz="3600" b="1" dirty="0" smtClean="0"/>
              <a:t>а) «Покажи твою левую (правую) руку. Покажи твое левое (правое) ухо. Покажи твою левую (правую) ногу».</a:t>
            </a:r>
          </a:p>
          <a:p>
            <a:r>
              <a:rPr lang="ru-RU" sz="3600" b="1" dirty="0" smtClean="0"/>
              <a:t>б) «Покажи мою левую (правую) руку. Покажи мое левое (правое) ухо. Покажи мою левую (правую) ногу».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b="1" dirty="0" smtClean="0"/>
              <a:t>4 балла - задание выполняется правильно;</a:t>
            </a:r>
          </a:p>
          <a:p>
            <a:pPr>
              <a:buNone/>
            </a:pPr>
            <a:r>
              <a:rPr lang="ru-RU" b="1" dirty="0" smtClean="0"/>
              <a:t>3 балла - задание выполняются правильно, но замедленно;</a:t>
            </a:r>
          </a:p>
          <a:p>
            <a:pPr>
              <a:buNone/>
            </a:pPr>
            <a:r>
              <a:rPr lang="ru-RU" b="1" dirty="0" smtClean="0"/>
              <a:t>2 балла - ребенок ориентируется в сторонах собственного тела, но с затруднением ориентируется в сторонах тела сидящего напротив;</a:t>
            </a:r>
          </a:p>
          <a:p>
            <a:pPr>
              <a:buNone/>
            </a:pPr>
            <a:r>
              <a:rPr lang="ru-RU" b="1" dirty="0" smtClean="0"/>
              <a:t>1 балл - ребенок затрудняется с ориентацией в сторонах собственного тела и тела сидящего напротив;</a:t>
            </a:r>
          </a:p>
          <a:p>
            <a:pPr>
              <a:buNone/>
            </a:pPr>
            <a:r>
              <a:rPr lang="ru-RU" b="1" dirty="0" smtClean="0"/>
              <a:t>0 баллов - ребенок не ориентируется в сторонах собственного тела и тела сидящего напротив.</a:t>
            </a:r>
          </a:p>
          <a:p>
            <a:pPr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72494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3.</a:t>
            </a:r>
            <a:r>
              <a:rPr lang="ru-RU" sz="3600" b="1" dirty="0" smtClean="0"/>
              <a:t> Исследование дифференциации пространственных понятий (</a:t>
            </a:r>
            <a:r>
              <a:rPr lang="ru-RU" sz="2200" b="1" dirty="0" smtClean="0"/>
              <a:t>на листе бумаги)</a:t>
            </a:r>
            <a:br>
              <a:rPr lang="ru-RU" sz="22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Инструкция: </a:t>
            </a:r>
            <a:r>
              <a:rPr lang="ru-RU" dirty="0" smtClean="0"/>
              <a:t>«</a:t>
            </a:r>
            <a:r>
              <a:rPr lang="ru-RU" b="1" dirty="0" smtClean="0"/>
              <a:t>Покажи, что находится в центре рисунка? Что слева от квадрата? Что справа от квадрата? Что находится под маленьким треугольником? Что между кружком и большим квадратом? Какие фигуры вверху рисунка? Какие фигуры внизу рисунка?»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sz="2900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sz="2900" b="1" dirty="0" smtClean="0"/>
              <a:t>4 </a:t>
            </a:r>
            <a:r>
              <a:rPr lang="ru-RU" sz="2600" b="1" dirty="0" smtClean="0"/>
              <a:t>балла - задания выполняются правильно;</a:t>
            </a:r>
          </a:p>
          <a:p>
            <a:pPr>
              <a:buNone/>
            </a:pPr>
            <a:r>
              <a:rPr lang="ru-RU" sz="2600" b="1" dirty="0" smtClean="0"/>
              <a:t>3 балла - задания выполняются с ошибками, </a:t>
            </a:r>
          </a:p>
          <a:p>
            <a:pPr>
              <a:buNone/>
            </a:pPr>
            <a:r>
              <a:rPr lang="ru-RU" sz="2600" b="1" dirty="0" smtClean="0"/>
              <a:t>но ошибки исправляются самостоятельно;</a:t>
            </a:r>
          </a:p>
          <a:p>
            <a:pPr>
              <a:buNone/>
            </a:pPr>
            <a:r>
              <a:rPr lang="ru-RU" sz="2600" b="1" dirty="0" smtClean="0"/>
              <a:t>2 балла - задания выполняются с </a:t>
            </a:r>
          </a:p>
          <a:p>
            <a:pPr>
              <a:buNone/>
            </a:pPr>
            <a:r>
              <a:rPr lang="ru-RU" sz="2600" b="1" dirty="0" smtClean="0"/>
              <a:t>минимальной </a:t>
            </a:r>
          </a:p>
          <a:p>
            <a:pPr>
              <a:buNone/>
            </a:pPr>
            <a:r>
              <a:rPr lang="ru-RU" sz="2600" b="1" dirty="0" smtClean="0"/>
              <a:t>помощью взрослого;</a:t>
            </a:r>
          </a:p>
          <a:p>
            <a:pPr>
              <a:buNone/>
            </a:pPr>
            <a:r>
              <a:rPr lang="ru-RU" sz="2600" b="1" dirty="0" smtClean="0"/>
              <a:t>1 балл - для выполнения задания </a:t>
            </a:r>
          </a:p>
          <a:p>
            <a:pPr>
              <a:buNone/>
            </a:pPr>
            <a:r>
              <a:rPr lang="ru-RU" sz="2600" b="1" dirty="0" smtClean="0"/>
              <a:t>Требуется активная помощь со </a:t>
            </a:r>
          </a:p>
          <a:p>
            <a:pPr>
              <a:buNone/>
            </a:pPr>
            <a:r>
              <a:rPr lang="ru-RU" sz="2600" b="1" dirty="0" smtClean="0"/>
              <a:t>стороны взрослого;</a:t>
            </a:r>
          </a:p>
          <a:p>
            <a:pPr>
              <a:buNone/>
            </a:pPr>
            <a:r>
              <a:rPr lang="ru-RU" sz="2600" b="1" dirty="0" smtClean="0"/>
              <a:t>О баллов - задание не выполняется.</a:t>
            </a:r>
          </a:p>
          <a:p>
            <a:pPr>
              <a:buNone/>
            </a:pPr>
            <a:r>
              <a:rPr lang="ru-RU" sz="2600" dirty="0" smtClean="0"/>
              <a:t/>
            </a:r>
            <a:br>
              <a:rPr lang="ru-RU" sz="2600" dirty="0" smtClean="0"/>
            </a:br>
            <a:endParaRPr lang="ru-RU" sz="2600" dirty="0"/>
          </a:p>
        </p:txBody>
      </p:sp>
      <p:pic>
        <p:nvPicPr>
          <p:cNvPr id="4" name="Рисунок 3" descr="6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924944"/>
            <a:ext cx="381642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4</a:t>
            </a:r>
            <a:r>
              <a:rPr lang="ru-RU" sz="3100" b="1" dirty="0" smtClean="0">
                <a:solidFill>
                  <a:srgbClr val="FF0000"/>
                </a:solidFill>
              </a:rPr>
              <a:t>. </a:t>
            </a:r>
            <a:r>
              <a:rPr lang="ru-RU" sz="3100" b="1" dirty="0" smtClean="0"/>
              <a:t>Исследование зрительно-пространственной организации движений (проба </a:t>
            </a:r>
            <a:r>
              <a:rPr lang="ru-RU" sz="3100" b="1" dirty="0" err="1" smtClean="0"/>
              <a:t>Хэда</a:t>
            </a:r>
            <a:r>
              <a:rPr lang="ru-RU" sz="3100" b="1" dirty="0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052736"/>
            <a:ext cx="8712968" cy="5805264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lnSpc>
                <a:spcPct val="120000"/>
              </a:lnSpc>
              <a:buAutoNum type="arabicParenR"/>
            </a:pPr>
            <a:r>
              <a:rPr lang="ru-RU" b="1" dirty="0" smtClean="0">
                <a:solidFill>
                  <a:srgbClr val="FF0000"/>
                </a:solidFill>
              </a:rPr>
              <a:t>Инструкция: </a:t>
            </a:r>
            <a:r>
              <a:rPr lang="ru-RU" b="1" dirty="0" smtClean="0"/>
              <a:t>«Когда я подниму правую руку, ты тоже поднимешь правую руку, а когда я подниму левую руку, ты тоже поднимешь левую руку». «Подними правую руку!» «Возьми правой рукой левое ухо». «Подними левую руку!» «Возьми левой рукой правое ухо». Экспериментатор и ребенок сидят напротив друг друга</a:t>
            </a:r>
          </a:p>
          <a:p>
            <a:pPr marL="514350" indent="-514350">
              <a:buAutoNum type="arabicParenR"/>
            </a:pPr>
            <a:endParaRPr lang="ru-RU" b="1" dirty="0" smtClean="0"/>
          </a:p>
          <a:p>
            <a:pPr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sz="2600" b="1" dirty="0" smtClean="0"/>
              <a:t>4 балла - все задания выполняются правильно;</a:t>
            </a:r>
          </a:p>
          <a:p>
            <a:pPr>
              <a:buNone/>
            </a:pPr>
            <a:r>
              <a:rPr lang="ru-RU" sz="2600" b="1" dirty="0" smtClean="0"/>
              <a:t>3 балла - все задания выполняются правильно, но в замедленном темпе;</a:t>
            </a:r>
          </a:p>
          <a:p>
            <a:pPr>
              <a:buNone/>
            </a:pPr>
            <a:r>
              <a:rPr lang="ru-RU" sz="2600" b="1" dirty="0" smtClean="0"/>
              <a:t>2 балла - правильно выполняются задания, ошибки замечаются и исправляются самостоятельно;</a:t>
            </a:r>
          </a:p>
          <a:p>
            <a:pPr>
              <a:buNone/>
            </a:pPr>
            <a:r>
              <a:rPr lang="ru-RU" sz="2600" b="1" dirty="0" smtClean="0"/>
              <a:t>1 балл - </a:t>
            </a:r>
            <a:r>
              <a:rPr lang="ru-RU" sz="2600" b="1" dirty="0" err="1" smtClean="0"/>
              <a:t>эхопраксия</a:t>
            </a:r>
            <a:r>
              <a:rPr lang="ru-RU" sz="2600" b="1" dirty="0" smtClean="0"/>
              <a:t> возникает при выполнении первого задания и удерживается при выполнении последующих, ошибки замечает самостоятельно;</a:t>
            </a:r>
          </a:p>
          <a:p>
            <a:pPr>
              <a:buNone/>
            </a:pPr>
            <a:r>
              <a:rPr lang="ru-RU" sz="2600" b="1" dirty="0" smtClean="0"/>
              <a:t>0 баллов - стойкие </a:t>
            </a:r>
            <a:r>
              <a:rPr lang="ru-RU" sz="2600" b="1" dirty="0" err="1" smtClean="0"/>
              <a:t>эхопраксии</a:t>
            </a:r>
            <a:r>
              <a:rPr lang="ru-RU" sz="2600" b="1" dirty="0" smtClean="0"/>
              <a:t>, ошибок самостоятельно не замечает.</a:t>
            </a:r>
          </a:p>
          <a:p>
            <a:pPr>
              <a:buNone/>
            </a:pPr>
            <a:r>
              <a:rPr lang="ru-RU" b="1" dirty="0" smtClean="0"/>
              <a:t>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52128"/>
          </a:xfrm>
        </p:spPr>
        <p:txBody>
          <a:bodyPr/>
          <a:lstStyle/>
          <a:p>
            <a:r>
              <a:rPr lang="ru-RU" dirty="0" smtClean="0"/>
              <a:t>Проба </a:t>
            </a:r>
            <a:r>
              <a:rPr lang="ru-RU" dirty="0" err="1" smtClean="0"/>
              <a:t>Хеда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586551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>
                <a:solidFill>
                  <a:srgbClr val="FF0000"/>
                </a:solidFill>
              </a:rPr>
              <a:t>2) Инструкция: </a:t>
            </a:r>
            <a:r>
              <a:rPr lang="ru-RU" sz="2000" b="1" dirty="0" smtClean="0"/>
              <a:t>«То, что я буду делать правой рукой, ты будешь делать своей (прикоснуться) правой рукой, то, что я буду делать левой рукой, ты будешь делать своей (прикоснуться) левой рукой».</a:t>
            </a:r>
          </a:p>
          <a:p>
            <a:pPr>
              <a:buNone/>
            </a:pPr>
            <a:r>
              <a:rPr lang="ru-RU" sz="2000" b="1" dirty="0" smtClean="0"/>
              <a:t> </a:t>
            </a:r>
          </a:p>
          <a:p>
            <a:pPr>
              <a:buNone/>
            </a:pPr>
            <a:r>
              <a:rPr lang="ru-RU" sz="2000" b="1" dirty="0" smtClean="0"/>
              <a:t>Предлагается выполнение сначала одноручных проб (экспериментатор постоянно меняет руки), затем двуручных проб, отраженных на рисунке 5.</a:t>
            </a:r>
          </a:p>
          <a:p>
            <a:pPr>
              <a:buNone/>
            </a:pPr>
            <a:r>
              <a:rPr lang="ru-RU" sz="2000" b="1" dirty="0" smtClean="0"/>
              <a:t>После выполнения каждой пробы принимается свободная поза.</a:t>
            </a:r>
          </a:p>
          <a:p>
            <a:pPr>
              <a:buNone/>
            </a:pPr>
            <a:r>
              <a:rPr lang="ru-RU" sz="2000" b="1" dirty="0" smtClean="0"/>
              <a:t>При </a:t>
            </a:r>
            <a:r>
              <a:rPr lang="ru-RU" sz="2000" b="1" dirty="0" err="1" smtClean="0"/>
              <a:t>эхопраксиях</a:t>
            </a:r>
            <a:r>
              <a:rPr lang="ru-RU" sz="2000" b="1" dirty="0" smtClean="0"/>
              <a:t> для исключения зрительных образов то же задание предлагается выполнить по словесной инструкции: «Подними правую руку», «Возьми правой рукой левое ухо» и т.д.</a:t>
            </a:r>
          </a:p>
          <a:p>
            <a:pPr>
              <a:buNone/>
            </a:pPr>
            <a:endParaRPr lang="ru-RU" sz="2000" b="1" dirty="0" smtClean="0"/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sz="1800" b="1" dirty="0" smtClean="0"/>
              <a:t>4 балла - задание выполняется правильно, в предложенном темпе;</a:t>
            </a:r>
          </a:p>
          <a:p>
            <a:pPr>
              <a:buNone/>
            </a:pPr>
            <a:r>
              <a:rPr lang="ru-RU" sz="1800" b="1" dirty="0" smtClean="0"/>
              <a:t>3 балла - задание выполняется правильно, но в замедленном темпе;</a:t>
            </a:r>
          </a:p>
          <a:p>
            <a:pPr>
              <a:buNone/>
            </a:pPr>
            <a:r>
              <a:rPr lang="ru-RU" sz="1800" b="1" dirty="0" smtClean="0"/>
              <a:t>2 балла - правильно выполняются 5-7 заданий, после чего возникают </a:t>
            </a:r>
            <a:r>
              <a:rPr lang="ru-RU" sz="1800" b="1" dirty="0" err="1" smtClean="0"/>
              <a:t>эхопраксии</a:t>
            </a:r>
            <a:r>
              <a:rPr lang="ru-RU" sz="1800" b="1" dirty="0" smtClean="0"/>
              <a:t>, ошибки замечаются и исправляются самостоятельно;</a:t>
            </a:r>
          </a:p>
          <a:p>
            <a:pPr>
              <a:buNone/>
            </a:pPr>
            <a:r>
              <a:rPr lang="ru-RU" sz="1800" b="1" dirty="0" smtClean="0"/>
              <a:t>1 балл - </a:t>
            </a:r>
            <a:r>
              <a:rPr lang="ru-RU" sz="1800" b="1" dirty="0" err="1" smtClean="0"/>
              <a:t>эхопраксии</a:t>
            </a:r>
            <a:r>
              <a:rPr lang="ru-RU" sz="1800" b="1" dirty="0" smtClean="0"/>
              <a:t> возникают после первого задания и удерживаются при выполнении последующих;</a:t>
            </a:r>
          </a:p>
          <a:p>
            <a:pPr>
              <a:buNone/>
            </a:pPr>
            <a:r>
              <a:rPr lang="ru-RU" sz="1800" b="1" dirty="0" smtClean="0"/>
              <a:t>0 баллов - стойкие </a:t>
            </a:r>
            <a:r>
              <a:rPr lang="ru-RU" sz="1800" b="1" dirty="0" err="1" smtClean="0"/>
              <a:t>эхопраксии</a:t>
            </a:r>
            <a:r>
              <a:rPr lang="ru-RU" sz="1800" b="1" dirty="0" smtClean="0"/>
              <a:t>, ошибок самостоятельно не замечает</a:t>
            </a: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/>
          <a:lstStyle/>
          <a:p>
            <a:r>
              <a:rPr lang="ru-RU" dirty="0" smtClean="0"/>
              <a:t>Пробы </a:t>
            </a:r>
            <a:r>
              <a:rPr lang="ru-RU" dirty="0" err="1" smtClean="0"/>
              <a:t>Хеда</a:t>
            </a:r>
            <a:endParaRPr lang="ru-RU" dirty="0"/>
          </a:p>
        </p:txBody>
      </p:sp>
      <p:pic>
        <p:nvPicPr>
          <p:cNvPr id="4" name="Содержимое 3" descr="66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052736"/>
            <a:ext cx="6552728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25252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5. </a:t>
            </a:r>
            <a:r>
              <a:rPr lang="ru-RU" b="1" dirty="0" smtClean="0"/>
              <a:t>Исследования развития кинестетической основы движений руки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66124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Инструкция:</a:t>
            </a:r>
          </a:p>
          <a:p>
            <a:r>
              <a:rPr lang="ru-RU" b="1" dirty="0" smtClean="0"/>
              <a:t>1. «Опусти кисть правой руки вниз. Все пальцы, кроме большого, сжать, большой палец вытянуть влево».</a:t>
            </a:r>
          </a:p>
          <a:p>
            <a:r>
              <a:rPr lang="ru-RU" b="1" dirty="0" smtClean="0"/>
              <a:t>2. «Сжать кисти обеих рук в кулаки, вытянув при этом большие пальцы вверх».</a:t>
            </a:r>
          </a:p>
          <a:p>
            <a:r>
              <a:rPr lang="ru-RU" b="1" dirty="0" smtClean="0"/>
              <a:t>3. «Кисть правой (левой) руки сжать в кулак, на нее положить ладонь левой (правой) руки».</a:t>
            </a:r>
          </a:p>
          <a:p>
            <a:r>
              <a:rPr lang="ru-RU" b="1" dirty="0" smtClean="0"/>
              <a:t>4. «Кисть правой (левой) руки сжать в кулак, ладонь левой (правой) руки прислонить к ней вертикально».</a:t>
            </a:r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b="1" dirty="0" smtClean="0"/>
              <a:t>4 балла - все задания выполняются правильно;</a:t>
            </a:r>
          </a:p>
          <a:p>
            <a:pPr>
              <a:buNone/>
            </a:pPr>
            <a:r>
              <a:rPr lang="ru-RU" b="1" dirty="0" smtClean="0"/>
              <a:t>3 балла - все задания выполняются правильно, но в замедленном темпе;</a:t>
            </a:r>
          </a:p>
          <a:p>
            <a:pPr>
              <a:buNone/>
            </a:pPr>
            <a:r>
              <a:rPr lang="ru-RU" b="1" dirty="0" smtClean="0"/>
              <a:t>2 балла - задания выполняются правильно, наблюдаются </a:t>
            </a:r>
            <a:r>
              <a:rPr lang="ru-RU" b="1" dirty="0" err="1" smtClean="0"/>
              <a:t>синкинезии</a:t>
            </a:r>
            <a:r>
              <a:rPr lang="ru-RU" b="1" dirty="0" smtClean="0"/>
              <a:t>;</a:t>
            </a:r>
          </a:p>
          <a:p>
            <a:pPr>
              <a:buNone/>
            </a:pPr>
            <a:r>
              <a:rPr lang="ru-RU" b="1" dirty="0" smtClean="0"/>
              <a:t>1 балл - задания выполняются с помощью взрослого;</a:t>
            </a:r>
          </a:p>
          <a:p>
            <a:pPr>
              <a:buNone/>
            </a:pPr>
            <a:r>
              <a:rPr lang="ru-RU" b="1" dirty="0" smtClean="0"/>
              <a:t>0 баллов - задания не выполняются.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54055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6. </a:t>
            </a:r>
            <a:r>
              <a:rPr lang="ru-RU" b="1" dirty="0" smtClean="0">
                <a:solidFill>
                  <a:schemeClr val="tx1"/>
                </a:solidFill>
              </a:rPr>
              <a:t>Исследование оптико-кинестетической организации движений («</a:t>
            </a:r>
            <a:r>
              <a:rPr lang="ru-RU" b="1" dirty="0" err="1" smtClean="0">
                <a:solidFill>
                  <a:schemeClr val="tx1"/>
                </a:solidFill>
              </a:rPr>
              <a:t>праксис</a:t>
            </a:r>
            <a:r>
              <a:rPr lang="ru-RU" b="1" dirty="0" smtClean="0">
                <a:solidFill>
                  <a:schemeClr val="tx1"/>
                </a:solidFill>
              </a:rPr>
              <a:t> позы»)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54461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3800" b="1" dirty="0" smtClean="0">
                <a:solidFill>
                  <a:srgbClr val="C00000"/>
                </a:solidFill>
              </a:rPr>
              <a:t>1) </a:t>
            </a:r>
            <a:r>
              <a:rPr lang="ru-RU" sz="3900" b="1" dirty="0" err="1" smtClean="0">
                <a:solidFill>
                  <a:srgbClr val="C00000"/>
                </a:solidFill>
              </a:rPr>
              <a:t>Праксис</a:t>
            </a:r>
            <a:r>
              <a:rPr lang="ru-RU" sz="3900" b="1" dirty="0" smtClean="0">
                <a:solidFill>
                  <a:srgbClr val="C00000"/>
                </a:solidFill>
              </a:rPr>
              <a:t> по словесной инструкции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/>
              <a:t>Инструкция: «Сложи первый и второй пальцы в кольцо (по подражанию). Вытяни второй и третий пальцы («Сделай зайчика»). Вытяни второй и пятый пальцы («Сделай козу рогатую»).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sz="2300" b="1" dirty="0" smtClean="0"/>
              <a:t>4 балла - все задания выполняются правильно;</a:t>
            </a:r>
          </a:p>
          <a:p>
            <a:pPr>
              <a:buNone/>
            </a:pPr>
            <a:r>
              <a:rPr lang="ru-RU" sz="2300" b="1" dirty="0" smtClean="0"/>
              <a:t>3 балла - все задания выполняются правильно, но в замедленном темпе;</a:t>
            </a:r>
          </a:p>
          <a:p>
            <a:pPr>
              <a:buNone/>
            </a:pPr>
            <a:r>
              <a:rPr lang="ru-RU" sz="2300" b="1" dirty="0" smtClean="0"/>
              <a:t>2 балла - задания, выполняются правильно, наблюдаются </a:t>
            </a:r>
            <a:r>
              <a:rPr lang="ru-RU" sz="2300" b="1" dirty="0" err="1" smtClean="0"/>
              <a:t>синкинезии</a:t>
            </a:r>
            <a:r>
              <a:rPr lang="ru-RU" sz="2300" b="1" dirty="0" smtClean="0"/>
              <a:t>;</a:t>
            </a:r>
          </a:p>
          <a:p>
            <a:pPr>
              <a:buNone/>
            </a:pPr>
            <a:r>
              <a:rPr lang="ru-RU" sz="2300" b="1" dirty="0" smtClean="0"/>
              <a:t>1 балл - выполняет задания только с помощью другой руки (разгибает пальцы другой рукой, удерживает их при возникновении </a:t>
            </a:r>
            <a:r>
              <a:rPr lang="ru-RU" sz="2300" b="1" dirty="0" err="1" smtClean="0"/>
              <a:t>синкинезии</a:t>
            </a:r>
            <a:r>
              <a:rPr lang="ru-RU" sz="2300" b="1" dirty="0" smtClean="0"/>
              <a:t>);</a:t>
            </a:r>
          </a:p>
          <a:p>
            <a:pPr>
              <a:buNone/>
            </a:pPr>
            <a:r>
              <a:rPr lang="ru-RU" sz="2300" b="1" dirty="0" smtClean="0"/>
              <a:t>0 баллов - задания не выполняются.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2) </a:t>
            </a:r>
            <a:r>
              <a:rPr lang="ru-RU" dirty="0" err="1" smtClean="0">
                <a:solidFill>
                  <a:srgbClr val="FF0000"/>
                </a:solidFill>
              </a:rPr>
              <a:t>Праксис</a:t>
            </a:r>
            <a:r>
              <a:rPr lang="ru-RU" dirty="0" smtClean="0">
                <a:solidFill>
                  <a:srgbClr val="FF0000"/>
                </a:solidFill>
              </a:rPr>
              <a:t> поз по зрительному образцу.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0734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Инструкция: «</a:t>
            </a:r>
            <a:r>
              <a:rPr lang="ru-RU" sz="2800" b="1" dirty="0" smtClean="0"/>
              <a:t>Делай, как я».</a:t>
            </a:r>
            <a:br>
              <a:rPr lang="ru-RU" sz="2800" b="1" dirty="0" smtClean="0"/>
            </a:br>
            <a:r>
              <a:rPr lang="ru-RU" sz="2800" b="1" dirty="0" smtClean="0"/>
              <a:t>Ребенку последовательно предлагается каждая из изображенных на рис. 6 поз пальцев, которую он должен воспроизвести. Поочередно обследуются две руки. После выполнения каждой позы ребенок свободно кладет руку на стол.</a:t>
            </a:r>
          </a:p>
          <a:p>
            <a:endParaRPr lang="ru-RU" dirty="0"/>
          </a:p>
        </p:txBody>
      </p:sp>
      <p:pic>
        <p:nvPicPr>
          <p:cNvPr id="4" name="Рисунок 3" descr="6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717032"/>
            <a:ext cx="4248472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3) </a:t>
            </a:r>
            <a:r>
              <a:rPr lang="ru-RU" dirty="0" err="1" smtClean="0">
                <a:solidFill>
                  <a:srgbClr val="FF0000"/>
                </a:solidFill>
              </a:rPr>
              <a:t>Праксис</a:t>
            </a:r>
            <a:r>
              <a:rPr lang="ru-RU" dirty="0" smtClean="0">
                <a:solidFill>
                  <a:srgbClr val="FF0000"/>
                </a:solidFill>
              </a:rPr>
              <a:t> поз по кинестетическому образцу.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4726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b="1" dirty="0" smtClean="0">
                <a:solidFill>
                  <a:srgbClr val="FF0000"/>
                </a:solidFill>
              </a:rPr>
              <a:t>Инструкция:</a:t>
            </a:r>
            <a:r>
              <a:rPr lang="ru-RU" dirty="0" smtClean="0"/>
              <a:t> «</a:t>
            </a:r>
            <a:r>
              <a:rPr lang="ru-RU" b="1" dirty="0" smtClean="0"/>
              <a:t>Закрой глаза. Ты чувствуешь, как я сложила тебе пальцы?» Затем рука ребенка «разглаживается» и его просят воспроизвести заданную позу. Образцы поз и условия те же, что и в пункте 1.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sz="2600" b="1" dirty="0" smtClean="0"/>
              <a:t>4 балла - задание выполняется правильно без помощи взрослого;</a:t>
            </a:r>
          </a:p>
          <a:p>
            <a:pPr>
              <a:buNone/>
            </a:pPr>
            <a:r>
              <a:rPr lang="ru-RU" sz="2600" b="1" dirty="0" smtClean="0"/>
              <a:t>3 балла - все задания выполняются правильно, но в замедленном темпе;</a:t>
            </a:r>
          </a:p>
          <a:p>
            <a:pPr>
              <a:buNone/>
            </a:pPr>
            <a:r>
              <a:rPr lang="ru-RU" sz="2600" b="1" dirty="0" smtClean="0"/>
              <a:t>2 балла - выполнение задания в замедленном темпе с появлением </a:t>
            </a:r>
            <a:r>
              <a:rPr lang="ru-RU" sz="2600" b="1" dirty="0" err="1" smtClean="0"/>
              <a:t>синкинезий</a:t>
            </a:r>
            <a:r>
              <a:rPr lang="ru-RU" sz="2600" b="1" dirty="0" smtClean="0"/>
              <a:t>;</a:t>
            </a:r>
          </a:p>
          <a:p>
            <a:pPr>
              <a:buNone/>
            </a:pPr>
            <a:r>
              <a:rPr lang="ru-RU" sz="2600" b="1" dirty="0" smtClean="0"/>
              <a:t>1 балл - выполнить задание удается только с помощью другой руки (разгибает пальцы другой рукой, удерживает их при возникновении </a:t>
            </a:r>
            <a:r>
              <a:rPr lang="ru-RU" sz="2600" b="1" dirty="0" err="1" smtClean="0"/>
              <a:t>синкинезий</a:t>
            </a:r>
            <a:r>
              <a:rPr lang="ru-RU" sz="2600" b="1" dirty="0" smtClean="0"/>
              <a:t>);</a:t>
            </a:r>
          </a:p>
          <a:p>
            <a:pPr>
              <a:buNone/>
            </a:pPr>
            <a:r>
              <a:rPr lang="ru-RU" sz="2600" b="1" dirty="0" smtClean="0"/>
              <a:t>0 баллов - задание не выполняется.</a:t>
            </a:r>
          </a:p>
          <a:p>
            <a:endParaRPr lang="ru-RU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7. </a:t>
            </a:r>
            <a:r>
              <a:rPr lang="ru-RU" b="1" dirty="0" smtClean="0"/>
              <a:t>Определение конструктивного </a:t>
            </a:r>
            <a:r>
              <a:rPr lang="ru-RU" b="1" dirty="0" err="1" smtClean="0"/>
              <a:t>праксиса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4319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Инструкция: </a:t>
            </a:r>
            <a:r>
              <a:rPr lang="ru-RU" b="1" dirty="0" smtClean="0"/>
              <a:t>Сложить разрезные картинки (разной конфигурации разреза): из двух фрагментов, из трех фрагментов, из четырех фрагментов.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b="1" dirty="0" smtClean="0"/>
              <a:t>4 балла - все задания выполняются правильно;</a:t>
            </a:r>
          </a:p>
          <a:p>
            <a:pPr>
              <a:buNone/>
            </a:pPr>
            <a:r>
              <a:rPr lang="ru-RU" b="1" dirty="0" smtClean="0"/>
              <a:t>3 балла - задания выполняются с ошибками, но ошибки исправляются самостоятельно;</a:t>
            </a:r>
          </a:p>
          <a:p>
            <a:pPr>
              <a:buNone/>
            </a:pPr>
            <a:r>
              <a:rPr lang="ru-RU" b="1" dirty="0" smtClean="0"/>
              <a:t>2 балла - задания выполняются с минимальной помощью взрослого;</a:t>
            </a:r>
          </a:p>
          <a:p>
            <a:pPr>
              <a:buNone/>
            </a:pPr>
            <a:r>
              <a:rPr lang="ru-RU" b="1" dirty="0" smtClean="0"/>
              <a:t>1 балл - задания выполняются после демонстрации образца;</a:t>
            </a:r>
          </a:p>
          <a:p>
            <a:pPr>
              <a:buNone/>
            </a:pPr>
            <a:r>
              <a:rPr lang="ru-RU" b="1" dirty="0" smtClean="0"/>
              <a:t>0 баллов - задания не выполняются.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8. </a:t>
            </a:r>
            <a:r>
              <a:rPr lang="ru-RU" b="1" dirty="0" smtClean="0"/>
              <a:t>Выявление </a:t>
            </a:r>
            <a:r>
              <a:rPr lang="ru-RU" b="1" dirty="0" err="1" smtClean="0"/>
              <a:t>синкинезийСинкинезии</a:t>
            </a:r>
            <a:r>
              <a:rPr lang="ru-RU" b="1" dirty="0" smtClean="0"/>
              <a:t> - </a:t>
            </a:r>
            <a:r>
              <a:rPr lang="ru-RU" sz="2700" b="1" dirty="0" smtClean="0"/>
              <a:t>сопутствующие движения.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 Процедура: </a:t>
            </a:r>
            <a:r>
              <a:rPr lang="ru-RU" b="1" dirty="0" smtClean="0"/>
              <a:t>Кисти ребенка помещаются на чистый лист бумаги и обводятся карандашом. Затем, поочередно прикасаясь к каждому пальцу ребенка, кроме четвертого), даем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Инструкцию: </a:t>
            </a:r>
            <a:r>
              <a:rPr lang="ru-RU" b="1" dirty="0" smtClean="0"/>
              <a:t>«Подними только этот палец!» На контурном изображении помечаются непроизвольные движения других пальцев: односторонние, перекрестные (на второй руке) и двусторонние (на обеих руках).</a:t>
            </a:r>
          </a:p>
          <a:p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b="1" dirty="0" smtClean="0"/>
              <a:t>4 балла - задания выполняются без </a:t>
            </a:r>
            <a:r>
              <a:rPr lang="ru-RU" b="1" dirty="0" err="1" smtClean="0"/>
              <a:t>синкинезий</a:t>
            </a:r>
            <a:r>
              <a:rPr lang="ru-RU" b="1" dirty="0" smtClean="0"/>
              <a:t>;</a:t>
            </a:r>
          </a:p>
          <a:p>
            <a:pPr>
              <a:buNone/>
            </a:pPr>
            <a:r>
              <a:rPr lang="ru-RU" b="1" dirty="0" smtClean="0"/>
              <a:t>3 балла - односторонние </a:t>
            </a:r>
            <a:r>
              <a:rPr lang="ru-RU" b="1" dirty="0" err="1" smtClean="0"/>
              <a:t>синкинезии</a:t>
            </a:r>
            <a:r>
              <a:rPr lang="ru-RU" b="1" dirty="0" smtClean="0"/>
              <a:t> в части заданий;</a:t>
            </a:r>
          </a:p>
          <a:p>
            <a:pPr>
              <a:buNone/>
            </a:pPr>
            <a:r>
              <a:rPr lang="ru-RU" b="1" dirty="0" smtClean="0"/>
              <a:t>2 балла - односторонние </a:t>
            </a:r>
            <a:r>
              <a:rPr lang="ru-RU" b="1" dirty="0" err="1" smtClean="0"/>
              <a:t>синкинезии</a:t>
            </a:r>
            <a:r>
              <a:rPr lang="ru-RU" b="1" dirty="0" smtClean="0"/>
              <a:t> при выполнении каждого задания;</a:t>
            </a:r>
          </a:p>
          <a:p>
            <a:pPr>
              <a:buNone/>
            </a:pPr>
            <a:r>
              <a:rPr lang="ru-RU" b="1" dirty="0" smtClean="0"/>
              <a:t>1 балл - перекрестные </a:t>
            </a:r>
            <a:r>
              <a:rPr lang="ru-RU" b="1" dirty="0" err="1" smtClean="0"/>
              <a:t>синкинезии</a:t>
            </a:r>
            <a:r>
              <a:rPr lang="ru-RU" b="1" dirty="0" smtClean="0"/>
              <a:t>;</a:t>
            </a:r>
          </a:p>
          <a:p>
            <a:pPr>
              <a:buNone/>
            </a:pPr>
            <a:r>
              <a:rPr lang="ru-RU" b="1" dirty="0" smtClean="0"/>
              <a:t>0 баллов - двусторонние </a:t>
            </a:r>
            <a:r>
              <a:rPr lang="ru-RU" b="1" dirty="0" err="1" smtClean="0"/>
              <a:t>синкинезии</a:t>
            </a:r>
            <a:r>
              <a:rPr lang="ru-RU" b="1" dirty="0" smtClean="0"/>
              <a:t>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9. </a:t>
            </a:r>
            <a:r>
              <a:rPr lang="ru-RU" b="1" dirty="0" smtClean="0"/>
              <a:t>Исследование кинетической основы движений руки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61662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1) Инструкция:</a:t>
            </a:r>
          </a:p>
          <a:p>
            <a:pPr>
              <a:buNone/>
            </a:pPr>
            <a:r>
              <a:rPr lang="ru-RU" b="1" dirty="0" smtClean="0"/>
              <a:t>1. Поочередно прикоснуться большим пальцем правой руки ко второму, третьему, четвертому и пятому пальцам в обычном и максимальном темпе.</a:t>
            </a:r>
          </a:p>
          <a:p>
            <a:pPr>
              <a:buNone/>
            </a:pPr>
            <a:r>
              <a:rPr lang="ru-RU" b="1" dirty="0" smtClean="0"/>
              <a:t>2. Выполнить аналогичное задание пальцами левой руки.</a:t>
            </a:r>
          </a:p>
          <a:p>
            <a:pPr>
              <a:buNone/>
            </a:pPr>
            <a:r>
              <a:rPr lang="ru-RU" b="1" dirty="0" smtClean="0"/>
              <a:t>3. Выполнить аналогичное задание пальцами обеих рук в обычном и максимальном темпе.</a:t>
            </a:r>
          </a:p>
          <a:p>
            <a:pPr>
              <a:buNone/>
            </a:pPr>
            <a:r>
              <a:rPr lang="ru-RU" b="1" dirty="0" smtClean="0"/>
              <a:t>4. Пальцами правой (левой) руки «поздороваться» по очереди с пальцами левой (правой) руки, похлопать подушечками пальцев, начиная с большого.</a:t>
            </a:r>
          </a:p>
          <a:p>
            <a:pPr>
              <a:buNone/>
            </a:pPr>
            <a:r>
              <a:rPr lang="ru-RU" b="1" dirty="0" smtClean="0"/>
              <a:t>5. Соединить пальцы рук. Осуществлять поочередно, начиная с большого пальца, движение - касание всех пальцев.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b="1" dirty="0" smtClean="0"/>
              <a:t>4 балла - задания выполняются правильно;</a:t>
            </a:r>
          </a:p>
          <a:p>
            <a:pPr>
              <a:buNone/>
            </a:pPr>
            <a:r>
              <a:rPr lang="ru-RU" b="1" dirty="0" smtClean="0"/>
              <a:t>3 балла - задания выполняются правильно, но в замедленном темпе;</a:t>
            </a:r>
          </a:p>
          <a:p>
            <a:pPr>
              <a:buNone/>
            </a:pPr>
            <a:r>
              <a:rPr lang="ru-RU" b="1" dirty="0" smtClean="0"/>
              <a:t>2 балла - задания выполняются с минимальной помощью взрослого;</a:t>
            </a:r>
          </a:p>
          <a:p>
            <a:pPr>
              <a:buNone/>
            </a:pPr>
            <a:r>
              <a:rPr lang="ru-RU" b="1" dirty="0" smtClean="0"/>
              <a:t>1 балл - для выполнения задания требуется помощь со стороны взрослого;</a:t>
            </a:r>
          </a:p>
          <a:p>
            <a:pPr>
              <a:buNone/>
            </a:pPr>
            <a:r>
              <a:rPr lang="ru-RU" b="1" dirty="0" smtClean="0"/>
              <a:t>0 баллов - задания не выполняются.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2) Инструкция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23731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 Инструкция</a:t>
            </a:r>
            <a:r>
              <a:rPr lang="ru-RU" dirty="0" smtClean="0"/>
              <a:t>: «</a:t>
            </a:r>
            <a:r>
              <a:rPr lang="ru-RU" b="1" dirty="0" smtClean="0"/>
              <a:t>Делай, как я» («Кулак - ребро - ладонь»).</a:t>
            </a:r>
          </a:p>
          <a:p>
            <a:pPr>
              <a:buNone/>
            </a:pPr>
            <a:r>
              <a:rPr lang="ru-RU" b="1" dirty="0" smtClean="0"/>
              <a:t>Далее выполняется последовательный ряд движений (рис. 7); меняются лишь позы, сама рука не меняет местоположения. Задание выполняется сначала правой рукой (для правшей), затем левой. Для левшей - наоборот.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b="1" dirty="0" smtClean="0"/>
              <a:t>4 балла - задание выполняется правильно без помощи взрослого;</a:t>
            </a:r>
          </a:p>
          <a:p>
            <a:pPr>
              <a:buNone/>
            </a:pPr>
            <a:r>
              <a:rPr lang="ru-RU" b="1" dirty="0" smtClean="0"/>
              <a:t>3 балла - задание выполняется правильно, но в замедленном темпе;</a:t>
            </a:r>
          </a:p>
          <a:p>
            <a:pPr>
              <a:buNone/>
            </a:pPr>
            <a:r>
              <a:rPr lang="ru-RU" b="1" i="1" dirty="0" smtClean="0"/>
              <a:t>2 </a:t>
            </a:r>
            <a:r>
              <a:rPr lang="ru-RU" b="1" dirty="0" smtClean="0"/>
              <a:t>балла - выполнение задания в замедленном темпе с появлением </a:t>
            </a:r>
            <a:r>
              <a:rPr lang="ru-RU" b="1" dirty="0" err="1" smtClean="0"/>
              <a:t>синкинезий</a:t>
            </a:r>
            <a:r>
              <a:rPr lang="ru-RU" b="1" dirty="0" smtClean="0"/>
              <a:t>;</a:t>
            </a:r>
          </a:p>
          <a:p>
            <a:pPr>
              <a:buNone/>
            </a:pPr>
            <a:r>
              <a:rPr lang="ru-RU" b="1" dirty="0" smtClean="0"/>
              <a:t>1 балл - выполнение задания в замедленном темпе с нарушением последовательности движений (перестановками, пропусками движений, напряженными пальцами);</a:t>
            </a:r>
          </a:p>
          <a:p>
            <a:pPr>
              <a:buNone/>
            </a:pPr>
            <a:r>
              <a:rPr lang="ru-RU" b="1" dirty="0" smtClean="0"/>
              <a:t>0 баллов - невозможность поочередного выполнения движений.</a:t>
            </a:r>
          </a:p>
          <a:p>
            <a:endParaRPr lang="ru-RU" dirty="0"/>
          </a:p>
        </p:txBody>
      </p:sp>
      <p:pic>
        <p:nvPicPr>
          <p:cNvPr id="4" name="Рисунок 3" descr="7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5157192"/>
            <a:ext cx="3672407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5212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3) Инструкция: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475252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FF0000"/>
                </a:solidFill>
              </a:rPr>
              <a:t> Инструкция: </a:t>
            </a:r>
            <a:r>
              <a:rPr lang="ru-RU" dirty="0" smtClean="0"/>
              <a:t>«</a:t>
            </a:r>
            <a:r>
              <a:rPr lang="ru-RU" b="1" dirty="0" smtClean="0"/>
              <a:t>Положи руки перед собой на стол. Делай, как я» (проба </a:t>
            </a:r>
            <a:r>
              <a:rPr lang="ru-RU" b="1" dirty="0" err="1" smtClean="0"/>
              <a:t>Озерецкого</a:t>
            </a:r>
            <a:r>
              <a:rPr lang="ru-RU" b="1" dirty="0" smtClean="0"/>
              <a:t>). </a:t>
            </a:r>
          </a:p>
          <a:p>
            <a:pPr>
              <a:buNone/>
            </a:pPr>
            <a:r>
              <a:rPr lang="ru-RU" b="1" dirty="0" smtClean="0"/>
              <a:t>Одновременное изменение положений обеих кистей рук: одна рука сжата в кулак, другая с распрямленными пальцами. Распрямляем одну кисть и сжимаем другую (рис. 8).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4) Инструкция: </a:t>
            </a:r>
            <a:r>
              <a:rPr lang="ru-RU" b="1" dirty="0" smtClean="0"/>
              <a:t>«Одновременно большим и указательным пальцами обеих рук бери со стола по одной спичке и клади их в коробок».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b="1" dirty="0" smtClean="0"/>
              <a:t>4 балла - задание выполняется правильно без помощи взрослого;</a:t>
            </a:r>
          </a:p>
          <a:p>
            <a:pPr>
              <a:buNone/>
            </a:pPr>
            <a:r>
              <a:rPr lang="ru-RU" b="1" dirty="0" smtClean="0"/>
              <a:t>3 балла - задание выполняется правильно, но в замедленном темпе;</a:t>
            </a:r>
          </a:p>
          <a:p>
            <a:pPr>
              <a:buNone/>
            </a:pPr>
            <a:r>
              <a:rPr lang="ru-RU" b="1" dirty="0" smtClean="0"/>
              <a:t>2 балла - единичные ошибки, </a:t>
            </a:r>
            <a:r>
              <a:rPr lang="ru-RU" b="1" dirty="0" err="1" smtClean="0"/>
              <a:t>дизритмия</a:t>
            </a:r>
            <a:r>
              <a:rPr lang="ru-RU" b="1" dirty="0" smtClean="0"/>
              <a:t>;</a:t>
            </a:r>
          </a:p>
          <a:p>
            <a:pPr>
              <a:buNone/>
            </a:pPr>
            <a:r>
              <a:rPr lang="ru-RU" b="1" dirty="0" smtClean="0"/>
              <a:t>1 балл - многократные ошибки, </a:t>
            </a:r>
            <a:r>
              <a:rPr lang="ru-RU" b="1" dirty="0" err="1" smtClean="0"/>
              <a:t>дизритмия</a:t>
            </a:r>
            <a:r>
              <a:rPr lang="ru-RU" b="1" dirty="0" smtClean="0"/>
              <a:t>, наличие лишних движений, замена одних движений другими;</a:t>
            </a:r>
          </a:p>
          <a:p>
            <a:pPr>
              <a:buNone/>
            </a:pPr>
            <a:r>
              <a:rPr lang="ru-RU" b="1" dirty="0" smtClean="0"/>
              <a:t>0 баллов - невозможность одновременного выполнения движений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 descr="7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725144"/>
            <a:ext cx="4248472" cy="213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10. </a:t>
            </a:r>
            <a:r>
              <a:rPr lang="ru-RU" b="1" dirty="0" smtClean="0"/>
              <a:t>Исследование пространственного восприятия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73325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Инструкция: </a:t>
            </a:r>
            <a:r>
              <a:rPr lang="ru-RU" b="1" dirty="0" smtClean="0"/>
              <a:t>«Перед тобой лежит лист бумаги и карандаш. Нарисуй на этом листе точно такую картинку, какую ты видишь на этом рисунке (перед ребенком кладется листок с «Домиком»). Не торопись, будь внимателен, постарайся, чтобы твой рисунок был точно такой же, как на образце».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b="1" dirty="0" smtClean="0"/>
              <a:t>4 балла - задание выполняется правильно;</a:t>
            </a:r>
          </a:p>
          <a:p>
            <a:pPr>
              <a:buNone/>
            </a:pPr>
            <a:r>
              <a:rPr lang="ru-RU" b="1" dirty="0" smtClean="0"/>
              <a:t>3 балла - отсутствует какая-либо деталь;</a:t>
            </a:r>
          </a:p>
          <a:p>
            <a:pPr>
              <a:buNone/>
            </a:pPr>
            <a:r>
              <a:rPr lang="ru-RU" b="1" dirty="0" smtClean="0"/>
              <a:t>2 балла - увеличение отдельных деталей рисунка более чем в два раза при относительно правильном сохранении размера всего рисунка;</a:t>
            </a:r>
          </a:p>
          <a:p>
            <a:pPr>
              <a:buNone/>
            </a:pPr>
            <a:r>
              <a:rPr lang="ru-RU" b="1" dirty="0" smtClean="0"/>
              <a:t>1 балл - неправильно изображен элемент рисунка;</a:t>
            </a:r>
          </a:p>
          <a:p>
            <a:pPr>
              <a:buNone/>
            </a:pPr>
            <a:r>
              <a:rPr lang="ru-RU" b="1" dirty="0" smtClean="0"/>
              <a:t>0 баллов - неправильное изображение деталей в пространстве рисунка.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11. </a:t>
            </a:r>
            <a:r>
              <a:rPr lang="ru-RU" sz="3600" b="1" dirty="0" smtClean="0"/>
              <a:t>Исследование зрительно-моторной координации  (</a:t>
            </a:r>
            <a:r>
              <a:rPr lang="ru-RU" sz="2000" b="1" dirty="0" smtClean="0"/>
              <a:t>графические пробы)</a:t>
            </a:r>
            <a:endParaRPr lang="ru-RU" sz="20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187206"/>
          </a:xfrm>
        </p:spPr>
        <p:txBody>
          <a:bodyPr>
            <a:normAutofit fontScale="40000" lnSpcReduction="20000"/>
          </a:bodyPr>
          <a:lstStyle/>
          <a:p>
            <a:pPr marL="1143000" indent="-1143000">
              <a:buNone/>
            </a:pPr>
            <a:r>
              <a:rPr lang="ru-RU" sz="6700" b="1" dirty="0" smtClean="0">
                <a:solidFill>
                  <a:srgbClr val="00B050"/>
                </a:solidFill>
              </a:rPr>
              <a:t>1).Исследование точности движений.</a:t>
            </a:r>
          </a:p>
          <a:p>
            <a:pPr marL="1143000" indent="-1143000">
              <a:buAutoNum type="arabicParenR"/>
            </a:pPr>
            <a:endParaRPr lang="ru-RU" sz="6700" b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ru-RU" sz="4200" b="1" dirty="0" smtClean="0"/>
              <a:t>	Рисунок, на котором нарисованы </a:t>
            </a:r>
            <a:r>
              <a:rPr lang="ru-RU" sz="4200" b="1" dirty="0" smtClean="0">
                <a:solidFill>
                  <a:srgbClr val="FF0000"/>
                </a:solidFill>
              </a:rPr>
              <a:t>«Дорожки», </a:t>
            </a:r>
            <a:r>
              <a:rPr lang="ru-RU" sz="4200" b="1" dirty="0" smtClean="0"/>
              <a:t>у одного конца которых стоят машины, у другого - дом. Машина должна «проехать» по дорожке к дому. Ширина дорожек подбирается так, чтобы была достаточно трудна, но доступна ребенку. Тип дорожек усложняется от первой к последней.</a:t>
            </a:r>
          </a:p>
          <a:p>
            <a:pPr>
              <a:buNone/>
            </a:pPr>
            <a:r>
              <a:rPr lang="ru-RU" sz="4200" b="1" dirty="0" smtClean="0">
                <a:solidFill>
                  <a:srgbClr val="FF0000"/>
                </a:solidFill>
              </a:rPr>
              <a:t>Инструкция: «</a:t>
            </a:r>
            <a:r>
              <a:rPr lang="ru-RU" sz="4200" b="1" dirty="0" smtClean="0"/>
              <a:t>Здесь нарисованы машинки и дорожки к домикам. Ты должен соединить линией машину с домиком, не съезжая с дорожки» (</a:t>
            </a:r>
            <a:r>
              <a:rPr lang="ru-RU" sz="4200" b="1" dirty="0" err="1" smtClean="0"/>
              <a:t>дорожки</a:t>
            </a:r>
            <a:r>
              <a:rPr lang="ru-RU" sz="4200" b="1" dirty="0" smtClean="0"/>
              <a:t> по Л.А. </a:t>
            </a:r>
            <a:r>
              <a:rPr lang="ru-RU" sz="4200" b="1" dirty="0" err="1" smtClean="0"/>
              <a:t>Венгеру</a:t>
            </a:r>
            <a:r>
              <a:rPr lang="ru-RU" sz="4200" b="1" dirty="0" smtClean="0"/>
              <a:t>. Рис. 9).</a:t>
            </a:r>
          </a:p>
          <a:p>
            <a:endParaRPr lang="ru-RU" sz="4200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b="1" dirty="0" smtClean="0"/>
              <a:t>4 балла - при выполнении задания выходы за пределы дорожки отсутствуют, карандаш не отрывается от бумаги;</a:t>
            </a:r>
          </a:p>
          <a:p>
            <a:pPr>
              <a:buNone/>
            </a:pPr>
            <a:r>
              <a:rPr lang="ru-RU" b="1" dirty="0" smtClean="0"/>
              <a:t>3 балла - выходы за пределы дорожки отсутствуют, карандаш отрывается не более трех раз;</a:t>
            </a:r>
          </a:p>
          <a:p>
            <a:pPr>
              <a:buNone/>
            </a:pPr>
            <a:r>
              <a:rPr lang="ru-RU" b="1" dirty="0" smtClean="0"/>
              <a:t>2 балла - выходы за пределы дорожки отсутствуют, карандаш отрывается не более трех раз, наблюдаются </a:t>
            </a:r>
            <a:r>
              <a:rPr lang="ru-RU" b="1" dirty="0" err="1" smtClean="0"/>
              <a:t>синкинезии</a:t>
            </a:r>
            <a:r>
              <a:rPr lang="ru-RU" b="1" dirty="0" smtClean="0"/>
              <a:t>;</a:t>
            </a:r>
          </a:p>
          <a:p>
            <a:pPr>
              <a:buNone/>
            </a:pPr>
            <a:r>
              <a:rPr lang="ru-RU" b="1" dirty="0" smtClean="0"/>
              <a:t>1 балл - не более трех выходов за пределы «дорожки», неровная дрожащая линия, очень слабая, почти невидимая, или линия с очень сильным нажимом, </a:t>
            </a:r>
            <a:r>
              <a:rPr lang="ru-RU" b="1" dirty="0" err="1" smtClean="0"/>
              <a:t>синкинезии</a:t>
            </a:r>
            <a:r>
              <a:rPr lang="ru-RU" b="1" dirty="0" smtClean="0"/>
              <a:t>;</a:t>
            </a:r>
          </a:p>
          <a:p>
            <a:pPr>
              <a:buNone/>
            </a:pPr>
            <a:r>
              <a:rPr lang="ru-RU" b="1" dirty="0" smtClean="0"/>
              <a:t>0 баллов - невозможность выполнения, многочисленные выходы за пределы «дорожки», многократное проведение по одному и тому же месту.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Дорожки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Проведи прямые линии посередине дорожки, не отрывая карандаша и не съезжая с дорожки.</a:t>
            </a:r>
          </a:p>
          <a:p>
            <a:endParaRPr lang="ru-RU" dirty="0"/>
          </a:p>
        </p:txBody>
      </p:sp>
      <p:pic>
        <p:nvPicPr>
          <p:cNvPr id="4" name="Рисунок 3" descr="7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501008"/>
            <a:ext cx="7848872" cy="3024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Дорожки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Проведи линии посередине дорожки, не отрывая карандаша и не съезжая с дорожки.</a:t>
            </a:r>
          </a:p>
          <a:p>
            <a:endParaRPr lang="ru-RU" dirty="0"/>
          </a:p>
        </p:txBody>
      </p:sp>
      <p:pic>
        <p:nvPicPr>
          <p:cNvPr id="4" name="Рисунок 3" descr="7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348880"/>
            <a:ext cx="6336704" cy="450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2) Исследование графических навыков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Инструкция:</a:t>
            </a:r>
          </a:p>
          <a:p>
            <a:r>
              <a:rPr lang="ru-RU" dirty="0" smtClean="0"/>
              <a:t>1. </a:t>
            </a:r>
            <a:r>
              <a:rPr lang="ru-RU" b="1" dirty="0" smtClean="0"/>
              <a:t>«Проведи прямую линию».</a:t>
            </a:r>
          </a:p>
          <a:p>
            <a:r>
              <a:rPr lang="ru-RU" b="1" dirty="0" smtClean="0"/>
              <a:t>2. «Проведи прямую линию слева направо».</a:t>
            </a:r>
          </a:p>
          <a:p>
            <a:r>
              <a:rPr lang="ru-RU" b="1" dirty="0" smtClean="0"/>
              <a:t>3. «Проведи прямую линию сверху вниз».</a:t>
            </a:r>
          </a:p>
          <a:p>
            <a:r>
              <a:rPr lang="ru-RU" b="1" dirty="0" smtClean="0"/>
              <a:t>4. «Проведи линию короче данной; длиннее данной».</a:t>
            </a:r>
          </a:p>
          <a:p>
            <a:r>
              <a:rPr lang="ru-RU" b="1" dirty="0" smtClean="0"/>
              <a:t>5. «Соедини точки».</a:t>
            </a:r>
          </a:p>
          <a:p>
            <a:r>
              <a:rPr lang="ru-RU" b="1" dirty="0" smtClean="0"/>
              <a:t>6. Рисование волнистых и ломаных линий (по образцу).</a:t>
            </a:r>
          </a:p>
          <a:p>
            <a:r>
              <a:rPr lang="ru-RU" b="1" dirty="0" smtClean="0"/>
              <a:t>7. Рисование геометрических фигур (квадрат, треугольник, круг).</a:t>
            </a:r>
          </a:p>
          <a:p>
            <a:r>
              <a:rPr lang="ru-RU" b="1" dirty="0" smtClean="0"/>
              <a:t>8. Рисование неотрывно графических рядов (на удержание строчки) по линейке («заборчик», «цепочка»).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r>
              <a:rPr lang="ru-RU" b="1" dirty="0" smtClean="0"/>
              <a:t>4 балла - графические навыки сформированы соответственно возрасту;</a:t>
            </a:r>
          </a:p>
          <a:p>
            <a:r>
              <a:rPr lang="ru-RU" b="1" dirty="0" smtClean="0"/>
              <a:t>3 балла - задание выполняется медленно, неуверенно;</a:t>
            </a:r>
          </a:p>
          <a:p>
            <a:r>
              <a:rPr lang="ru-RU" b="1" dirty="0" smtClean="0"/>
              <a:t>2 балла - задание выполняется медленно, неуверенно, с отрывом карандаша от бумаги;</a:t>
            </a:r>
          </a:p>
          <a:p>
            <a:r>
              <a:rPr lang="ru-RU" b="1" dirty="0" smtClean="0"/>
              <a:t>1 балл - нарушена плавность движений, появляются микро- и </a:t>
            </a:r>
            <a:r>
              <a:rPr lang="ru-RU" b="1" dirty="0" err="1" smtClean="0"/>
              <a:t>макрографии</a:t>
            </a:r>
            <a:r>
              <a:rPr lang="ru-RU" b="1" dirty="0" smtClean="0"/>
              <a:t>;</a:t>
            </a:r>
          </a:p>
          <a:p>
            <a:r>
              <a:rPr lang="ru-RU" b="1" dirty="0" smtClean="0"/>
              <a:t>0 баллов - задание не выполняется.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3) Исследование на переключаемость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заборчик </a:t>
            </a:r>
            <a:r>
              <a:rPr lang="ru-RU" b="1" dirty="0" smtClean="0"/>
              <a:t>(«заборчик»). Экспериментатор рисует ребенку образец на нелинованной бумаге (см. рис. 10). </a:t>
            </a:r>
          </a:p>
          <a:p>
            <a:pPr>
              <a:buNone/>
            </a:pPr>
            <a:r>
              <a:rPr lang="ru-RU" b="1" dirty="0" smtClean="0"/>
              <a:t>Инструкция: «Продолжи узор, не отрывая карандаша от бумаги».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sz="2600" b="1" dirty="0" smtClean="0"/>
              <a:t>4 балла - правильное выполнение задания, узор соответствует образцу по величине, стройности, ритму, элементам;</a:t>
            </a:r>
          </a:p>
          <a:p>
            <a:pPr>
              <a:buNone/>
            </a:pPr>
            <a:r>
              <a:rPr lang="ru-RU" sz="2600" b="1" dirty="0" smtClean="0"/>
              <a:t>3 балла - задание выполняется медленно, неуверенно;</a:t>
            </a:r>
          </a:p>
          <a:p>
            <a:pPr>
              <a:buNone/>
            </a:pPr>
            <a:r>
              <a:rPr lang="ru-RU" sz="2600" b="1" dirty="0" smtClean="0"/>
              <a:t>2 балла - задание выполняется медленно, неуверенно, с отрывом карандаша от бумаги;</a:t>
            </a:r>
          </a:p>
          <a:p>
            <a:pPr>
              <a:buNone/>
            </a:pPr>
            <a:r>
              <a:rPr lang="ru-RU" sz="2600" b="1" dirty="0" smtClean="0"/>
              <a:t>1 балл - нарушена плавность движений, появляются микро- и </a:t>
            </a:r>
            <a:r>
              <a:rPr lang="ru-RU" sz="2600" b="1" dirty="0" err="1" smtClean="0"/>
              <a:t>макрографии</a:t>
            </a:r>
            <a:r>
              <a:rPr lang="ru-RU" sz="2600" b="1" dirty="0" smtClean="0"/>
              <a:t>;</a:t>
            </a:r>
          </a:p>
          <a:p>
            <a:pPr>
              <a:buNone/>
            </a:pPr>
            <a:r>
              <a:rPr lang="ru-RU" sz="2600" b="1" dirty="0" smtClean="0"/>
              <a:t>0 баллов - задание не выполняется.</a:t>
            </a:r>
          </a:p>
          <a:p>
            <a:endParaRPr lang="ru-RU" b="1" dirty="0"/>
          </a:p>
        </p:txBody>
      </p:sp>
      <p:pic>
        <p:nvPicPr>
          <p:cNvPr id="4" name="Рисунок 3" descr="7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941169"/>
            <a:ext cx="324036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32452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12. </a:t>
            </a:r>
            <a:r>
              <a:rPr lang="ru-RU" b="1" dirty="0" err="1" smtClean="0"/>
              <a:t>Монометрический</a:t>
            </a:r>
            <a:r>
              <a:rPr lang="ru-RU" b="1" dirty="0" smtClean="0"/>
              <a:t> тест «Вырезывание круга»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328592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Материал: квадратный листок бумаги, на котором начерчено 7 кругов (диаметр рельефно очерченного круга равен 5 см; другие круги, очерченные менее рельефно, отличаются от него величиной радиуса на 1, 2, 3 мм), не тугие ножницы, секундомер.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Инструкция:</a:t>
            </a:r>
            <a:r>
              <a:rPr lang="ru-RU" b="1" dirty="0" smtClean="0"/>
              <a:t> «Вырежи круг по широкой линии».</a:t>
            </a:r>
          </a:p>
          <a:p>
            <a:r>
              <a:rPr lang="ru-RU" b="1" dirty="0" smtClean="0"/>
              <a:t>Работа ведется ведущей рукой. Продолжительность - 1 минута. Разрешается вторая попытка (после первой неудачи).</a:t>
            </a:r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r>
              <a:rPr lang="ru-RU" b="1" dirty="0" smtClean="0"/>
              <a:t>4 балла - правильное выполнение задания;</a:t>
            </a:r>
          </a:p>
          <a:p>
            <a:r>
              <a:rPr lang="ru-RU" b="1" dirty="0" smtClean="0"/>
              <a:t>3 балла - задание выполнено правильно, однако круг вырезан не полностью (но не менее 8/9 периметра);</a:t>
            </a:r>
          </a:p>
          <a:p>
            <a:r>
              <a:rPr lang="ru-RU" b="1" dirty="0" smtClean="0"/>
              <a:t>2 балла - при выполнении задания отклонений от утолщения не более 2 раз (если ребенок в процессе работы перерезал одну из тонких линий) или 1 раза (если он перерезал две тонкие линии);</a:t>
            </a:r>
          </a:p>
          <a:p>
            <a:r>
              <a:rPr lang="ru-RU" b="1" dirty="0" smtClean="0"/>
              <a:t>1 балл - при выполнении задания ребенок не уложился в отведенное время;</a:t>
            </a:r>
          </a:p>
          <a:p>
            <a:r>
              <a:rPr lang="ru-RU" b="1" dirty="0" smtClean="0"/>
              <a:t>0 баллов - задание считается невыполненным при наличии многочисленных ошибок.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13. </a:t>
            </a:r>
            <a:r>
              <a:rPr lang="ru-RU" b="1" dirty="0" smtClean="0"/>
              <a:t>Исследование скорости движений (</a:t>
            </a:r>
            <a:r>
              <a:rPr lang="ru-RU" sz="2700" b="1" dirty="0" smtClean="0"/>
              <a:t>начертание вертикальных линий</a:t>
            </a:r>
            <a:r>
              <a:rPr lang="ru-RU" b="1" dirty="0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616624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Материал: лист белой линованной бумаги, карандаш.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Инструкция: «</a:t>
            </a:r>
            <a:r>
              <a:rPr lang="ru-RU" sz="1800" b="1" dirty="0" smtClean="0"/>
              <a:t>По сигналу начинай чертить вертикальные линии так, чтобы они не выходили за границы линейки».</a:t>
            </a:r>
          </a:p>
          <a:p>
            <a:r>
              <a:rPr lang="ru-RU" sz="1800" b="1" dirty="0" smtClean="0"/>
              <a:t>По сигналу ребенок начинает чертить карандашом. По истечении десяти секунд дается сигнал об окончании работы. После перерыва в тридцать секунд это же задание проделывается другой рукой.</a:t>
            </a:r>
          </a:p>
          <a:p>
            <a:endParaRPr lang="ru-RU" sz="1800" b="1" dirty="0" smtClean="0"/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sz="1600" b="1" dirty="0" smtClean="0"/>
              <a:t>4 балла - выполнение задания в быстром темпе для обеих рук, начертание более 20 линий правой рукой и более 12 левой (для левшей наоборот);</a:t>
            </a:r>
          </a:p>
          <a:p>
            <a:pPr>
              <a:buNone/>
            </a:pPr>
            <a:r>
              <a:rPr lang="ru-RU" sz="1600" b="1" dirty="0" smtClean="0"/>
              <a:t>3 балла - выполнение задания в быстром темпе для одной руки (с указанием для какой руки выполнено задание), начертание более 20 линий;</a:t>
            </a:r>
          </a:p>
          <a:p>
            <a:pPr>
              <a:buNone/>
            </a:pPr>
            <a:r>
              <a:rPr lang="ru-RU" sz="1600" b="1" dirty="0" smtClean="0"/>
              <a:t>2 балла - выполнение задания в замедленном темпе, начертание более 16 линий правой рукой и 9 линий левой (для левшей наоборот), многочисленные нарушения границ горизонтальных линий, перемена скорости движений;</a:t>
            </a:r>
          </a:p>
          <a:p>
            <a:pPr>
              <a:buNone/>
            </a:pPr>
            <a:r>
              <a:rPr lang="ru-RU" sz="1600" b="1" dirty="0" smtClean="0"/>
              <a:t>1 балл - выполнение в замедленном темпе, начертание за 20 секунд менее 16 линий правой рукой и 9 линий левой (для левшей наоборот), многочисленные нарушения границ горизонтальных линий, перемены скорости движения;</a:t>
            </a:r>
          </a:p>
          <a:p>
            <a:pPr>
              <a:buNone/>
            </a:pPr>
            <a:r>
              <a:rPr lang="ru-RU" sz="1600" b="1" dirty="0" smtClean="0"/>
              <a:t>0 баллов - начертание менее 10 линий ведущей рукой, многочисленные нарушения границ горизонтальных линий, значительные перемены скорости движения.</a:t>
            </a:r>
          </a:p>
          <a:p>
            <a:pPr>
              <a:buNone/>
            </a:pPr>
            <a:r>
              <a:rPr lang="ru-RU" sz="1600" b="1" dirty="0" smtClean="0"/>
              <a:t> </a:t>
            </a:r>
          </a:p>
          <a:p>
            <a:pPr>
              <a:buNone/>
            </a:pPr>
            <a:r>
              <a:rPr lang="ru-RU" sz="1600" b="1" dirty="0" smtClean="0"/>
              <a:t> </a:t>
            </a:r>
          </a:p>
          <a:p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Обследование артикуляционного аппарата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			</a:t>
            </a:r>
            <a:r>
              <a:rPr lang="ru-RU" sz="3600" b="1" dirty="0" smtClean="0"/>
              <a:t>ПРОБЫ с 14 по 19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FF0000"/>
                </a:solidFill>
              </a:rPr>
              <a:t>14. </a:t>
            </a:r>
            <a:r>
              <a:rPr lang="ru-RU" sz="3100" b="1" dirty="0" smtClean="0"/>
              <a:t>Обследование кинестетического орального </a:t>
            </a:r>
            <a:r>
              <a:rPr lang="ru-RU" sz="3100" b="1" dirty="0" err="1" smtClean="0"/>
              <a:t>праксиса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Процедура обследования.: </a:t>
            </a:r>
            <a:r>
              <a:rPr lang="ru-RU" sz="1800" b="1" dirty="0" smtClean="0"/>
              <a:t>Ребенку предлагается выполнить задание по словесной инструкции, используя зеркало и без него (зеркало закрывается шторкой).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1. Инструкция: </a:t>
            </a:r>
            <a:r>
              <a:rPr lang="ru-RU" sz="1800" b="1" dirty="0" smtClean="0"/>
              <a:t>«Повтори за логопедом звуки. Скажи, в каком положении твои губы при произнесении...»А - ?     И - ?     О - ?     У - ?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2. Инструкция</a:t>
            </a:r>
            <a:r>
              <a:rPr lang="ru-RU" sz="1800" b="1" dirty="0" smtClean="0"/>
              <a:t>: «Произнеси звуки [</a:t>
            </a:r>
            <a:r>
              <a:rPr lang="ru-RU" sz="1800" b="1" dirty="0" err="1" smtClean="0"/>
              <a:t>ть</a:t>
            </a:r>
            <a:r>
              <a:rPr lang="ru-RU" sz="1800" b="1" dirty="0" smtClean="0"/>
              <a:t>] и [т] и скажи, где находился кончик языка при их произнесении, вверху или внизу?»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3. Инструкция</a:t>
            </a:r>
            <a:r>
              <a:rPr lang="ru-RU" sz="1800" b="1" dirty="0" smtClean="0"/>
              <a:t>: «Произнеси [си] - [су], [</a:t>
            </a:r>
            <a:r>
              <a:rPr lang="ru-RU" sz="1800" b="1" dirty="0" err="1" smtClean="0"/>
              <a:t>ки</a:t>
            </a:r>
            <a:r>
              <a:rPr lang="ru-RU" sz="1800" b="1" dirty="0" smtClean="0"/>
              <a:t>] - [</a:t>
            </a:r>
            <a:r>
              <a:rPr lang="ru-RU" sz="1800" b="1" dirty="0" err="1" smtClean="0"/>
              <a:t>ку</a:t>
            </a:r>
            <a:r>
              <a:rPr lang="ru-RU" sz="1800" b="1" dirty="0" smtClean="0"/>
              <a:t>] и скажи, как менялось положение твоих губ при их произнесении?»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4. Инструкция: </a:t>
            </a:r>
            <a:r>
              <a:rPr lang="ru-RU" sz="1800" b="1" dirty="0" smtClean="0"/>
              <a:t>«Произнеси перед зеркалом последовательно звуки [и], [</a:t>
            </a:r>
            <a:r>
              <a:rPr lang="ru-RU" sz="1800" b="1" dirty="0" err="1" smtClean="0"/>
              <a:t>ш</a:t>
            </a:r>
            <a:r>
              <a:rPr lang="ru-RU" sz="1800" b="1" dirty="0" smtClean="0"/>
              <a:t>] </a:t>
            </a:r>
            <a:r>
              <a:rPr lang="ru-RU" sz="1800" b="1" dirty="0" err="1" smtClean="0"/>
              <a:t>и</a:t>
            </a:r>
            <a:r>
              <a:rPr lang="ru-RU" sz="1800" b="1" dirty="0" smtClean="0"/>
              <a:t> скажи, при произнесении какого звука кончик языка опущен, а при  каком звуке поднят?»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5. Инструкция: </a:t>
            </a:r>
            <a:r>
              <a:rPr lang="ru-RU" sz="1800" b="1" dirty="0" smtClean="0"/>
              <a:t>«Произнеси звуки [т], [</a:t>
            </a:r>
            <a:r>
              <a:rPr lang="ru-RU" sz="1800" b="1" dirty="0" err="1" smtClean="0"/>
              <a:t>д</a:t>
            </a:r>
            <a:r>
              <a:rPr lang="ru-RU" sz="1800" b="1" dirty="0" smtClean="0"/>
              <a:t>], [</a:t>
            </a:r>
            <a:r>
              <a:rPr lang="ru-RU" sz="1800" b="1" dirty="0" err="1" smtClean="0"/>
              <a:t>н</a:t>
            </a:r>
            <a:r>
              <a:rPr lang="ru-RU" sz="1800" b="1" dirty="0" smtClean="0"/>
              <a:t>] и скажи, где находился кончик языка при их произнесении - за верхними или за нижними зубами?»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sz="1800" b="1" dirty="0" smtClean="0"/>
              <a:t>4 балла - правильный ответ;</a:t>
            </a:r>
          </a:p>
          <a:p>
            <a:pPr>
              <a:buNone/>
            </a:pPr>
            <a:r>
              <a:rPr lang="ru-RU" sz="1800" b="1" dirty="0" smtClean="0"/>
              <a:t>3 балла - </a:t>
            </a:r>
            <a:r>
              <a:rPr lang="ru-RU" sz="1800" b="1" dirty="0" err="1" smtClean="0"/>
              <a:t>самокоррекция</a:t>
            </a:r>
            <a:r>
              <a:rPr lang="ru-RU" sz="1800" b="1" dirty="0" smtClean="0"/>
              <a:t> или правильный ответ после стимулирующей помощи;</a:t>
            </a:r>
          </a:p>
          <a:p>
            <a:pPr>
              <a:buNone/>
            </a:pPr>
            <a:r>
              <a:rPr lang="ru-RU" sz="1800" b="1" dirty="0" smtClean="0"/>
              <a:t>2 балла - поиск артикуляции, ответ с единичными ошибками;</a:t>
            </a:r>
          </a:p>
          <a:p>
            <a:pPr>
              <a:buNone/>
            </a:pPr>
            <a:r>
              <a:rPr lang="ru-RU" sz="1800" b="1" dirty="0" smtClean="0"/>
              <a:t>1 балл - неточный ответ, неточное выполнение задания;</a:t>
            </a:r>
          </a:p>
          <a:p>
            <a:pPr>
              <a:buNone/>
            </a:pPr>
            <a:r>
              <a:rPr lang="ru-RU" sz="1800" b="1" dirty="0" smtClean="0"/>
              <a:t>0 баллов - отсутствие ответа.</a:t>
            </a:r>
          </a:p>
          <a:p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274638"/>
            <a:ext cx="9252520" cy="77809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15. </a:t>
            </a:r>
            <a:r>
              <a:rPr lang="ru-RU" sz="3600" b="1" dirty="0" err="1" smtClean="0">
                <a:solidFill>
                  <a:srgbClr val="FF0000"/>
                </a:solidFill>
              </a:rPr>
              <a:t>а.</a:t>
            </a:r>
            <a:r>
              <a:rPr lang="ru-RU" sz="2800" b="1" dirty="0" err="1" smtClean="0"/>
              <a:t>Обследование</a:t>
            </a:r>
            <a:r>
              <a:rPr lang="ru-RU" sz="2800" b="1" dirty="0" smtClean="0"/>
              <a:t> кинетического орального </a:t>
            </a:r>
            <a:r>
              <a:rPr lang="ru-RU" sz="2800" b="1" dirty="0" err="1" smtClean="0"/>
              <a:t>праксиса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58772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Процедура обследования.: </a:t>
            </a:r>
            <a:r>
              <a:rPr lang="ru-RU" sz="1600" b="1" dirty="0" smtClean="0"/>
              <a:t>Упражнения выполняются сидя перед зеркалом. Ребенку предлагается отраженно за логопедом выполнить то или иное упражнение. Последовательность выполнения всех упражнений: «забор» - «окно» - «мост» - «парус» - «лопата», «вкусное варенье» и т.д. </a:t>
            </a:r>
          </a:p>
          <a:p>
            <a:pPr>
              <a:buNone/>
            </a:pPr>
            <a:r>
              <a:rPr lang="ru-RU" sz="1600" b="1" dirty="0" smtClean="0"/>
              <a:t>Для того чтобы оценить выполнение артикуляционного упражнения, ребенка просят удерживать органы артикуляции в нужном положении 5-7 секунд.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1. Инструкция: </a:t>
            </a:r>
            <a:r>
              <a:rPr lang="ru-RU" sz="1600" b="1" dirty="0" smtClean="0"/>
              <a:t>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1600" b="1" dirty="0" smtClean="0"/>
              <a:t>- широко раскрыть рот, кончик языка поднять вверх к верхним зубам - «парус», зафиксировать такое положение, удерживая его 5-7 секунд.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2. Инструкция: </a:t>
            </a:r>
            <a:r>
              <a:rPr lang="ru-RU" sz="1600" b="1" dirty="0" smtClean="0"/>
              <a:t>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1600" b="1" dirty="0" smtClean="0"/>
              <a:t>- язык «лопатой» - широкий, распластанный, неподвижно лежит на нижней губе, рот приоткрыт, зафиксировать такое положение, удерживая его 5-7 секунд.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3. Инструкция: </a:t>
            </a:r>
            <a:r>
              <a:rPr lang="ru-RU" sz="1600" b="1" dirty="0" smtClean="0"/>
              <a:t>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1600" b="1" dirty="0" smtClean="0"/>
              <a:t>- «вкусное варенье» - рот открыт, широкий язык обхватывает верхнюю губу и затем медленным движением сверху вниз убирается в ротовую полость (удерживать 5-7 секунд).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15. б.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72608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3800" b="1" dirty="0" smtClean="0">
                <a:solidFill>
                  <a:srgbClr val="FF0000"/>
                </a:solidFill>
              </a:rPr>
              <a:t>4. Инструкция: </a:t>
            </a:r>
            <a:r>
              <a:rPr lang="ru-RU" sz="3800" b="1" dirty="0" smtClean="0"/>
              <a:t>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3800" b="1" dirty="0" smtClean="0"/>
              <a:t>- «мост» - рот открыт, широкий плоский язык лежит на дне полости рта. Кончик упирается в нижние резцы (удерживать 5-7 секунд).</a:t>
            </a:r>
          </a:p>
          <a:p>
            <a:pPr>
              <a:buNone/>
            </a:pPr>
            <a:r>
              <a:rPr lang="ru-RU" sz="3800" b="1" dirty="0" smtClean="0">
                <a:solidFill>
                  <a:srgbClr val="FF0000"/>
                </a:solidFill>
              </a:rPr>
              <a:t>5. Инструкция: «</a:t>
            </a:r>
            <a:r>
              <a:rPr lang="ru-RU" sz="3800" b="1" dirty="0" smtClean="0"/>
              <a:t>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3800" b="1" dirty="0" smtClean="0"/>
              <a:t>- «окно» - рот открыт, верхние и нижние зубы видны (удерживать 5-7 секунд).</a:t>
            </a:r>
          </a:p>
          <a:p>
            <a:pPr>
              <a:buNone/>
            </a:pPr>
            <a:r>
              <a:rPr lang="ru-RU" sz="3800" b="1" dirty="0" smtClean="0"/>
              <a:t>Оценивается:</a:t>
            </a:r>
          </a:p>
          <a:p>
            <a:r>
              <a:rPr lang="ru-RU" sz="3800" b="1" dirty="0" smtClean="0"/>
              <a:t>- точность выполнения движений (точное выполнение, приближенное, поиски артикуляции, замена одного движения другим);</a:t>
            </a:r>
          </a:p>
          <a:p>
            <a:r>
              <a:rPr lang="ru-RU" sz="3800" b="1" dirty="0" smtClean="0"/>
              <a:t>- длительность удержания артикуляционной позы (достаточная, быстрая истощаемость);</a:t>
            </a:r>
          </a:p>
          <a:p>
            <a:r>
              <a:rPr lang="ru-RU" sz="3800" b="1" dirty="0" smtClean="0"/>
              <a:t>- симметричность;</a:t>
            </a:r>
          </a:p>
          <a:p>
            <a:r>
              <a:rPr lang="ru-RU" sz="3800" b="1" dirty="0" smtClean="0"/>
              <a:t>- наличие </a:t>
            </a:r>
            <a:r>
              <a:rPr lang="ru-RU" sz="3800" b="1" dirty="0" err="1" smtClean="0"/>
              <a:t>синкинезий</a:t>
            </a:r>
            <a:r>
              <a:rPr lang="ru-RU" sz="3800" b="1" dirty="0" smtClean="0"/>
              <a:t>, гиперкинезов, саливации.</a:t>
            </a:r>
          </a:p>
          <a:p>
            <a:pPr>
              <a:buNone/>
            </a:pPr>
            <a:r>
              <a:rPr lang="ru-RU" sz="3800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sz="3800" b="1" dirty="0" smtClean="0"/>
              <a:t>4 балла - правильное выполнение движения с точным соответствием всех характеристик предъявленному;</a:t>
            </a:r>
          </a:p>
          <a:p>
            <a:pPr>
              <a:buNone/>
            </a:pPr>
            <a:r>
              <a:rPr lang="ru-RU" sz="3800" b="1" dirty="0" smtClean="0"/>
              <a:t>3 балла - замедленное и напряженное выполнение, быстрая истощаемость;</a:t>
            </a:r>
          </a:p>
          <a:p>
            <a:pPr>
              <a:buNone/>
            </a:pPr>
            <a:r>
              <a:rPr lang="ru-RU" sz="3800" b="1" dirty="0" smtClean="0"/>
              <a:t>2 балла - время фиксации позы ограничено 1-3 секундами;</a:t>
            </a:r>
          </a:p>
          <a:p>
            <a:pPr>
              <a:buNone/>
            </a:pPr>
            <a:r>
              <a:rPr lang="ru-RU" sz="3800" b="1" dirty="0" smtClean="0"/>
              <a:t>1 балл - выполнение с ошибками, длительный поиск позы, отклонения в конфигурации, </a:t>
            </a:r>
            <a:r>
              <a:rPr lang="ru-RU" sz="3800" b="1" dirty="0" err="1" smtClean="0"/>
              <a:t>синкинезии</a:t>
            </a:r>
            <a:r>
              <a:rPr lang="ru-RU" sz="3800" b="1" dirty="0" smtClean="0"/>
              <a:t>, гиперкинезы, </a:t>
            </a:r>
            <a:r>
              <a:rPr lang="ru-RU" sz="3800" b="1" dirty="0" err="1" smtClean="0"/>
              <a:t>гиперсаливация</a:t>
            </a:r>
            <a:r>
              <a:rPr lang="ru-RU" sz="3800" b="1" dirty="0" smtClean="0"/>
              <a:t>;</a:t>
            </a:r>
          </a:p>
          <a:p>
            <a:pPr>
              <a:buNone/>
            </a:pPr>
            <a:r>
              <a:rPr lang="ru-RU" sz="3800" b="1" dirty="0" smtClean="0"/>
              <a:t>0 баллов - невыполнение движения.</a:t>
            </a:r>
          </a:p>
          <a:p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604448" cy="459432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FF0000"/>
                </a:solidFill>
              </a:rPr>
              <a:t>16. </a:t>
            </a:r>
            <a:r>
              <a:rPr lang="ru-RU" sz="2700" b="1" dirty="0" smtClean="0"/>
              <a:t>Обследование динамической координации артикуляционных движений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b="1" dirty="0" err="1" smtClean="0">
                <a:solidFill>
                  <a:srgbClr val="FF0000"/>
                </a:solidFill>
              </a:rPr>
              <a:t>Процедура:</a:t>
            </a:r>
            <a:r>
              <a:rPr lang="ru-RU" sz="1600" b="1" dirty="0" err="1" smtClean="0"/>
              <a:t>Упражнения</a:t>
            </a:r>
            <a:r>
              <a:rPr lang="ru-RU" sz="1600" b="1" dirty="0" smtClean="0"/>
              <a:t> выполняются сидя перед зеркалом. Ребенку предлагается отраженно за логопедом выполнить движения. Ребенка просят выполнить упражнения по 4-5 раз.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1. Инструкция</a:t>
            </a:r>
            <a:r>
              <a:rPr lang="ru-RU" sz="1600" b="1" dirty="0" smtClean="0"/>
              <a:t>: 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1600" b="1" dirty="0" smtClean="0"/>
              <a:t>- «качели» (поднять кончик языка за верхние, затем опустить за нижние резцы. Повторить 4-5 раз).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2. Инструкция: </a:t>
            </a:r>
            <a:r>
              <a:rPr lang="ru-RU" sz="1600" b="1" dirty="0" smtClean="0"/>
              <a:t>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1600" b="1" dirty="0" smtClean="0"/>
              <a:t>- «маятник» (попеременно дотронуться кончиком языка до правового, затем до левого угла губ. 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3. Инструкция: </a:t>
            </a:r>
            <a:r>
              <a:rPr lang="ru-RU" sz="1600" b="1" dirty="0" smtClean="0"/>
              <a:t>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1600" b="1" dirty="0" smtClean="0"/>
              <a:t>- поднять кончик языка на верхнюю губу, опустить на нижнюю, попеременно дотронуться высунутым кончиком языка до правого, затем до левого уголка губ. Повторить эти движения 4-5 раз.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4. Инструкция</a:t>
            </a:r>
            <a:r>
              <a:rPr lang="ru-RU" sz="1600" b="1" dirty="0" smtClean="0"/>
              <a:t>: 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1600" b="1" dirty="0" smtClean="0"/>
              <a:t>- совершать одновременно движение нижней челюстью и высунутым языком вправо, затем влево. 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Оценивается: </a:t>
            </a:r>
            <a:r>
              <a:rPr lang="ru-RU" sz="1600" b="1" dirty="0" smtClean="0"/>
              <a:t>- последовательность выполнения движений;- возможность переключения с одного движения на другое;- персеверации;- темп движений;- амплитуда движений ;- точность выполнения движений (точное выполнение, приближенное, поиски артикуляции, замена одного движения другим);- наличие </a:t>
            </a:r>
            <a:r>
              <a:rPr lang="ru-RU" sz="1600" b="1" dirty="0" err="1" smtClean="0"/>
              <a:t>синкинезий</a:t>
            </a:r>
            <a:r>
              <a:rPr lang="ru-RU" sz="1600" b="1" dirty="0" smtClean="0"/>
              <a:t>, гиперкинезов, саливации.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sz="1600" b="1" dirty="0" smtClean="0"/>
              <a:t>4 балла - сравнительно точное выполнение движений, все движения координированы;</a:t>
            </a:r>
          </a:p>
          <a:p>
            <a:pPr>
              <a:buNone/>
            </a:pPr>
            <a:r>
              <a:rPr lang="ru-RU" sz="1600" b="1" dirty="0" smtClean="0"/>
              <a:t>3 балла - замедленное и напряженное выполнение переключений с одного движения на другое;</a:t>
            </a:r>
          </a:p>
          <a:p>
            <a:pPr>
              <a:buNone/>
            </a:pPr>
            <a:r>
              <a:rPr lang="ru-RU" sz="1600" b="1" dirty="0" smtClean="0"/>
              <a:t>2 балла - количество правильно выполненных движений ограничено двумя-тремя;</a:t>
            </a:r>
          </a:p>
          <a:p>
            <a:pPr>
              <a:buNone/>
            </a:pPr>
            <a:r>
              <a:rPr lang="ru-RU" sz="1600" b="1" dirty="0" smtClean="0"/>
              <a:t>1 балл - выполнение с ошибками, длительный поиск позы, замена одного движения другим, </a:t>
            </a:r>
            <a:r>
              <a:rPr lang="ru-RU" sz="1600" b="1" dirty="0" err="1" smtClean="0"/>
              <a:t>синкинезии</a:t>
            </a:r>
            <a:r>
              <a:rPr lang="ru-RU" sz="1600" b="1" dirty="0" smtClean="0"/>
              <a:t>, саливация, гиперкинезы;</a:t>
            </a:r>
          </a:p>
          <a:p>
            <a:pPr>
              <a:buNone/>
            </a:pPr>
            <a:r>
              <a:rPr lang="ru-RU" sz="1600" b="1" dirty="0" smtClean="0"/>
              <a:t>0 баллов - невыполнение движений.</a:t>
            </a:r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17. </a:t>
            </a:r>
            <a:r>
              <a:rPr lang="ru-RU" sz="2800" b="1" dirty="0" smtClean="0">
                <a:solidFill>
                  <a:schemeClr val="tx1"/>
                </a:solidFill>
              </a:rPr>
              <a:t>Обследование мимической мускулатуры</a:t>
            </a: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28945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Процедура обследования</a:t>
            </a:r>
            <a:r>
              <a:rPr lang="ru-RU" sz="1600" b="1" dirty="0" smtClean="0"/>
              <a:t>. Упражнения выполняются перед зеркалом. Ребенку предлагается отраженно за логопедом выполнить движения: по образцу, затем по словесной инструкции.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1. Инструкция: </a:t>
            </a:r>
            <a:r>
              <a:rPr lang="ru-RU" sz="1600" b="1" dirty="0" smtClean="0"/>
              <a:t>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1600" b="1" dirty="0" smtClean="0"/>
              <a:t>- нахмурить брови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2. Инструкция: </a:t>
            </a:r>
            <a:r>
              <a:rPr lang="ru-RU" sz="1600" b="1" dirty="0" smtClean="0"/>
              <a:t>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1600" b="1" dirty="0" smtClean="0"/>
              <a:t>- поднять брови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3. Инструкция: </a:t>
            </a:r>
            <a:r>
              <a:rPr lang="ru-RU" sz="1600" b="1" dirty="0" smtClean="0"/>
              <a:t>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1600" b="1" dirty="0" smtClean="0"/>
              <a:t>- наморщить лоб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4. Инструкция</a:t>
            </a:r>
            <a:r>
              <a:rPr lang="ru-RU" sz="1600" b="1" dirty="0" smtClean="0"/>
              <a:t>: 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1600" b="1" dirty="0" smtClean="0"/>
              <a:t>- поочередно надуть щеки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5. Инструкция: </a:t>
            </a:r>
            <a:r>
              <a:rPr lang="ru-RU" sz="1600" b="1" dirty="0" smtClean="0"/>
              <a:t>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1600" b="1" dirty="0" smtClean="0"/>
              <a:t>- втянуть щеки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sz="1600" b="1" dirty="0" smtClean="0"/>
              <a:t>4 балла - точное выполнение заданий, отсутствие нарушений мышечного тонуса мимической мускулатуры и другой патологической симптоматики;</a:t>
            </a:r>
          </a:p>
          <a:p>
            <a:pPr>
              <a:buNone/>
            </a:pPr>
            <a:r>
              <a:rPr lang="ru-RU" sz="1600" b="1" dirty="0" smtClean="0"/>
              <a:t>3 балла - неточное выполнение некоторых движений, незначительное нарушение тонуса мимической мускулатуры;</a:t>
            </a:r>
          </a:p>
          <a:p>
            <a:pPr>
              <a:buNone/>
            </a:pPr>
            <a:r>
              <a:rPr lang="ru-RU" sz="1600" b="1" dirty="0" smtClean="0"/>
              <a:t>2 балла - единичные движения нарушены, единичные патологические симптомы;</a:t>
            </a:r>
          </a:p>
          <a:p>
            <a:pPr>
              <a:buNone/>
            </a:pPr>
            <a:r>
              <a:rPr lang="ru-RU" sz="1600" b="1" dirty="0" smtClean="0"/>
              <a:t>1 балл - затруднения при выполнении движений, умеренно выраженное нарушение мышечного тонуса мимической мускулатуры (</a:t>
            </a:r>
            <a:r>
              <a:rPr lang="ru-RU" sz="1600" b="1" dirty="0" err="1" smtClean="0"/>
              <a:t>гипертонус</a:t>
            </a:r>
            <a:r>
              <a:rPr lang="ru-RU" sz="1600" b="1" dirty="0" smtClean="0"/>
              <a:t>, гипотония, </a:t>
            </a:r>
            <a:r>
              <a:rPr lang="ru-RU" sz="1600" b="1" dirty="0" err="1" smtClean="0"/>
              <a:t>дистония</a:t>
            </a:r>
            <a:r>
              <a:rPr lang="ru-RU" sz="1600" b="1" dirty="0" smtClean="0"/>
              <a:t>), </a:t>
            </a:r>
            <a:r>
              <a:rPr lang="ru-RU" sz="1600" b="1" dirty="0" err="1" smtClean="0"/>
              <a:t>синкинезии</a:t>
            </a:r>
            <a:r>
              <a:rPr lang="ru-RU" sz="1600" b="1" dirty="0" smtClean="0"/>
              <a:t>;</a:t>
            </a:r>
          </a:p>
          <a:p>
            <a:pPr>
              <a:buNone/>
            </a:pPr>
            <a:r>
              <a:rPr lang="ru-RU" sz="1600" b="1" dirty="0" smtClean="0"/>
              <a:t>0 баллов - грубо выраженная патология мышечного тонуса мимической мускулатуры, </a:t>
            </a:r>
            <a:r>
              <a:rPr lang="ru-RU" sz="1600" b="1" dirty="0" err="1" smtClean="0"/>
              <a:t>гипомимия</a:t>
            </a:r>
            <a:r>
              <a:rPr lang="ru-RU" sz="1600" b="1" dirty="0" smtClean="0"/>
              <a:t>.</a:t>
            </a:r>
          </a:p>
          <a:p>
            <a:pPr>
              <a:buNone/>
            </a:pPr>
            <a:r>
              <a:rPr lang="ru-RU" sz="1400" b="1" dirty="0" smtClean="0"/>
              <a:t/>
            </a:r>
            <a:br>
              <a:rPr lang="ru-RU" sz="1400" b="1" dirty="0" smtClean="0"/>
            </a:b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274638"/>
            <a:ext cx="9324528" cy="77809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18. </a:t>
            </a:r>
            <a:r>
              <a:rPr lang="ru-RU" sz="3600" b="1" dirty="0" smtClean="0"/>
              <a:t>Обследование мышечного тонуса и подвижности губ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80526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Процедура обследования</a:t>
            </a:r>
            <a:r>
              <a:rPr lang="ru-RU" b="1" dirty="0" smtClean="0"/>
              <a:t>: ребенку предлагается отраженно за логопедом повторить движения, сидя за столом перед зеркалом.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1. Инструкция: </a:t>
            </a:r>
            <a:r>
              <a:rPr lang="ru-RU" b="1" dirty="0" smtClean="0"/>
              <a:t>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b="1" dirty="0" smtClean="0"/>
              <a:t>- «трубочка» (вытянуть сомкнутые губы вперед трубочкой, удерживать 5-7 секунд).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2. Инструкция</a:t>
            </a:r>
            <a:r>
              <a:rPr lang="ru-RU" b="1" dirty="0" smtClean="0"/>
              <a:t>: 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b="1" dirty="0" smtClean="0"/>
              <a:t>- чередование «забор» - «трубочка» (до 5 раз).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3. Инструкция: </a:t>
            </a:r>
            <a:r>
              <a:rPr lang="ru-RU" b="1" dirty="0" smtClean="0"/>
              <a:t>«Смотри внимательно в зеркало и повторяй за логопедом движения»:</a:t>
            </a:r>
          </a:p>
          <a:p>
            <a:pPr>
              <a:buFontTx/>
              <a:buChar char="-"/>
            </a:pPr>
            <a:r>
              <a:rPr lang="ru-RU" b="1" dirty="0" smtClean="0"/>
              <a:t>поднять верхнюю губу, опустить нижнюю губу, повторить движения несколько раз.</a:t>
            </a:r>
          </a:p>
          <a:p>
            <a:pPr>
              <a:buFontTx/>
              <a:buChar char="-"/>
            </a:pPr>
            <a:endParaRPr lang="ru-RU" b="1" dirty="0" smtClean="0"/>
          </a:p>
          <a:p>
            <a:pPr>
              <a:buFontTx/>
              <a:buChar char="-"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b="1" dirty="0" smtClean="0"/>
              <a:t>4 балла - точное выполнение заданий, тонус в норме, губы подвижные;</a:t>
            </a:r>
          </a:p>
          <a:p>
            <a:pPr>
              <a:buNone/>
            </a:pPr>
            <a:r>
              <a:rPr lang="ru-RU" b="1" dirty="0" smtClean="0"/>
              <a:t>3 балла - неточное выполнение движений, незначительное нарушение тонуса губной мускулатуры (</a:t>
            </a:r>
            <a:r>
              <a:rPr lang="ru-RU" b="1" dirty="0" err="1" smtClean="0"/>
              <a:t>гипертонус</a:t>
            </a:r>
            <a:r>
              <a:rPr lang="ru-RU" b="1" dirty="0" smtClean="0"/>
              <a:t>, гипотония, </a:t>
            </a:r>
            <a:r>
              <a:rPr lang="ru-RU" b="1" dirty="0" err="1" smtClean="0"/>
              <a:t>дистония</a:t>
            </a:r>
            <a:r>
              <a:rPr lang="ru-RU" b="1" dirty="0" smtClean="0"/>
              <a:t>);</a:t>
            </a:r>
          </a:p>
          <a:p>
            <a:pPr>
              <a:buNone/>
            </a:pPr>
            <a:r>
              <a:rPr lang="ru-RU" b="1" dirty="0" smtClean="0"/>
              <a:t>2 балла - верхняя губа напряжена, ограничена ее подвижность;</a:t>
            </a:r>
          </a:p>
          <a:p>
            <a:pPr>
              <a:buNone/>
            </a:pPr>
            <a:r>
              <a:rPr lang="ru-RU" b="1" dirty="0" smtClean="0"/>
              <a:t>1 балл - затруднения при выполнении движений, выраженное нарушение тонуса губной мускулатуры, губы малоподвижные;</a:t>
            </a:r>
          </a:p>
          <a:p>
            <a:pPr>
              <a:buNone/>
            </a:pPr>
            <a:r>
              <a:rPr lang="ru-RU" b="1" dirty="0" smtClean="0"/>
              <a:t>0 баллов - невыполнение заданий, грубо выраженная патология.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19. </a:t>
            </a:r>
            <a:r>
              <a:rPr lang="ru-RU" sz="2800" b="1" dirty="0" smtClean="0"/>
              <a:t>Обследование мышечного тонуса языка и наличия патологической симптоматики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7332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b="1" dirty="0" smtClean="0">
                <a:solidFill>
                  <a:srgbClr val="FF0000"/>
                </a:solidFill>
              </a:rPr>
              <a:t>Процедура обследования</a:t>
            </a:r>
            <a:r>
              <a:rPr lang="ru-RU" sz="1400" b="1" dirty="0" smtClean="0"/>
              <a:t>: ребенку предлагается отраженно за логопедом повторить движения перед зеркалом.</a:t>
            </a:r>
          </a:p>
          <a:p>
            <a:pPr>
              <a:buNone/>
            </a:pPr>
            <a:endParaRPr lang="ru-RU" sz="1400" b="1" dirty="0" smtClean="0"/>
          </a:p>
          <a:p>
            <a:pPr>
              <a:buNone/>
            </a:pPr>
            <a:r>
              <a:rPr lang="ru-RU" sz="1400" b="1" dirty="0" smtClean="0">
                <a:solidFill>
                  <a:srgbClr val="FF0000"/>
                </a:solidFill>
              </a:rPr>
              <a:t>1. Инструкция</a:t>
            </a:r>
            <a:r>
              <a:rPr lang="ru-RU" sz="1400" b="1" dirty="0" smtClean="0"/>
              <a:t>: 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1400" b="1" dirty="0" smtClean="0"/>
              <a:t>- «лопата» - язык широкий, распластанный, неподвижно лежит на нижней губе.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FF0000"/>
                </a:solidFill>
              </a:rPr>
              <a:t>2. Инструкция: </a:t>
            </a:r>
            <a:r>
              <a:rPr lang="ru-RU" sz="1400" b="1" dirty="0" smtClean="0"/>
              <a:t>«Смотри внимательно в зеркало и повторяй за логопедом движения»:</a:t>
            </a:r>
          </a:p>
          <a:p>
            <a:pPr>
              <a:buNone/>
            </a:pPr>
            <a:r>
              <a:rPr lang="ru-RU" sz="1400" b="1" dirty="0" smtClean="0"/>
              <a:t>- «мост» - из положения «окно» язык упирается в нижние резцы, язык - широкий, плоский, спокойно лежит в ротовой полости.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FF0000"/>
                </a:solidFill>
              </a:rPr>
              <a:t>3. Инструкция</a:t>
            </a:r>
            <a:r>
              <a:rPr lang="ru-RU" sz="1400" b="1" dirty="0" smtClean="0"/>
              <a:t>: «Смотри внимательно в зеркало и повторяй за логопедом движения»:</a:t>
            </a:r>
          </a:p>
          <a:p>
            <a:pPr>
              <a:buFontTx/>
              <a:buChar char="-"/>
            </a:pPr>
            <a:r>
              <a:rPr lang="ru-RU" sz="1400" b="1" dirty="0" smtClean="0"/>
              <a:t>«маятник» - попеременно дотянуться кончиком языка до правого, потом до левого угла рта.</a:t>
            </a:r>
          </a:p>
          <a:p>
            <a:pPr>
              <a:buFontTx/>
              <a:buChar char="-"/>
            </a:pPr>
            <a:endParaRPr lang="ru-RU" sz="1400" b="1" dirty="0" smtClean="0"/>
          </a:p>
          <a:p>
            <a:pPr>
              <a:buFontTx/>
              <a:buChar char="-"/>
            </a:pPr>
            <a:endParaRPr lang="ru-RU" sz="1400" b="1" dirty="0" smtClean="0"/>
          </a:p>
          <a:p>
            <a:pPr>
              <a:buFontTx/>
              <a:buChar char="-"/>
            </a:pPr>
            <a:endParaRPr lang="ru-RU" sz="1400" b="1" dirty="0" smtClean="0"/>
          </a:p>
          <a:p>
            <a:pPr>
              <a:buNone/>
            </a:pPr>
            <a:r>
              <a:rPr lang="ru-RU" sz="1400" b="1" dirty="0" smtClean="0">
                <a:solidFill>
                  <a:srgbClr val="FF0000"/>
                </a:solidFill>
              </a:rPr>
              <a:t>Критерии оценки:</a:t>
            </a:r>
          </a:p>
          <a:p>
            <a:pPr>
              <a:buNone/>
            </a:pPr>
            <a:r>
              <a:rPr lang="ru-RU" sz="1400" b="1" dirty="0" smtClean="0"/>
              <a:t>4 балла - точное выполнение движений, отсутствие нарушений мышечного тонуса языка, патологической симптоматики;</a:t>
            </a:r>
          </a:p>
          <a:p>
            <a:pPr>
              <a:buNone/>
            </a:pPr>
            <a:r>
              <a:rPr lang="ru-RU" sz="1400" b="1" dirty="0" smtClean="0"/>
              <a:t>3 балла - неточное выполнение заданий, незначительное нарушение тонуса языка (</a:t>
            </a:r>
            <a:r>
              <a:rPr lang="ru-RU" sz="1400" b="1" dirty="0" err="1" smtClean="0"/>
              <a:t>гипертонус</a:t>
            </a:r>
            <a:r>
              <a:rPr lang="ru-RU" sz="1400" b="1" dirty="0" smtClean="0"/>
              <a:t>, гипотония, </a:t>
            </a:r>
            <a:r>
              <a:rPr lang="ru-RU" sz="1400" b="1" dirty="0" err="1" smtClean="0"/>
              <a:t>дистония</a:t>
            </a:r>
            <a:r>
              <a:rPr lang="ru-RU" sz="1400" b="1" dirty="0" smtClean="0"/>
              <a:t>);</a:t>
            </a:r>
          </a:p>
          <a:p>
            <a:pPr>
              <a:buNone/>
            </a:pPr>
            <a:r>
              <a:rPr lang="ru-RU" sz="1400" b="1" dirty="0" smtClean="0"/>
              <a:t>2 балла - затруднения при выполнении упражнений, умеренно выраженное нарушение мышечного тонуса языка, саливация, усиливающаяся при функциональной нагрузке, девиация языка;</a:t>
            </a:r>
          </a:p>
          <a:p>
            <a:pPr>
              <a:buNone/>
            </a:pPr>
            <a:r>
              <a:rPr lang="ru-RU" sz="1400" b="1" dirty="0" smtClean="0"/>
              <a:t>1 балл - грубо выраженное нарушение мышечного тонуса языка, выраженная патологическая симптоматика (постоянная саливация, гиперкинезы, посинение кончика языка, девиация);</a:t>
            </a:r>
          </a:p>
          <a:p>
            <a:pPr>
              <a:buNone/>
            </a:pPr>
            <a:r>
              <a:rPr lang="ru-RU" sz="1400" b="1" dirty="0" smtClean="0"/>
              <a:t>0 баллов - не выполняет задание.</a:t>
            </a:r>
          </a:p>
          <a:p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171400"/>
            <a:ext cx="9433048" cy="1152128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Диагностика </a:t>
            </a:r>
            <a:r>
              <a:rPr lang="ru-RU" sz="3200" b="1" dirty="0" smtClean="0"/>
              <a:t>моторного </a:t>
            </a:r>
            <a:r>
              <a:rPr lang="ru-RU" sz="3200" b="1" dirty="0" smtClean="0"/>
              <a:t>развития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4752528"/>
          </a:xfrm>
        </p:spPr>
        <p:txBody>
          <a:bodyPr>
            <a:normAutofit fontScale="32500" lnSpcReduction="2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sz="4300" b="1" dirty="0" smtClean="0"/>
              <a:t/>
            </a:r>
            <a:br>
              <a:rPr lang="ru-RU" sz="4300" b="1" dirty="0" smtClean="0"/>
            </a:br>
            <a:r>
              <a:rPr lang="ru-RU" sz="4300" b="1" dirty="0" smtClean="0"/>
              <a:t>				</a:t>
            </a:r>
            <a:r>
              <a:rPr lang="ru-RU" sz="4300" b="1" dirty="0" smtClean="0">
                <a:solidFill>
                  <a:srgbClr val="FF0000"/>
                </a:solidFill>
              </a:rPr>
              <a:t>Профиль </a:t>
            </a:r>
            <a:r>
              <a:rPr lang="ru-RU" sz="4300" b="1" dirty="0" smtClean="0">
                <a:solidFill>
                  <a:srgbClr val="FF0000"/>
                </a:solidFill>
              </a:rPr>
              <a:t>структуры двигательного нарушения 	ребенка</a:t>
            </a:r>
            <a:r>
              <a:rPr lang="ru-RU" sz="4300" b="1" dirty="0" smtClean="0"/>
              <a:t>.</a:t>
            </a:r>
          </a:p>
          <a:p>
            <a:pPr>
              <a:buNone/>
            </a:pPr>
            <a:r>
              <a:rPr lang="ru-RU" sz="4300" b="1" i="1" dirty="0" smtClean="0">
                <a:solidFill>
                  <a:srgbClr val="FF0000"/>
                </a:solidFill>
              </a:rPr>
              <a:t>Параметры обследования:</a:t>
            </a:r>
            <a:endParaRPr lang="ru-RU" sz="4300" b="1" dirty="0" smtClean="0">
              <a:solidFill>
                <a:srgbClr val="FF0000"/>
              </a:solidFill>
            </a:endParaRPr>
          </a:p>
          <a:p>
            <a:r>
              <a:rPr lang="ru-RU" sz="3700" b="1" dirty="0" smtClean="0"/>
              <a:t>1. Обследование общей произвольной моторики.</a:t>
            </a:r>
          </a:p>
          <a:p>
            <a:r>
              <a:rPr lang="ru-RU" sz="3700" b="1" dirty="0" smtClean="0"/>
              <a:t>2. Исследование ориентации в схеме тела.</a:t>
            </a:r>
          </a:p>
          <a:p>
            <a:r>
              <a:rPr lang="ru-RU" sz="3700" b="1" dirty="0" smtClean="0"/>
              <a:t>3. Исследование дифференциации пространственных понятий.</a:t>
            </a:r>
          </a:p>
          <a:p>
            <a:r>
              <a:rPr lang="ru-RU" sz="3700" b="1" dirty="0" smtClean="0"/>
              <a:t>4. Исследование зрительно-пространственной ориентации движения (проба </a:t>
            </a:r>
            <a:r>
              <a:rPr lang="ru-RU" sz="3700" b="1" dirty="0" err="1" smtClean="0"/>
              <a:t>Хэда</a:t>
            </a:r>
            <a:r>
              <a:rPr lang="ru-RU" sz="3700" b="1" dirty="0" smtClean="0"/>
              <a:t>).</a:t>
            </a:r>
          </a:p>
          <a:p>
            <a:r>
              <a:rPr lang="ru-RU" sz="3700" b="1" dirty="0" smtClean="0"/>
              <a:t>5. Исследование развития кинестетической основы движений руки.</a:t>
            </a:r>
          </a:p>
          <a:p>
            <a:r>
              <a:rPr lang="ru-RU" sz="3700" b="1" dirty="0" smtClean="0"/>
              <a:t>6. Исследование оптико-кинестетической организации движений («</a:t>
            </a:r>
            <a:r>
              <a:rPr lang="ru-RU" sz="3700" b="1" dirty="0" err="1" smtClean="0"/>
              <a:t>праксис</a:t>
            </a:r>
            <a:r>
              <a:rPr lang="ru-RU" sz="3700" b="1" dirty="0" smtClean="0"/>
              <a:t> позы»).</a:t>
            </a:r>
          </a:p>
          <a:p>
            <a:r>
              <a:rPr lang="ru-RU" sz="3700" b="1" dirty="0" smtClean="0"/>
              <a:t>7. Определение конструктивного </a:t>
            </a:r>
            <a:r>
              <a:rPr lang="ru-RU" sz="3700" b="1" dirty="0" err="1" smtClean="0"/>
              <a:t>праксиса</a:t>
            </a:r>
            <a:r>
              <a:rPr lang="ru-RU" sz="3700" b="1" dirty="0" smtClean="0"/>
              <a:t>.</a:t>
            </a:r>
          </a:p>
          <a:p>
            <a:r>
              <a:rPr lang="ru-RU" sz="3700" b="1" dirty="0" smtClean="0"/>
              <a:t>8. Выявление </a:t>
            </a:r>
            <a:r>
              <a:rPr lang="ru-RU" sz="3700" b="1" dirty="0" err="1" smtClean="0"/>
              <a:t>синкинезий</a:t>
            </a:r>
            <a:r>
              <a:rPr lang="ru-RU" sz="3700" b="1" dirty="0" smtClean="0"/>
              <a:t>.</a:t>
            </a:r>
          </a:p>
          <a:p>
            <a:r>
              <a:rPr lang="ru-RU" sz="3700" b="1" dirty="0" smtClean="0"/>
              <a:t>9. Исследование кинетической основы движений руки.</a:t>
            </a:r>
          </a:p>
          <a:p>
            <a:r>
              <a:rPr lang="ru-RU" sz="3700" b="1" dirty="0" smtClean="0"/>
              <a:t>10. Исследование пространственного восприятия.</a:t>
            </a:r>
          </a:p>
          <a:p>
            <a:r>
              <a:rPr lang="ru-RU" sz="3700" b="1" dirty="0" smtClean="0"/>
              <a:t>11. Исследование зрительно-моторной координации (графические пробы).</a:t>
            </a:r>
          </a:p>
          <a:p>
            <a:r>
              <a:rPr lang="ru-RU" sz="3700" b="1" dirty="0" smtClean="0"/>
              <a:t>12. </a:t>
            </a:r>
            <a:r>
              <a:rPr lang="ru-RU" sz="3700" b="1" dirty="0" err="1" smtClean="0"/>
              <a:t>Монометрический</a:t>
            </a:r>
            <a:r>
              <a:rPr lang="ru-RU" sz="3700" b="1" dirty="0" smtClean="0"/>
              <a:t> тест.</a:t>
            </a:r>
          </a:p>
          <a:p>
            <a:r>
              <a:rPr lang="ru-RU" sz="3700" b="1" dirty="0" smtClean="0"/>
              <a:t>13. Исследование скорости движений (начертание вертикальных линий).</a:t>
            </a:r>
          </a:p>
          <a:p>
            <a:r>
              <a:rPr lang="ru-RU" sz="3700" b="1" dirty="0" smtClean="0"/>
              <a:t>14. Обследование кинестетического орального </a:t>
            </a:r>
            <a:r>
              <a:rPr lang="ru-RU" sz="3700" b="1" dirty="0" err="1" smtClean="0"/>
              <a:t>праксиса</a:t>
            </a:r>
            <a:r>
              <a:rPr lang="ru-RU" sz="3700" b="1" dirty="0" smtClean="0"/>
              <a:t>.</a:t>
            </a:r>
          </a:p>
          <a:p>
            <a:r>
              <a:rPr lang="ru-RU" sz="3700" b="1" dirty="0" smtClean="0"/>
              <a:t>15. Обследование кинетического орального </a:t>
            </a:r>
            <a:r>
              <a:rPr lang="ru-RU" sz="3700" b="1" dirty="0" err="1" smtClean="0"/>
              <a:t>праксиса</a:t>
            </a:r>
            <a:r>
              <a:rPr lang="ru-RU" sz="3700" b="1" dirty="0" smtClean="0"/>
              <a:t>.</a:t>
            </a:r>
          </a:p>
          <a:p>
            <a:r>
              <a:rPr lang="ru-RU" sz="3700" b="1" dirty="0" smtClean="0"/>
              <a:t>16. Обследование динамической координации артикуляционных движений.</a:t>
            </a:r>
          </a:p>
          <a:p>
            <a:r>
              <a:rPr lang="ru-RU" sz="3700" b="1" dirty="0" smtClean="0"/>
              <a:t>17. Обследование мимической мускулатуры.</a:t>
            </a:r>
          </a:p>
          <a:p>
            <a:r>
              <a:rPr lang="ru-RU" sz="3700" b="1" dirty="0" smtClean="0"/>
              <a:t>18. Обследование губной мускулатуры.</a:t>
            </a:r>
          </a:p>
          <a:p>
            <a:r>
              <a:rPr lang="ru-RU" sz="3700" b="1" dirty="0" smtClean="0"/>
              <a:t>19. Обследование язычной мускулатуры.</a:t>
            </a:r>
          </a:p>
          <a:p>
            <a:endParaRPr lang="ru-RU" sz="3700" b="1" dirty="0"/>
          </a:p>
        </p:txBody>
      </p:sp>
      <p:pic>
        <p:nvPicPr>
          <p:cNvPr id="4" name="Рисунок 3" descr="8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5"/>
            <a:ext cx="8676455" cy="1872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1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308</TotalTime>
  <Words>4193</Words>
  <Application>Microsoft Office PowerPoint</Application>
  <PresentationFormat>Экран (4:3)</PresentationFormat>
  <Paragraphs>455</Paragraphs>
  <Slides>47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Тема1</vt:lpstr>
      <vt:lpstr>Технология обследования моторных функций и речи</vt:lpstr>
      <vt:lpstr>ПОРТФОЛИО</vt:lpstr>
      <vt:lpstr>К  зачету  ДУП:  ТЕХНОЛОГИЯ ОБСЛЕДОВАНИЯ МОТОРННЫХ ФУНКЦИЙ  РЕЧИ.</vt:lpstr>
      <vt:lpstr>Возрастные особенности развития тонкой моторики рук </vt:lpstr>
      <vt:lpstr>Возрастные особенности развития зрительно-моторной координации </vt:lpstr>
      <vt:lpstr>Связь  моторики руки и речи</vt:lpstr>
      <vt:lpstr>ЗОНА БРОКА И ВЕРНИКЕ</vt:lpstr>
      <vt:lpstr>Двигательная проекция органов речи</vt:lpstr>
      <vt:lpstr>ВНУТРЕННИЕ ОТДЕЛЫ МОЗГА</vt:lpstr>
      <vt:lpstr>Схема ПЕНФИЛЬДА</vt:lpstr>
      <vt:lpstr> Резонаторные полости речевого тракта при крике:  1 - твердое небо; 2 - небная занавеска; 3 - полость рта; 4 - глотка; 5 - надгортанник; 6 - полость гортани </vt:lpstr>
      <vt:lpstr>Строение речевого аппарата:  1 - твердое небо;  2 - небная занавеска;  3 - полость рта;  4 - глотка;  5 - надгортанник;  6 - полость гортани;  7 - пищевод;  8 - трахея;  9 - язык;  10 - правый бронх;  11 - правое легкое;  12 - диафрагма;  13 - позвоночник;  14 - спинной мозг   </vt:lpstr>
      <vt:lpstr>ОБСЛЕДОВАНИЕ  общей и мелкой ручной моторики</vt:lpstr>
      <vt:lpstr>Обследование  артикуляционной и мимической моторики </vt:lpstr>
      <vt:lpstr> Обследование общей произвольной     моторики</vt:lpstr>
      <vt:lpstr>1. Обследование общей произвольной моторики</vt:lpstr>
      <vt:lpstr>2. Исследование умения ориентироваться в сторонах собственного тела и в сторонах тела сидящего напротив</vt:lpstr>
      <vt:lpstr>3. Исследование дифференциации пространственных понятий (на листе бумаги)  </vt:lpstr>
      <vt:lpstr>4. Исследование зрительно-пространственной организации движений (проба Хэда) </vt:lpstr>
      <vt:lpstr>Проба Хеда</vt:lpstr>
      <vt:lpstr>Пробы Хеда</vt:lpstr>
      <vt:lpstr>5. Исследования развития кинестетической основы движений руки </vt:lpstr>
      <vt:lpstr>6. Исследование оптико-кинестетической организации движений («праксис позы») </vt:lpstr>
      <vt:lpstr>2) Праксис поз по зрительному образцу. </vt:lpstr>
      <vt:lpstr>3) Праксис поз по кинестетическому образцу. </vt:lpstr>
      <vt:lpstr>7. Определение конструктивного праксиса </vt:lpstr>
      <vt:lpstr>8. Выявление синкинезийСинкинезии - сопутствующие движения.  </vt:lpstr>
      <vt:lpstr>9. Исследование кинетической основы движений руки </vt:lpstr>
      <vt:lpstr>2) Инструкция:</vt:lpstr>
      <vt:lpstr>3) Инструкция:</vt:lpstr>
      <vt:lpstr>10. Исследование пространственного восприятия </vt:lpstr>
      <vt:lpstr>11. Исследование зрительно-моторной координации  (графические пробы)</vt:lpstr>
      <vt:lpstr>Дорожки </vt:lpstr>
      <vt:lpstr>Дорожки </vt:lpstr>
      <vt:lpstr>2) Исследование графических навыков. </vt:lpstr>
      <vt:lpstr>3) Исследование на переключаемость</vt:lpstr>
      <vt:lpstr>12. Монометрический тест «Вырезывание круга» </vt:lpstr>
      <vt:lpstr>13. Исследование скорости движений (начертание вертикальных линий) </vt:lpstr>
      <vt:lpstr>Обследование артикуляционного аппарата </vt:lpstr>
      <vt:lpstr>14. Обследование кинестетического орального праксиса  </vt:lpstr>
      <vt:lpstr>15. а.Обследование кинетического орального праксиса </vt:lpstr>
      <vt:lpstr>15. б.</vt:lpstr>
      <vt:lpstr>16. Обследование динамической координации артикуляционных движений </vt:lpstr>
      <vt:lpstr>17. Обследование мимической мускулатуры </vt:lpstr>
      <vt:lpstr>18. Обследование мышечного тонуса и подвижности губ </vt:lpstr>
      <vt:lpstr>19. Обследование мышечного тонуса языка и наличия патологической симптоматики </vt:lpstr>
      <vt:lpstr>Диагностика моторного развития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Your User Name</cp:lastModifiedBy>
  <cp:revision>38</cp:revision>
  <dcterms:modified xsi:type="dcterms:W3CDTF">2012-10-01T21:44:08Z</dcterms:modified>
</cp:coreProperties>
</file>