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3" r:id="rId2"/>
    <p:sldMasterId id="2147483655" r:id="rId3"/>
  </p:sldMasterIdLst>
  <p:sldIdLst>
    <p:sldId id="258" r:id="rId4"/>
    <p:sldId id="256" r:id="rId5"/>
    <p:sldId id="259" r:id="rId6"/>
    <p:sldId id="273" r:id="rId7"/>
    <p:sldId id="274" r:id="rId8"/>
    <p:sldId id="262" r:id="rId9"/>
    <p:sldId id="257" r:id="rId10"/>
    <p:sldId id="267" r:id="rId11"/>
    <p:sldId id="266" r:id="rId12"/>
    <p:sldId id="260" r:id="rId13"/>
    <p:sldId id="269" r:id="rId14"/>
    <p:sldId id="270" r:id="rId15"/>
    <p:sldId id="271" r:id="rId16"/>
    <p:sldId id="272" r:id="rId17"/>
    <p:sldId id="275" r:id="rId18"/>
    <p:sldId id="263" r:id="rId19"/>
    <p:sldId id="264" r:id="rId20"/>
    <p:sldId id="265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99"/>
    <a:srgbClr val="E2286A"/>
    <a:srgbClr val="004472"/>
    <a:srgbClr val="00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3351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352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D39F8-BBE9-4001-9332-EBAAC0268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14A21-C7C5-4287-B636-29C133C976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FF5A2-A6AE-4BE7-93C2-A19D5163DE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C1CC8-EAD2-45D6-AD20-396EFE254B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06B38-AC7D-4027-B8A7-E65B231EC1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32B17C-6A33-4926-8012-A6FF36916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F80C2-6379-41D8-B07A-95E64F620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E97E1-94DD-411E-B7C0-7708D363E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C9353-4B9A-41BD-BD9D-8DCCBF3487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62E59-2AB9-4360-A239-DC0B850008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4F423-8188-4789-ABC3-E66FDFB0E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85451-CC3B-4F74-8013-0E728C46C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747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47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8E1BC-5E88-45CA-B6A1-38CD0AA288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A81EF-427F-4AF3-A2AF-8152F8E5B7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9FE6F-0428-4EE7-B49C-9CC02EEF61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BCB99-74F4-4FE9-84E8-8BDD335EF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BB8C0-77B8-47EB-9021-84D93FE68E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562C0-C0B2-4E18-8E4D-2D83AB8556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71101-50FC-4418-883F-128E71FD5A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4900D-F080-430E-BEBA-8F74D18C2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1D13C-0E0F-4179-B5CA-780CC6D841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E54C5-A59B-479D-9A56-F79968C962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7E5E1-A260-41A9-9EA8-E622D00836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ABE91-29AF-4AF9-B82B-92ACCCBC90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0CA07-C046-420C-B025-7FC1965FD2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EDCB6-908B-4CBE-A102-7097BF47EB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E749-9192-4260-9A3A-F9FC9B525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B196C-ABC2-4D5A-8A5C-67EC2CB25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970B2-4973-4AA5-8C24-8B671838D6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78C18-9312-416A-878D-65AC40BFD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4241C-DDBB-4DB2-AE78-EDCD500F0A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2A302-546C-4A97-BD3D-9A88C9899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A602C-F15D-4EEB-9060-82C9235190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89D55-FBB7-47E3-9A96-E798389F62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D85B5-67B6-4B30-88C4-7BDD12DD6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2291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92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93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94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95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96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97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98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99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0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1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2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3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4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5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6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7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8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09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0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1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2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3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4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5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6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7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8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9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0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1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2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3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4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2325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326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327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328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329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62EAFD1-6147-475D-A496-372E7733F7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5" grpId="0"/>
      <p:bldP spid="12326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3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3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3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3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3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3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3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3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3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3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3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6388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58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639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9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9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9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9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9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9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9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9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9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0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059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640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0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0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0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0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0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0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0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4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5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19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060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642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2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2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2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2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2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2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28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2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3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3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3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3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3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3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3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3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061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6439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40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41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42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43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44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45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2069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644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644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644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6450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645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45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45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45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45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F713D05-79D1-4B3E-8636-382EED23FC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2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4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4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4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51" grpId="0"/>
      <p:bldP spid="16452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4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45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4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45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4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45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4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45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4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45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4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C2E679-5F52-4693-B144-164D26BAF3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6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6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6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6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6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6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6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6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6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6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6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ru.wikipedia.org/wiki/%D0%90%D1%80%D0%B0%D0%B1%D1%81%D0%BA%D0%B8%D0%B9_%D1%8F%D0%B7%D1%8B%D0%BA" TargetMode="Externa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avoslavie-islam.ru/" TargetMode="External"/><Relationship Id="rId3" Type="http://schemas.openxmlformats.org/officeDocument/2006/relationships/hyperlink" Target="http://www.islam.ru/" TargetMode="External"/><Relationship Id="rId7" Type="http://schemas.openxmlformats.org/officeDocument/2006/relationships/hyperlink" Target="http://www.mehdi.ru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imam.ru/" TargetMode="External"/><Relationship Id="rId5" Type="http://schemas.openxmlformats.org/officeDocument/2006/relationships/hyperlink" Target="http://www.islam-info.ru/" TargetMode="External"/><Relationship Id="rId4" Type="http://schemas.openxmlformats.org/officeDocument/2006/relationships/hyperlink" Target="http://www.musli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14282" y="1000108"/>
            <a:ext cx="6843706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z="9600" b="1" u="sng" dirty="0" smtClean="0">
                <a:solidFill>
                  <a:srgbClr val="800000"/>
                </a:solidFill>
              </a:rPr>
              <a:t>Ислам</a:t>
            </a:r>
            <a:r>
              <a:rPr lang="ru-RU" sz="4800" b="1" dirty="0" smtClean="0">
                <a:solidFill>
                  <a:srgbClr val="800000"/>
                </a:solidFill>
              </a:rPr>
              <a:t/>
            </a:r>
            <a:br>
              <a:rPr lang="ru-RU" sz="4800" b="1" dirty="0" smtClean="0">
                <a:solidFill>
                  <a:srgbClr val="800000"/>
                </a:solidFill>
              </a:rPr>
            </a:br>
            <a:endParaRPr lang="ru-RU" sz="4800" dirty="0" smtClean="0">
              <a:solidFill>
                <a:srgbClr val="800000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950913" y="2219325"/>
            <a:ext cx="4557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6" name="Picture 11" descr="110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786446" y="1214422"/>
            <a:ext cx="3176580" cy="2398292"/>
          </a:xfrm>
          <a:prstGeom prst="rect">
            <a:avLst/>
          </a:prstGeom>
        </p:spPr>
      </p:pic>
      <p:sp>
        <p:nvSpPr>
          <p:cNvPr id="7" name="Рамка 6"/>
          <p:cNvSpPr/>
          <p:nvPr/>
        </p:nvSpPr>
        <p:spPr>
          <a:xfrm>
            <a:off x="3286116" y="6357958"/>
            <a:ext cx="3429024" cy="500042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Prezentacii.com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bg_me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История возникновения: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643438" y="1557338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chemeClr val="folHlink"/>
                </a:solidFill>
              </a:rPr>
              <a:t>Мухаммед;</a:t>
            </a:r>
          </a:p>
          <a:p>
            <a:pPr eaLnBrk="1" hangingPunct="1">
              <a:defRPr/>
            </a:pPr>
            <a:r>
              <a:rPr lang="ru-RU" sz="4800" smtClean="0">
                <a:solidFill>
                  <a:schemeClr val="folHlink"/>
                </a:solidFill>
              </a:rPr>
              <a:t>Послание пророка;</a:t>
            </a:r>
          </a:p>
          <a:p>
            <a:pPr eaLnBrk="1" hangingPunct="1">
              <a:defRPr/>
            </a:pPr>
            <a:r>
              <a:rPr lang="ru-RU" sz="4800" smtClean="0">
                <a:solidFill>
                  <a:schemeClr val="folHlink"/>
                </a:solidFill>
              </a:rPr>
              <a:t>Хиджра;</a:t>
            </a:r>
          </a:p>
        </p:txBody>
      </p:sp>
      <p:pic>
        <p:nvPicPr>
          <p:cNvPr id="7173" name="Picture 12" descr="Yellow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557338"/>
            <a:ext cx="3779837" cy="4179887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  <p:bldP spid="2056" grpId="0" build="p"/>
      <p:bldP spid="717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top00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ru-RU" b="1" smtClean="0">
                <a:solidFill>
                  <a:schemeClr val="tx1"/>
                </a:solidFill>
              </a:rPr>
              <a:t>Мировая религия: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89138"/>
            <a:ext cx="4691063" cy="452596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>
                <a:solidFill>
                  <a:srgbClr val="004472"/>
                </a:solidFill>
                <a:effectLst/>
              </a:rPr>
              <a:t>По численности, вторая после христианства (около 1.5 млрд.) </a:t>
            </a:r>
          </a:p>
          <a:p>
            <a:pPr eaLnBrk="1" hangingPunct="1">
              <a:defRPr/>
            </a:pPr>
            <a:r>
              <a:rPr lang="ru-RU" sz="2800" smtClean="0">
                <a:solidFill>
                  <a:srgbClr val="004472"/>
                </a:solidFill>
                <a:effectLst/>
              </a:rPr>
              <a:t>Не приемлет христианской идеи триединства;</a:t>
            </a:r>
          </a:p>
          <a:p>
            <a:pPr eaLnBrk="1" hangingPunct="1">
              <a:defRPr/>
            </a:pPr>
            <a:r>
              <a:rPr lang="ru-RU" sz="2800" smtClean="0">
                <a:solidFill>
                  <a:srgbClr val="004472"/>
                </a:solidFill>
                <a:effectLst/>
              </a:rPr>
              <a:t> Отрицает идею воплощения;</a:t>
            </a:r>
          </a:p>
          <a:p>
            <a:pPr eaLnBrk="1" hangingPunct="1">
              <a:defRPr/>
            </a:pPr>
            <a:endParaRPr lang="ru-RU" sz="2800" smtClean="0">
              <a:solidFill>
                <a:srgbClr val="004472"/>
              </a:solidFill>
              <a:effectLst/>
            </a:endParaRPr>
          </a:p>
          <a:p>
            <a:pPr eaLnBrk="1" hangingPunct="1">
              <a:defRPr/>
            </a:pPr>
            <a:endParaRPr lang="ru-RU" sz="2800" smtClean="0"/>
          </a:p>
        </p:txBody>
      </p:sp>
      <p:pic>
        <p:nvPicPr>
          <p:cNvPr id="8197" name="Picture 11" descr="1106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3800" y="2060575"/>
            <a:ext cx="3816350" cy="288131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199" grpId="0" build="p"/>
      <p:bldP spid="819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Процент верующих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Ислам карт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57297"/>
            <a:ext cx="9144000" cy="550070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err="1" smtClean="0">
                <a:solidFill>
                  <a:srgbClr val="0070C0"/>
                </a:solidFill>
              </a:rPr>
              <a:t>Исла́м</a:t>
            </a:r>
            <a:r>
              <a:rPr lang="ru-RU" sz="2000" dirty="0" smtClean="0">
                <a:solidFill>
                  <a:srgbClr val="0070C0"/>
                </a:solidFill>
              </a:rPr>
              <a:t> (араб</a:t>
            </a:r>
            <a:r>
              <a:rPr lang="ru-RU" sz="2000" dirty="0" smtClean="0">
                <a:solidFill>
                  <a:srgbClr val="0070C0"/>
                </a:solidFill>
                <a:hlinkClick r:id="rId2" tooltip="Арабский язык"/>
              </a:rPr>
              <a:t>.</a:t>
            </a:r>
            <a:r>
              <a:rPr lang="ru-RU" sz="2000" dirty="0" smtClean="0">
                <a:solidFill>
                  <a:srgbClr val="0070C0"/>
                </a:solidFill>
              </a:rPr>
              <a:t> إسلام‎ — монотеистическая мировая религия. Слово «ислам» переводится как «покорность», «подчинение» (законам Аллаха). 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</a:rPr>
              <a:t>В шариатской терминологии ислам — это полное, абсолютное единобожие, подчинение Аллаху, его приказам и запретам, отстранение от многобожия. Приверженцев ислама называют мусульманами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5" name="Содержимое 4" descr="Ислам молитве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000240"/>
            <a:ext cx="4038600" cy="3714776"/>
          </a:xfr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arab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Rectangle 8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5400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Традиции ислама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611188" y="1484313"/>
            <a:ext cx="590391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Отличительной чертой этой религии является сильное воздействие на культуру и обычаи многих народов Азии и Африки.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116013" y="2565400"/>
            <a:ext cx="5472112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Мусульманство требует веры в единого всесильного и милосердного господина — Аллаха, в божественное предназначение судеб и поступков людей, в загробную жизнь после физической смерти</a:t>
            </a:r>
            <a:r>
              <a:rPr lang="ru-RU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2771775" y="4221163"/>
            <a:ext cx="61198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Старые могилы превращались в места поклонения. До настоящего времени в исламе сохранились традиции древнего культа камней, деревьев и других, одушевленных вещей и явлений.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isl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5" descr="wm_st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2766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u="sng" smtClean="0">
                <a:solidFill>
                  <a:srgbClr val="E2286A"/>
                </a:solidFill>
              </a:rPr>
              <a:t>Хиджаб</a:t>
            </a:r>
            <a:br>
              <a:rPr lang="ru-RU" sz="4000" u="sng" smtClean="0">
                <a:solidFill>
                  <a:srgbClr val="E2286A"/>
                </a:solidFill>
              </a:rPr>
            </a:br>
            <a:r>
              <a:rPr lang="ru-RU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Запрещено!!! 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8218488" cy="45926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1) открывать при чужих, не относящихся к категории Махрам, женщина может только лицо и руки;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  2) джильбаб не должен облегать тело;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  3) ткань должна быть достаточно плотной, ничуть не прозрачной, не оставляющей ни единой возможности угадать контуры фигуры или цвет кожи или волос;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  4) джильбаб должен подчеркивать скромность, которую символизирует хиджаб. Он не может быть ярким, привлекающим к себе внимание;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  5) джильбаб не должен походить на одежду неверующих: например, отражающую последний "писк" моды; или напоминающую одежду каких-нибудь группировок, например "байкеров";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  6) не походить на мужскую одежду, так чтоб с трудом можно было разобрать: женщина это или мужчина;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  <p:bldP spid="410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isl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6" descr="bch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0"/>
            <a:ext cx="283527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7" descr="hijab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3716338"/>
            <a:ext cx="40322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1" descr="1621343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36449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3" descr="hijab_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4300" y="333375"/>
            <a:ext cx="4535488" cy="319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44248_200606291016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b="1" u="sng" smtClean="0">
                <a:solidFill>
                  <a:srgbClr val="FF3300"/>
                </a:solidFill>
              </a:rPr>
              <a:t>Джихад: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3300"/>
                </a:solidFill>
              </a:rPr>
              <a:t>борьба со своими страстями;</a:t>
            </a:r>
          </a:p>
          <a:p>
            <a:pPr eaLnBrk="1" hangingPunct="1"/>
            <a:r>
              <a:rPr lang="ru-RU" smtClean="0">
                <a:solidFill>
                  <a:srgbClr val="FF3300"/>
                </a:solidFill>
              </a:rPr>
              <a:t>устранение социальной несправедливости; </a:t>
            </a:r>
          </a:p>
          <a:p>
            <a:pPr eaLnBrk="1" hangingPunct="1"/>
            <a:r>
              <a:rPr lang="ru-RU" smtClean="0">
                <a:solidFill>
                  <a:srgbClr val="FF3300"/>
                </a:solidFill>
              </a:rPr>
              <a:t>постоянное усердие в деле распространения религии Аллаха; </a:t>
            </a:r>
          </a:p>
          <a:p>
            <a:pPr eaLnBrk="1" hangingPunct="1"/>
            <a:r>
              <a:rPr lang="ru-RU" smtClean="0">
                <a:solidFill>
                  <a:srgbClr val="FF3300"/>
                </a:solidFill>
              </a:rPr>
              <a:t>ведение войны с агрессорами во имя Бога;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specialforco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ru-RU" b="1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КОРАН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Коран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- священная книга мусульман;</a:t>
            </a:r>
          </a:p>
          <a:p>
            <a:pPr eaLnBrk="1" hangingPunct="1">
              <a:defRPr/>
            </a:pP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Состоит из 114 глав, именуемых сурами;</a:t>
            </a:r>
            <a:r>
              <a:rPr lang="ru-RU" sz="2800" smtClean="0"/>
              <a:t> </a:t>
            </a:r>
          </a:p>
        </p:txBody>
      </p:sp>
      <p:pic>
        <p:nvPicPr>
          <p:cNvPr id="13317" name="Picture 10" descr="niz_book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1188" y="3644900"/>
            <a:ext cx="3889375" cy="269716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 build="p"/>
      <p:bldP spid="1331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39750" y="188913"/>
            <a:ext cx="56880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Роль мечети в Исламе</a:t>
            </a:r>
            <a:br>
              <a:rPr lang="ru-RU" sz="3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32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611188" y="1268413"/>
            <a:ext cx="5976937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Место для совершения коллективной молитвы;</a:t>
            </a:r>
          </a:p>
          <a:p>
            <a:pPr>
              <a:defRPr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Место общения;</a:t>
            </a:r>
          </a:p>
          <a:p>
            <a:pPr>
              <a:defRPr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Место да’вата (призыва к Исламу);</a:t>
            </a:r>
          </a:p>
          <a:p>
            <a:pPr>
              <a:defRPr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Место проведения собраний и обсуждения важных вопросов;</a:t>
            </a:r>
          </a:p>
          <a:p>
            <a:pPr>
              <a:defRPr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Место оказания медицинской помощи;</a:t>
            </a:r>
          </a:p>
          <a:p>
            <a:pPr>
              <a:defRPr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Место образования</a:t>
            </a:r>
            <a:r>
              <a:rPr lang="ru-RU"/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слам Тадж Маха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39825"/>
          </a:xfrm>
        </p:spPr>
        <p:txBody>
          <a:bodyPr/>
          <a:lstStyle/>
          <a:p>
            <a:r>
              <a:rPr lang="ru-RU" sz="4000" b="1" dirty="0" smtClean="0"/>
              <a:t>Различные течения в исламе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ru-RU" sz="2400" dirty="0" smtClean="0">
                <a:solidFill>
                  <a:srgbClr val="C00000"/>
                </a:solidFill>
              </a:rPr>
              <a:t>Сунниты</a:t>
            </a:r>
            <a:r>
              <a:rPr lang="ru-RU" sz="2400" dirty="0" smtClean="0">
                <a:solidFill>
                  <a:schemeClr val="accent3">
                    <a:lumMod val="25000"/>
                  </a:schemeClr>
                </a:solidFill>
              </a:rPr>
              <a:t> считают законными преемниками Мухаммеда первых четырёх халифов — Абу </a:t>
            </a:r>
            <a:r>
              <a:rPr lang="ru-RU" sz="2400" dirty="0" err="1" smtClean="0">
                <a:solidFill>
                  <a:schemeClr val="accent3">
                    <a:lumMod val="25000"/>
                  </a:schemeClr>
                </a:solidFill>
              </a:rPr>
              <a:t>Бакра</a:t>
            </a:r>
            <a:r>
              <a:rPr lang="ru-RU" sz="2400" dirty="0" smtClean="0">
                <a:solidFill>
                  <a:schemeClr val="accent3">
                    <a:lumMod val="25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accent3">
                    <a:lumMod val="25000"/>
                  </a:schemeClr>
                </a:solidFill>
              </a:rPr>
              <a:t>Умара</a:t>
            </a:r>
            <a:r>
              <a:rPr lang="ru-RU" sz="2400" dirty="0" smtClean="0">
                <a:solidFill>
                  <a:schemeClr val="accent3">
                    <a:lumMod val="25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accent3">
                    <a:lumMod val="25000"/>
                  </a:schemeClr>
                </a:solidFill>
              </a:rPr>
              <a:t>Усмана</a:t>
            </a:r>
            <a:r>
              <a:rPr lang="ru-RU" sz="2400" dirty="0" smtClean="0">
                <a:solidFill>
                  <a:schemeClr val="accent3">
                    <a:lumMod val="25000"/>
                  </a:schemeClr>
                </a:solidFill>
              </a:rPr>
              <a:t> и Али , признают, наряду с Кораном, многочисленные предания (сунну) о пророке Мухаммеде 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Шииты</a:t>
            </a:r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</a:rPr>
              <a:t>  — вторая по величине ветвь ислама. После смерти пророка Мухаммеда сформировалась группа мусульман, которые считали, что власть в общине должна принадлежать исключительно его потомкам (детям Фатимы, дочери Мухаммеда, и Али, его двоюродного брата)</a:t>
            </a:r>
            <a:endParaRPr lang="ru-RU" sz="24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turk_osved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144000" cy="92392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smtClean="0">
                <a:solidFill>
                  <a:srgbClr val="E2286A"/>
                </a:solidFill>
              </a:rPr>
              <a:t>Мусульманские праздники:</a:t>
            </a:r>
            <a:r>
              <a:rPr lang="ru-RU" sz="5400" smtClean="0"/>
              <a:t/>
            </a:r>
            <a:br>
              <a:rPr lang="ru-RU" sz="5400" smtClean="0"/>
            </a:br>
            <a:endParaRPr lang="ru-RU" sz="5400" smtClean="0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Пятница – священный день;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У мусульман следующие благословенные дни: </a:t>
            </a:r>
            <a:r>
              <a:rPr lang="ru-RU" b="1" i="1" smtClean="0"/>
              <a:t>День начала года</a:t>
            </a:r>
            <a:r>
              <a:rPr lang="ru-RU" smtClean="0"/>
              <a:t>, </a:t>
            </a:r>
            <a:r>
              <a:rPr lang="ru-RU" b="1" i="1" smtClean="0"/>
              <a:t>день Ашура</a:t>
            </a:r>
            <a:r>
              <a:rPr lang="ru-RU" smtClean="0"/>
              <a:t>, </a:t>
            </a:r>
            <a:r>
              <a:rPr lang="ru-RU" b="1" i="1" smtClean="0"/>
              <a:t>ночь Хиджры</a:t>
            </a:r>
            <a:r>
              <a:rPr lang="ru-RU" smtClean="0"/>
              <a:t>, </a:t>
            </a:r>
            <a:r>
              <a:rPr lang="ru-RU" b="1" i="1" smtClean="0"/>
              <a:t>ночь Маулид</a:t>
            </a:r>
            <a:r>
              <a:rPr lang="ru-RU" smtClean="0"/>
              <a:t>, </a:t>
            </a:r>
            <a:r>
              <a:rPr lang="ru-RU" b="1" i="1" smtClean="0"/>
              <a:t>ночь Рагайб</a:t>
            </a:r>
            <a:r>
              <a:rPr lang="ru-RU" smtClean="0"/>
              <a:t>, </a:t>
            </a:r>
            <a:r>
              <a:rPr lang="ru-RU" b="1" i="1" smtClean="0"/>
              <a:t>ночь Мирадж</a:t>
            </a:r>
            <a:r>
              <a:rPr lang="ru-RU" smtClean="0"/>
              <a:t>, </a:t>
            </a:r>
            <a:r>
              <a:rPr lang="ru-RU" b="1" i="1" smtClean="0"/>
              <a:t>ночь Бараат</a:t>
            </a:r>
            <a:r>
              <a:rPr lang="ru-RU" smtClean="0"/>
              <a:t>, </a:t>
            </a:r>
            <a:r>
              <a:rPr lang="ru-RU" b="1" i="1" smtClean="0"/>
              <a:t>день фатх Мекка</a:t>
            </a:r>
            <a:r>
              <a:rPr lang="ru-RU" smtClean="0"/>
              <a:t>, </a:t>
            </a:r>
            <a:r>
              <a:rPr lang="ru-RU" b="1" i="1" smtClean="0"/>
              <a:t>ночь Кадр</a:t>
            </a:r>
            <a:r>
              <a:rPr lang="ru-RU" smtClean="0"/>
              <a:t>, </a:t>
            </a:r>
            <a:r>
              <a:rPr lang="ru-RU" b="1" i="1" smtClean="0"/>
              <a:t>день праздника Фитра</a:t>
            </a:r>
            <a:r>
              <a:rPr lang="ru-RU" smtClean="0"/>
              <a:t>, </a:t>
            </a:r>
            <a:r>
              <a:rPr lang="ru-RU" b="1" i="1" smtClean="0"/>
              <a:t>день праздника Курбан</a:t>
            </a:r>
            <a:r>
              <a:rPr lang="ru-RU" smtClean="0"/>
              <a:t>, </a:t>
            </a:r>
            <a:r>
              <a:rPr lang="ru-RU" b="1" i="1" smtClean="0"/>
              <a:t>дни Ташрик</a:t>
            </a:r>
            <a:r>
              <a:rPr lang="ru-RU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5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b="1" smtClean="0"/>
              <a:t>Трезвые традиции;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2048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/>
              <a:t>1) Строго запрещается принимать любой вид веществ, которые при употреблении приводят к помутнению разума (не зависимо от их состояния, жидкое (спиртное, газообразное (токсикомания), твердое (наркотики).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2) Строго запрещается купля-продажа вышеуказанных веществ.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3) Строго запрещается производство, а также производство вспомогательных аппаратов и средств.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4) Деньги, связанные с производством, работой, куплей-продажей этих веществ, считаются харамом (запретным), даже если человек затратил их на хорошем пути (ради Аллаха).</a:t>
            </a:r>
          </a:p>
          <a:p>
            <a:pPr eaLnBrk="1" hangingPunct="1">
              <a:lnSpc>
                <a:spcPct val="80000"/>
              </a:lnSpc>
            </a:pPr>
            <a:endParaRPr lang="ru-RU" sz="2400" b="1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2048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arab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ru-RU" smtClean="0"/>
              <a:t>Ресурсы: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hlinkClick r:id="rId3"/>
              </a:rPr>
              <a:t>www.islam.ru</a:t>
            </a:r>
            <a:endParaRPr lang="en-US" dirty="0" smtClean="0"/>
          </a:p>
          <a:p>
            <a:pPr eaLnBrk="1" hangingPunct="1">
              <a:defRPr/>
            </a:pPr>
            <a:r>
              <a:rPr lang="ru-RU" dirty="0" err="1" smtClean="0">
                <a:hlinkClick r:id="rId4"/>
              </a:rPr>
              <a:t>www.MUSLIM.ru</a:t>
            </a:r>
            <a:r>
              <a:rPr lang="ru-RU" dirty="0" smtClean="0"/>
              <a:t>   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>
                <a:hlinkClick r:id="rId5"/>
              </a:rPr>
              <a:t>www.</a:t>
            </a:r>
            <a:r>
              <a:rPr lang="ru-RU" dirty="0" err="1" smtClean="0">
                <a:hlinkClick r:id="rId5"/>
              </a:rPr>
              <a:t>islam-info.ru</a:t>
            </a:r>
            <a:endParaRPr lang="ru-RU" dirty="0" smtClean="0"/>
          </a:p>
          <a:p>
            <a:pPr eaLnBrk="1" hangingPunct="1">
              <a:defRPr/>
            </a:pPr>
            <a:r>
              <a:rPr lang="ru-RU" dirty="0" err="1" smtClean="0">
                <a:hlinkClick r:id="rId6"/>
              </a:rPr>
              <a:t>www.imam.ru</a:t>
            </a:r>
            <a:r>
              <a:rPr lang="ru-RU" dirty="0" smtClean="0"/>
              <a:t>   </a:t>
            </a:r>
            <a:endParaRPr lang="en-US" dirty="0" smtClean="0"/>
          </a:p>
          <a:p>
            <a:pPr eaLnBrk="1" hangingPunct="1">
              <a:defRPr/>
            </a:pPr>
            <a:r>
              <a:rPr lang="ru-RU" dirty="0" err="1" smtClean="0">
                <a:hlinkClick r:id="rId7"/>
              </a:rPr>
              <a:t>www.mehdi.ru</a:t>
            </a:r>
            <a:r>
              <a:rPr lang="ru-RU" dirty="0" smtClean="0"/>
              <a:t>   </a:t>
            </a:r>
            <a:endParaRPr lang="en-US" dirty="0" smtClean="0"/>
          </a:p>
          <a:p>
            <a:pPr eaLnBrk="1" hangingPunct="1">
              <a:defRPr/>
            </a:pPr>
            <a:r>
              <a:rPr lang="ru-RU" dirty="0" err="1" smtClean="0">
                <a:hlinkClick r:id="rId8"/>
              </a:rPr>
              <a:t>www.pravoslavie-islam.ru</a:t>
            </a:r>
            <a:endParaRPr lang="ru-RU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0490" grpId="0" build="p"/>
    </p:bldLst>
  </p:timing>
</p:sld>
</file>

<file path=ppt/theme/theme1.xml><?xml version="1.0" encoding="utf-8"?>
<a:theme xmlns:a="http://schemas.openxmlformats.org/drawingml/2006/main" name="Религия_Ислам">
  <a:themeElements>
    <a:clrScheme name="Balance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10">
        <a:dk1>
          <a:srgbClr val="008AE8"/>
        </a:dk1>
        <a:lt1>
          <a:srgbClr val="FFFFFF"/>
        </a:lt1>
        <a:dk2>
          <a:srgbClr val="6FC5FF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BBDFFF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11">
        <a:dk1>
          <a:srgbClr val="008AE8"/>
        </a:dk1>
        <a:lt1>
          <a:srgbClr val="FFFFFF"/>
        </a:lt1>
        <a:dk2>
          <a:srgbClr val="AFDFFF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D4ECFF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ipple">
  <a:themeElements>
    <a:clrScheme name="Ripple 11">
      <a:dk1>
        <a:srgbClr val="008AE8"/>
      </a:dk1>
      <a:lt1>
        <a:srgbClr val="FFFFFF"/>
      </a:lt1>
      <a:dk2>
        <a:srgbClr val="AFDFFF"/>
      </a:dk2>
      <a:lt2>
        <a:srgbClr val="CCECFF"/>
      </a:lt2>
      <a:accent1>
        <a:srgbClr val="009999"/>
      </a:accent1>
      <a:accent2>
        <a:srgbClr val="0088E4"/>
      </a:accent2>
      <a:accent3>
        <a:srgbClr val="D4ECFF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10">
        <a:dk1>
          <a:srgbClr val="008AE8"/>
        </a:dk1>
        <a:lt1>
          <a:srgbClr val="FFFFFF"/>
        </a:lt1>
        <a:dk2>
          <a:srgbClr val="6FC5FF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BBDFFF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11">
        <a:dk1>
          <a:srgbClr val="008AE8"/>
        </a:dk1>
        <a:lt1>
          <a:srgbClr val="FFFFFF"/>
        </a:lt1>
        <a:dk2>
          <a:srgbClr val="AFDFFF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D4ECFF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Религия_Ислам</Template>
  <TotalTime>134</TotalTime>
  <Words>381</Words>
  <Application>Microsoft Office PowerPoint</Application>
  <PresentationFormat>Экран (4:3)</PresentationFormat>
  <Paragraphs>57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Tahoma</vt:lpstr>
      <vt:lpstr>Wingdings</vt:lpstr>
      <vt:lpstr>Религия_Ислам</vt:lpstr>
      <vt:lpstr>Ripple</vt:lpstr>
      <vt:lpstr>Оформление по умолчанию</vt:lpstr>
      <vt:lpstr>Ислам </vt:lpstr>
      <vt:lpstr>История возникновения:</vt:lpstr>
      <vt:lpstr>Мировая религия:</vt:lpstr>
      <vt:lpstr>Процент верующих</vt:lpstr>
      <vt:lpstr>Исла́м (араб. إسلام‎ — монотеистическая мировая религия. Слово «ислам» переводится как «покорность», «подчинение» (законам Аллаха). </vt:lpstr>
      <vt:lpstr>Традиции ислама</vt:lpstr>
      <vt:lpstr>Хиджаб Запрещено!!! </vt:lpstr>
      <vt:lpstr>Презентация PowerPoint</vt:lpstr>
      <vt:lpstr>Джихад:</vt:lpstr>
      <vt:lpstr>КОРАН</vt:lpstr>
      <vt:lpstr>Презентация PowerPoint</vt:lpstr>
      <vt:lpstr>Презентация PowerPoint</vt:lpstr>
      <vt:lpstr>Презентация PowerPoint</vt:lpstr>
      <vt:lpstr>Презентация PowerPoint</vt:lpstr>
      <vt:lpstr>Различные течения в исламе</vt:lpstr>
      <vt:lpstr>Мусульманские праздники: </vt:lpstr>
      <vt:lpstr>Трезвые традиции; </vt:lpstr>
      <vt:lpstr>Ресурсы: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Религия: Ислам Традиции и обычаи веры</dc:title>
  <dc:creator>1</dc:creator>
  <cp:lastModifiedBy>Артём Мендрик</cp:lastModifiedBy>
  <cp:revision>8</cp:revision>
  <dcterms:created xsi:type="dcterms:W3CDTF">2008-11-30T04:08:11Z</dcterms:created>
  <dcterms:modified xsi:type="dcterms:W3CDTF">2015-08-26T12:10:54Z</dcterms:modified>
</cp:coreProperties>
</file>