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76" r:id="rId5"/>
    <p:sldId id="259" r:id="rId6"/>
    <p:sldId id="258" r:id="rId7"/>
    <p:sldId id="268" r:id="rId8"/>
    <p:sldId id="269" r:id="rId9"/>
    <p:sldId id="260" r:id="rId10"/>
    <p:sldId id="270" r:id="rId11"/>
    <p:sldId id="271" r:id="rId12"/>
    <p:sldId id="262" r:id="rId13"/>
    <p:sldId id="272" r:id="rId14"/>
    <p:sldId id="273" r:id="rId15"/>
    <p:sldId id="275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1F00"/>
    <a:srgbClr val="2E0F00"/>
    <a:srgbClr val="1B311F"/>
    <a:srgbClr val="422C16"/>
    <a:srgbClr val="0C788E"/>
    <a:srgbClr val="006666"/>
    <a:srgbClr val="0099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71" d="100"/>
          <a:sy n="71" d="100"/>
        </p:scale>
        <p:origin x="10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9783-98FA-49A8-82D3-F7AF91D59A5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95353-FF3B-46BE-A191-3B7E5284219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DC86E-C697-4F16-86A7-00E5D539EF1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7668-5085-4CAD-B043-343E18C616D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64FFF-8621-4463-9F9D-7B2212CBBB2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88D03-54B9-49B4-B822-5B157E45475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35FA7-D518-4F68-9466-88564C99CE1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6952-7B0E-4A48-B7A1-3BD73A8A514A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1A4EF-BD12-4FC0-B9A9-DA99D7908F8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09B72-06D7-4E82-AF6A-18B3CF9BC1C7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CB9C3-7A83-4035-B8AA-D40A64E0813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1BB35756-F742-4C54-AC40-4ADE7760F0B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79" r:id="rId7"/>
    <p:sldLayoutId id="2147483680" r:id="rId8"/>
    <p:sldLayoutId id="2147483689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1142976" y="1714488"/>
            <a:ext cx="6929486" cy="135732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Раскол в русской православной церкви</a:t>
            </a:r>
            <a:endParaRPr lang="es-ES" b="1" dirty="0" smtClean="0">
              <a:solidFill>
                <a:srgbClr val="2E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170"/>
          <p:cNvSpPr txBox="1">
            <a:spLocks noChangeArrowheads="1"/>
          </p:cNvSpPr>
          <p:nvPr/>
        </p:nvSpPr>
        <p:spPr bwMode="auto">
          <a:xfrm>
            <a:off x="2143108" y="3714752"/>
            <a:ext cx="486410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</a:t>
            </a:r>
            <a:r>
              <a:rPr lang="ru-RU" sz="2800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</a:t>
            </a:r>
            <a:r>
              <a:rPr lang="en-US" sz="2800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800" b="1" dirty="0">
              <a:solidFill>
                <a:srgbClr val="2E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928670"/>
            <a:ext cx="8143902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Проверим домашнее задание</a:t>
            </a:r>
            <a:endParaRPr lang="en-US" b="1" dirty="0" smtClean="0">
              <a:solidFill>
                <a:srgbClr val="2E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2357430"/>
            <a:ext cx="8015286" cy="3143272"/>
          </a:xfrm>
        </p:spPr>
        <p:txBody>
          <a:bodyPr rtlCol="0">
            <a:normAutofit/>
          </a:bodyPr>
          <a:lstStyle/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развивались украинские земли в составе Речи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Посполитой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Чем были недовольны украинцы?</a:t>
            </a:r>
          </a:p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Оцените ответ одноклассника по памятке</a:t>
            </a:r>
          </a:p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Расскажите о войне Богдана Хмельницкого с Речь.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Посполитой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 вхождении Украины в состав России.</a:t>
            </a:r>
          </a:p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Оцените ответ одноклассника по памятке.</a:t>
            </a:r>
          </a:p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Расскажите о русско-польской войне 1654-1667 гг.</a:t>
            </a:r>
          </a:p>
          <a:p>
            <a:pPr marL="18288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Оцените ответ одноклассника по памятке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Памятка для оценки устного ответа одноклассника на уроках истории и обществознания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500174"/>
            <a:ext cx="3643338" cy="507831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Внимательно выслушай ответ своего одноклассника.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Обрати внимание: по существу ли поставленного вопроса отвечал твой одноклассник.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Правильно ли воспроизведены в ответе факты, даты названия событий, географических объектов, имен, фамилий.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Дополни или исправь ответ одноклассника, если в этом есть необходимость.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Есть ли вывод в конце выступления.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Попробуй оценить ответ.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1500174"/>
            <a:ext cx="4572000" cy="507831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  Оценка «пять»— ответ не требует дополнений, весь материал изложен в полном объеме. Речь хорошая.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  Оценка «четыре» — в изложении материала допущены незначительные ошибки и неточности.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  Оценка «три» — в усвоении и изложении материала имеются существенные пробелы, изложение не самостоятельное (наводящие вопросы учителя, помощь учащихся), в ответе имеются существенные ошибки.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  Оценка «два» — главное содержание материала по вопросу не раскрыто.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132856"/>
            <a:ext cx="6248400" cy="59479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47664" y="3717032"/>
            <a:ext cx="6248400" cy="1008112"/>
          </a:xfrm>
        </p:spPr>
        <p:txBody>
          <a:bodyPr/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11, вопросы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урока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348880"/>
            <a:ext cx="6072187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Причины церковной  реформы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Содержание церковной реформы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Никон и Аввакум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Старообрядцы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284984"/>
            <a:ext cx="3709640" cy="2661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68760"/>
            <a:ext cx="8229600" cy="8001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200" b="1" dirty="0" smtClean="0">
                <a:solidFill>
                  <a:srgbClr val="2E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Церковной реформы</a:t>
            </a:r>
            <a:endParaRPr lang="en-US" sz="3200" b="1" dirty="0" smtClean="0">
              <a:solidFill>
                <a:srgbClr val="2E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99592" y="2348880"/>
            <a:ext cx="7416824" cy="3048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1640-е гг. – деятельность кружка «ревнителей древнего благочестия» (царский духовник Стефан Вонифатьев, архимандрит  Никон, протопоп Иван Неронов, протопоп Аввакум).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Задание.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Прочитайте  текст пункта 1 § 11 на с. 68-69. Сформулируйте и запишите в тетрадь причины церковной реформы.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4653136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церковной реформы: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Расхождения и неточности в богослужебных книгах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Отличия в богослужении от византийского образца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96752"/>
            <a:ext cx="7128792" cy="6858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взять за образцы для исправления церковных книг?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2852936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Древнерусские богослужебные книги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4221088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Греческие оригиналы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636912"/>
            <a:ext cx="3960440" cy="274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Никон (1605-1681,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патриарх в 1652-1661)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3096344" cy="410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07904" y="2348880"/>
            <a:ext cx="45365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 при рождении – Никита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Минов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До избрания патриархом был новгородским митрополитом.  В 1652 г. стал патриархом, при восшествии на патриарший престол вынудил царя дать обещание не вмешиваться в дела церкви. Был очень близок к Алексею Михайловичу, имел на царя большое влияние.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1124744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3E1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b="1" dirty="0" smtClean="0">
                <a:solidFill>
                  <a:srgbClr val="3E1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СОДЕРЖАНИЕ ЦЕРКОВНОЙ РЕФОРМЫ</a:t>
            </a:r>
            <a:endParaRPr lang="en-US" sz="2800" b="1" dirty="0">
              <a:solidFill>
                <a:srgbClr val="3E1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242088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Выясните из текста пункта 1 (с. 70), какие изменения в церкви произошли в результате церковной реформы.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3789040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по реформе: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Книги переписаны по греческим образцам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Введено трехперстное крестное знамение взамен двуперстного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Введены поясные поклоны взамен земных</a:t>
            </a:r>
          </a:p>
          <a:p>
            <a:pPr marL="342900" indent="-342900" algn="ctr">
              <a:buAutoNum type="arabicPeriod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Введено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одногласие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взамен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многогласия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052736"/>
            <a:ext cx="511532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71600" y="4797152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Церковная реформа Никона стала началом раскола в Русской православной церкви.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Никон и Аввакум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2276872"/>
            <a:ext cx="253501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07904" y="2348880"/>
            <a:ext cx="44644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Церковнослужителей и обычных людей, отвергавших реформу Никона, стали называть старообрядцами, староверами, раскольниками. Во главе их встал протопоп Казанского собора Московского Кремля Аввакум (1621-1682).  За сопротивление реформе Аввакум угодил в ссылку.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293096"/>
            <a:ext cx="777686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временем отношения патриарха Никона и Алексея Михайловича разладились.  В 1666 г. церковный собор низложил патриарха и отправил его в ссылку. Этот же собор осудил и старообрядцев. Аввакум был предан анафеме, сослан, а в 1682 г. сожжен на костре.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764704"/>
            <a:ext cx="4703892" cy="341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E1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Старообрядцы</a:t>
            </a:r>
            <a:endParaRPr lang="ru-RU" b="1" dirty="0">
              <a:solidFill>
                <a:srgbClr val="3E1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348880"/>
            <a:ext cx="5633442" cy="281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55576" y="5301208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Старообрядчество стало всесословным явлением.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734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Власть стала преследовать старообрядцев. Они были вынуждены уходить в глухие места и там основывать свои поселения. Многие предпочитали закончить жизнь сами, устраивали «гари» и «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запощевания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Некоторые поднимали восстания. Восемь лет сопротивлялся царским войскам Соловецкий монастырь 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(1668 – 1676 гг.)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01008"/>
            <a:ext cx="3384376" cy="294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01008"/>
            <a:ext cx="439825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15616" y="1340768"/>
            <a:ext cx="6400800" cy="13681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Таким образом, церковная реформа Никона привела к расколу не только в церкви, но и в русском обществе.</a:t>
            </a:r>
            <a:endParaRPr kumimoji="0" lang="ru-RU" sz="20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852936"/>
            <a:ext cx="5292080" cy="345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18116</TotalTime>
  <Words>617</Words>
  <Application>Microsoft Office PowerPoint</Application>
  <PresentationFormat>Экран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Constantia</vt:lpstr>
      <vt:lpstr>Garamond</vt:lpstr>
      <vt:lpstr>Wingdings</vt:lpstr>
      <vt:lpstr>Кутюр</vt:lpstr>
      <vt:lpstr>Раскол в русской православной церкви</vt:lpstr>
      <vt:lpstr>Проверим домашнее задание</vt:lpstr>
      <vt:lpstr>Памятка для оценки устного ответа одноклассника на уроках истории и обществознания</vt:lpstr>
      <vt:lpstr>Домашнее задание</vt:lpstr>
      <vt:lpstr>План урока</vt:lpstr>
      <vt:lpstr>1. Причины Церковной реформы</vt:lpstr>
      <vt:lpstr>Что взять за образцы для исправления церковных книг?</vt:lpstr>
      <vt:lpstr>Никон (1605-1681,  патриарх в 1652-1661)</vt:lpstr>
      <vt:lpstr>Презентация PowerPoint</vt:lpstr>
      <vt:lpstr>Презентация PowerPoint</vt:lpstr>
      <vt:lpstr>3. Никон и Аввакум</vt:lpstr>
      <vt:lpstr>Презентация PowerPoint</vt:lpstr>
      <vt:lpstr>4. Старообрядцы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Артём Мендрик</cp:lastModifiedBy>
  <cp:revision>798</cp:revision>
  <dcterms:created xsi:type="dcterms:W3CDTF">2010-05-23T14:28:12Z</dcterms:created>
  <dcterms:modified xsi:type="dcterms:W3CDTF">2015-08-27T12:15:57Z</dcterms:modified>
</cp:coreProperties>
</file>