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57" r:id="rId4"/>
    <p:sldId id="265" r:id="rId5"/>
    <p:sldId id="264" r:id="rId6"/>
    <p:sldId id="263" r:id="rId7"/>
    <p:sldId id="262" r:id="rId8"/>
    <p:sldId id="261" r:id="rId9"/>
    <p:sldId id="260" r:id="rId10"/>
    <p:sldId id="259" r:id="rId11"/>
    <p:sldId id="258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6A9EF-209A-488B-A635-AFB39792CE6C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B2AD0-05E2-4B61-BF98-3EFB6A68A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20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38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73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9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271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98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278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208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463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467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836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46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27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606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79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B2AD0-05E2-4B61-BF98-3EFB6A68A8A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51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C6948-3126-48FF-A348-3E05B1BC48A0}" type="datetimeFigureOut">
              <a:rPr lang="ru-RU" smtClean="0"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EB3BC-CCAE-4152-ADDB-A4241E6A19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7772400" cy="1470025"/>
          </a:xfrm>
        </p:spPr>
        <p:txBody>
          <a:bodyPr/>
          <a:lstStyle/>
          <a:p>
            <a:r>
              <a:rPr lang="ru-RU" dirty="0"/>
              <a:t>ВЕЛИКОЕ ПЕРЕСЕЛЕНИЕ НАРОДОВ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285992"/>
            <a:ext cx="2571768" cy="757246"/>
          </a:xfrm>
        </p:spPr>
        <p:txBody>
          <a:bodyPr>
            <a:normAutofit lnSpcReduction="10000"/>
          </a:bodyPr>
          <a:lstStyle/>
          <a:p>
            <a:r>
              <a:rPr lang="ru-RU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План: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Чупров Л.А. МОУ СШ №3 с. К-Рыболов Ханкайского района Приморского края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3071810"/>
            <a:ext cx="6572296" cy="321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Империя и германцы.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Неудержимый поток.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Канун катастрофы.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Рим побежденный. 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142852"/>
            <a:ext cx="3251231" cy="428628"/>
          </a:xfrm>
        </p:spPr>
        <p:txBody>
          <a:bodyPr anchor="ctr"/>
          <a:lstStyle/>
          <a:p>
            <a:pPr algn="ctr"/>
            <a:r>
              <a:rPr lang="ru-RU" dirty="0"/>
              <a:t>Империя и германцы. </a:t>
            </a:r>
          </a:p>
        </p:txBody>
      </p:sp>
      <p:pic>
        <p:nvPicPr>
          <p:cNvPr id="7" name="Содержимое 6" descr="кимвры и тевтоны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428604"/>
            <a:ext cx="5354638" cy="6000792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714356"/>
            <a:ext cx="3251231" cy="5929354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1800" dirty="0"/>
              <a:t>Рим узнал о германцах </a:t>
            </a:r>
            <a:r>
              <a:rPr lang="ru-RU" sz="1800" dirty="0" smtClean="0"/>
              <a:t>рано</a:t>
            </a:r>
            <a:r>
              <a:rPr lang="ru-RU" sz="1800" dirty="0"/>
              <a:t>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Те </a:t>
            </a:r>
            <a:r>
              <a:rPr lang="ru-RU" sz="1800" dirty="0"/>
              <a:t>заявили о себе громко и решительно.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Еще </a:t>
            </a:r>
            <a:r>
              <a:rPr lang="ru-RU" sz="1800" dirty="0"/>
              <a:t>в конце II в. до н. э. римлянам пришлось отразить несколько стремительных набегов германских племен </a:t>
            </a:r>
            <a:r>
              <a:rPr lang="ru-RU" sz="1800" i="1" dirty="0" smtClean="0"/>
              <a:t>кимвров </a:t>
            </a:r>
            <a:r>
              <a:rPr lang="ru-RU" sz="1800" dirty="0"/>
              <a:t>и </a:t>
            </a:r>
            <a:r>
              <a:rPr lang="ru-RU" sz="1800" i="1" dirty="0"/>
              <a:t>тевтонов. </a:t>
            </a:r>
            <a:endParaRPr lang="ru-RU" sz="1800" i="1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Особой </a:t>
            </a:r>
            <a:r>
              <a:rPr lang="ru-RU" sz="1800" dirty="0"/>
              <a:t>опасности могущественная </a:t>
            </a:r>
            <a:r>
              <a:rPr lang="ru-RU" sz="1800" dirty="0" smtClean="0"/>
              <a:t>римская </a:t>
            </a:r>
            <a:r>
              <a:rPr lang="ru-RU" sz="1800" dirty="0"/>
              <a:t>держава тогда не почувствовала</a:t>
            </a:r>
            <a:r>
              <a:rPr lang="ru-RU" sz="18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800" dirty="0" smtClean="0"/>
              <a:t> </a:t>
            </a:r>
            <a:r>
              <a:rPr lang="ru-RU" sz="1800" dirty="0"/>
              <a:t>Она была сильна, все новые государства и земли покорялись ее военному натиску.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поход цезаря на галлию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7554" y="571480"/>
            <a:ext cx="5500726" cy="557216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3" y="285728"/>
            <a:ext cx="2928958" cy="6357982"/>
          </a:xfrm>
        </p:spPr>
        <p:txBody>
          <a:bodyPr anchor="ctr"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В середине I в. до н. э. </a:t>
            </a:r>
            <a:r>
              <a:rPr lang="ru-RU" sz="2000" i="1" dirty="0"/>
              <a:t>Гай Юлий Цезарь </a:t>
            </a:r>
            <a:r>
              <a:rPr lang="ru-RU" sz="2000" dirty="0"/>
              <a:t>завоевал для Рима Галлию, населенную кельтскими племенами.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Дальше</a:t>
            </a:r>
            <a:r>
              <a:rPr lang="ru-RU" sz="2000" dirty="0"/>
              <a:t>, за Рейном, лежали территории германцев</a:t>
            </a:r>
            <a:r>
              <a:rPr lang="ru-RU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Туда </a:t>
            </a:r>
            <a:r>
              <a:rPr lang="ru-RU" sz="2000" dirty="0"/>
              <a:t>и устремились римские </a:t>
            </a:r>
            <a:r>
              <a:rPr lang="ru-RU" sz="2000" i="1" dirty="0"/>
              <a:t>легионы. </a:t>
            </a:r>
            <a:endParaRPr lang="ru-RU" sz="2000" i="1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Все </a:t>
            </a:r>
            <a:r>
              <a:rPr lang="ru-RU" sz="2000" dirty="0"/>
              <a:t>складывалось для них удачно.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В </a:t>
            </a:r>
            <a:r>
              <a:rPr lang="ru-RU" sz="2000" dirty="0"/>
              <a:t>списке римских </a:t>
            </a:r>
            <a:r>
              <a:rPr lang="ru-RU" sz="2000" i="1" dirty="0"/>
              <a:t>провинций </a:t>
            </a:r>
            <a:r>
              <a:rPr lang="ru-RU" sz="2000" dirty="0" smtClean="0"/>
              <a:t>появилось </a:t>
            </a:r>
            <a:r>
              <a:rPr lang="ru-RU" sz="2000" dirty="0"/>
              <a:t>новое название — Германия.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Но </a:t>
            </a:r>
            <a:r>
              <a:rPr lang="ru-RU" sz="2000" dirty="0"/>
              <a:t>время успехов </a:t>
            </a:r>
            <a:r>
              <a:rPr lang="ru-RU" sz="2000" dirty="0" smtClean="0"/>
              <a:t>быстро </a:t>
            </a:r>
            <a:r>
              <a:rPr lang="ru-RU" sz="2000" dirty="0"/>
              <a:t>прошло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3" y="285728"/>
            <a:ext cx="2786082" cy="6357982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Укрепиться за Рейном римлянам было не суждено. 9 год н. э. стал для них годом трагедии.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Три </a:t>
            </a:r>
            <a:r>
              <a:rPr lang="ru-RU" sz="1600" dirty="0"/>
              <a:t>легиона под руководством известного полководца </a:t>
            </a:r>
            <a:r>
              <a:rPr lang="ru-RU" sz="1600" i="1" dirty="0"/>
              <a:t>Вара </a:t>
            </a:r>
            <a:r>
              <a:rPr lang="ru-RU" sz="1600" dirty="0"/>
              <a:t>были разбиты восставшими дружинами германского вождя </a:t>
            </a:r>
            <a:r>
              <a:rPr lang="ru-RU" sz="1600" i="1" dirty="0" smtClean="0"/>
              <a:t>Арминия</a:t>
            </a:r>
            <a:r>
              <a:rPr lang="ru-RU" sz="1600" i="1" dirty="0"/>
              <a:t>. </a:t>
            </a:r>
            <a:endParaRPr lang="ru-RU" sz="1600" i="1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Произошло </a:t>
            </a:r>
            <a:r>
              <a:rPr lang="ru-RU" sz="1600" dirty="0"/>
              <a:t>это в Тевтобургском лесу, куда Арминий, как в ловушку, заманил римских воинов.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Следом </a:t>
            </a:r>
            <a:r>
              <a:rPr lang="ru-RU" sz="1600" dirty="0"/>
              <a:t>против владычества Рима поднялись </a:t>
            </a:r>
            <a:r>
              <a:rPr lang="ru-RU" sz="1600" dirty="0" smtClean="0"/>
              <a:t>практически </a:t>
            </a:r>
            <a:r>
              <a:rPr lang="ru-RU" sz="1600" dirty="0"/>
              <a:t>все германские племена.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Самоубийство </a:t>
            </a:r>
            <a:r>
              <a:rPr lang="ru-RU" sz="1600" dirty="0"/>
              <a:t>Вара </a:t>
            </a:r>
            <a:r>
              <a:rPr lang="ru-RU" sz="1600" dirty="0" smtClean="0"/>
              <a:t>стало </a:t>
            </a:r>
            <a:r>
              <a:rPr lang="ru-RU" sz="1600" dirty="0"/>
              <a:t>символом римского поражения.</a:t>
            </a:r>
          </a:p>
          <a:p>
            <a:endParaRPr lang="ru-RU" dirty="0"/>
          </a:p>
        </p:txBody>
      </p:sp>
      <p:pic>
        <p:nvPicPr>
          <p:cNvPr id="1433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14678" y="785794"/>
            <a:ext cx="567338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лимес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9058" y="256591"/>
            <a:ext cx="4572032" cy="6300761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1800" dirty="0"/>
              <a:t>Гордый Рим вынужден был отказаться от новых </a:t>
            </a:r>
            <a:r>
              <a:rPr lang="ru-RU" sz="1800" dirty="0" smtClean="0"/>
              <a:t>попыток </a:t>
            </a:r>
            <a:r>
              <a:rPr lang="ru-RU" sz="1800" dirty="0"/>
              <a:t>проникнуть в глубь Германии.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Пришлось </a:t>
            </a:r>
            <a:r>
              <a:rPr lang="ru-RU" sz="1800" dirty="0"/>
              <a:t>думать об обороне.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Римляне </a:t>
            </a:r>
            <a:r>
              <a:rPr lang="ru-RU" sz="1800" dirty="0"/>
              <a:t>приступили к строительству </a:t>
            </a:r>
            <a:r>
              <a:rPr lang="ru-RU" sz="1800" dirty="0" smtClean="0"/>
              <a:t>оборонительной </a:t>
            </a:r>
            <a:r>
              <a:rPr lang="ru-RU" sz="1800" dirty="0"/>
              <a:t>системы — </a:t>
            </a:r>
            <a:r>
              <a:rPr lang="ru-RU" sz="1800" b="1" i="1" dirty="0" err="1" smtClean="0"/>
              <a:t>лимеса</a:t>
            </a:r>
            <a:r>
              <a:rPr lang="ru-RU" sz="1800" b="1" i="1" dirty="0"/>
              <a:t>. </a:t>
            </a:r>
            <a:endParaRPr lang="ru-RU" sz="1800" b="1" i="1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Здесь </a:t>
            </a:r>
            <a:r>
              <a:rPr lang="ru-RU" sz="1800" dirty="0"/>
              <a:t>были метровые рвы, высокие башни, укрепленные военные лагеря.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Рим </a:t>
            </a:r>
            <a:r>
              <a:rPr lang="ru-RU" sz="1800" dirty="0"/>
              <a:t>укрылся от германцев за Рейном, Дунаем, лимесом.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florin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707699"/>
            <a:ext cx="5354638" cy="5501340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dirty="0"/>
              <a:t>Граница, однако, не столько разъединяла, </a:t>
            </a:r>
            <a:r>
              <a:rPr lang="ru-RU" dirty="0" smtClean="0"/>
              <a:t>сколько </a:t>
            </a:r>
            <a:r>
              <a:rPr lang="ru-RU" dirty="0"/>
              <a:t>соединяла.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В </a:t>
            </a:r>
            <a:r>
              <a:rPr lang="ru-RU" dirty="0"/>
              <a:t>приграничных городах и поселениях кипела торговля.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Германцы </a:t>
            </a:r>
            <a:r>
              <a:rPr lang="ru-RU" dirty="0"/>
              <a:t>постепенно привыкали к римским золотым и серебряным монетам и </a:t>
            </a:r>
            <a:r>
              <a:rPr lang="ru-RU" dirty="0" smtClean="0"/>
              <a:t>напиткам</a:t>
            </a:r>
            <a:r>
              <a:rPr lang="ru-RU" dirty="0"/>
              <a:t>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Римляне </a:t>
            </a:r>
            <a:r>
              <a:rPr lang="ru-RU" dirty="0"/>
              <a:t>высоко ценили янтарь, привозимый с </a:t>
            </a:r>
            <a:r>
              <a:rPr lang="ru-RU" dirty="0" smtClean="0"/>
              <a:t>берегов </a:t>
            </a:r>
            <a:r>
              <a:rPr lang="ru-RU" dirty="0"/>
              <a:t>Балтийского моря.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Все </a:t>
            </a:r>
            <a:r>
              <a:rPr lang="ru-RU" dirty="0"/>
              <a:t>больше германских </a:t>
            </a:r>
            <a:r>
              <a:rPr lang="ru-RU" dirty="0" smtClean="0"/>
              <a:t>юношей </a:t>
            </a:r>
            <a:r>
              <a:rPr lang="ru-RU" dirty="0"/>
              <a:t>шло служить в римское войско.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Германская </a:t>
            </a:r>
            <a:r>
              <a:rPr lang="ru-RU" dirty="0"/>
              <a:t>знать посылала своих сыновей учиться античной мудрости.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Те </a:t>
            </a:r>
            <a:r>
              <a:rPr lang="ru-RU" dirty="0"/>
              <a:t>овладевали латынью, военным искусством, </a:t>
            </a:r>
            <a:r>
              <a:rPr lang="ru-RU" dirty="0" smtClean="0"/>
              <a:t>ораторскими </a:t>
            </a:r>
            <a:r>
              <a:rPr lang="ru-RU" dirty="0"/>
              <a:t>навыками.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герм в риме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868" y="285728"/>
            <a:ext cx="5354638" cy="3037084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dirty="0"/>
              <a:t>В III в. лимес перестал быть серьезной преградой.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Его </a:t>
            </a:r>
            <a:r>
              <a:rPr lang="ru-RU" dirty="0"/>
              <a:t>без труда преодолевали некоторые германские </a:t>
            </a:r>
            <a:r>
              <a:rPr lang="ru-RU" dirty="0" smtClean="0"/>
              <a:t>племена</a:t>
            </a:r>
            <a:r>
              <a:rPr lang="ru-RU" dirty="0"/>
              <a:t>, проникавшие в глубь Римского государства.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Рим </a:t>
            </a:r>
            <a:r>
              <a:rPr lang="ru-RU" dirty="0"/>
              <a:t>этому почти не препятствовал.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Скорее </a:t>
            </a:r>
            <a:r>
              <a:rPr lang="ru-RU" dirty="0"/>
              <a:t>наоборот.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Германцы </a:t>
            </a:r>
            <a:r>
              <a:rPr lang="ru-RU" dirty="0"/>
              <a:t>селились в римских провинциях как </a:t>
            </a:r>
            <a:r>
              <a:rPr lang="ru-RU" dirty="0" smtClean="0"/>
              <a:t>союзники</a:t>
            </a:r>
            <a:r>
              <a:rPr lang="ru-RU" dirty="0"/>
              <a:t>, служившие империи.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Их </a:t>
            </a:r>
            <a:r>
              <a:rPr lang="ru-RU" dirty="0"/>
              <a:t>приглашали, чтобы </a:t>
            </a:r>
            <a:r>
              <a:rPr lang="ru-RU" dirty="0" smtClean="0"/>
              <a:t>усилить </a:t>
            </a:r>
            <a:r>
              <a:rPr lang="ru-RU" dirty="0"/>
              <a:t>одряхлевшую римскую армию.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Происходившее </a:t>
            </a:r>
            <a:r>
              <a:rPr lang="ru-RU" dirty="0"/>
              <a:t>мало походило на завоевание.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Даже </a:t>
            </a:r>
            <a:r>
              <a:rPr lang="ru-RU" dirty="0"/>
              <a:t>среди римских </a:t>
            </a:r>
            <a:r>
              <a:rPr lang="ru-RU" dirty="0" smtClean="0"/>
              <a:t>военачальников </a:t>
            </a:r>
            <a:r>
              <a:rPr lang="ru-RU" dirty="0"/>
              <a:t>было немало германцев.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3500438"/>
            <a:ext cx="5357850" cy="3143272"/>
          </a:xfrm>
          <a:prstGeom prst="rect">
            <a:avLst/>
          </a:prstGeom>
          <a:blipFill dpi="0" rotWithShape="1">
            <a:blip r:embed="rId4"/>
            <a:srcRect/>
            <a:stretch>
              <a:fillRect r="-1000" b="-5000"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142852"/>
            <a:ext cx="3251231" cy="428628"/>
          </a:xfrm>
        </p:spPr>
        <p:txBody>
          <a:bodyPr anchor="ctr"/>
          <a:lstStyle/>
          <a:p>
            <a:pPr algn="ctr"/>
            <a:r>
              <a:rPr lang="ru-RU" dirty="0" smtClean="0"/>
              <a:t>2. Неудержимый </a:t>
            </a:r>
            <a:r>
              <a:rPr lang="ru-RU" dirty="0"/>
              <a:t>поток.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714356"/>
            <a:ext cx="3251231" cy="5929354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dirty="0"/>
              <a:t>Когда римляне строили </a:t>
            </a:r>
            <a:r>
              <a:rPr lang="ru-RU" dirty="0" smtClean="0"/>
              <a:t>лимес</a:t>
            </a:r>
            <a:r>
              <a:rPr lang="ru-RU" dirty="0"/>
              <a:t>, а прирейнские племена германцев праздновали свои успехи, на бескрайних просторах Центральной Азии началось непонятное и опасное движение.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Племена </a:t>
            </a:r>
            <a:r>
              <a:rPr lang="ru-RU" i="1" dirty="0"/>
              <a:t>гуннов </a:t>
            </a:r>
            <a:r>
              <a:rPr lang="ru-RU" dirty="0"/>
              <a:t>двинулись в направлении Европы.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Не сразу </a:t>
            </a:r>
            <a:r>
              <a:rPr lang="ru-RU" dirty="0"/>
              <a:t>они достигли территорий, облюбованных </a:t>
            </a:r>
            <a:r>
              <a:rPr lang="ru-RU" dirty="0" smtClean="0"/>
              <a:t>германцами</a:t>
            </a:r>
            <a:r>
              <a:rPr lang="ru-RU" dirty="0"/>
              <a:t>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Первыми </a:t>
            </a:r>
            <a:r>
              <a:rPr lang="ru-RU" dirty="0"/>
              <a:t>силу гуннов узнали </a:t>
            </a:r>
            <a:r>
              <a:rPr lang="ru-RU" i="1" dirty="0"/>
              <a:t>готы. </a:t>
            </a:r>
            <a:endParaRPr lang="ru-RU" i="1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Западные </a:t>
            </a:r>
            <a:r>
              <a:rPr lang="ru-RU" dirty="0"/>
              <a:t>готы </a:t>
            </a:r>
            <a:r>
              <a:rPr lang="ru-RU" i="1" dirty="0"/>
              <a:t>{вестготы) </a:t>
            </a:r>
            <a:r>
              <a:rPr lang="ru-RU" dirty="0"/>
              <a:t>в страхе покинули причерноморские степи и пришли на Балканы, в римскую провинцию Фракия. Было это в IV 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252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14290"/>
            <a:ext cx="5286382" cy="355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857628"/>
            <a:ext cx="518582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переселение народов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3240" y="428604"/>
            <a:ext cx="5754793" cy="592935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3" y="214290"/>
            <a:ext cx="2857520" cy="6429420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dirty="0"/>
              <a:t>IV век обычно связывают с началом одного из самых значительных явлений европейской, да и мировой </a:t>
            </a:r>
            <a:r>
              <a:rPr lang="ru-RU" dirty="0" smtClean="0"/>
              <a:t>истории </a:t>
            </a:r>
            <a:r>
              <a:rPr lang="ru-RU" dirty="0"/>
              <a:t>— </a:t>
            </a:r>
            <a:r>
              <a:rPr lang="ru-RU" b="1" i="1" dirty="0"/>
              <a:t>Великого переселения народов </a:t>
            </a:r>
            <a:r>
              <a:rPr lang="ru-RU" i="1" dirty="0"/>
              <a:t>(IV—VII вв.). </a:t>
            </a:r>
            <a:endParaRPr lang="ru-RU" i="1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Что </a:t>
            </a:r>
            <a:r>
              <a:rPr lang="ru-RU" dirty="0"/>
              <a:t>заставило огромные массы людей бросить ставшие родными места и устремиться в неизвестность, к новым землям и очагам?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Гунны </a:t>
            </a:r>
            <a:r>
              <a:rPr lang="ru-RU" dirty="0"/>
              <a:t>вынудили уйти на юго-запад вестготов, потом они потревожили другие германские племена.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Нарушилось </a:t>
            </a:r>
            <a:r>
              <a:rPr lang="ru-RU" dirty="0"/>
              <a:t>равновесие.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Начались хаотичные</a:t>
            </a:r>
            <a:r>
              <a:rPr lang="ru-RU" dirty="0"/>
              <a:t>, часто не поддающиеся пониманию передвижения племен.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Происходившее </a:t>
            </a:r>
            <a:r>
              <a:rPr lang="ru-RU" dirty="0"/>
              <a:t>напоминало «эффект </a:t>
            </a:r>
            <a:r>
              <a:rPr lang="ru-RU" dirty="0" smtClean="0"/>
              <a:t>домино»: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/>
              <a:t>упавшая кость роняла соседнюю, та — </a:t>
            </a:r>
            <a:r>
              <a:rPr lang="ru-RU" dirty="0" smtClean="0"/>
              <a:t>следующую</a:t>
            </a:r>
            <a:r>
              <a:rPr lang="ru-RU" dirty="0"/>
              <a:t>...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Племена </a:t>
            </a:r>
            <a:r>
              <a:rPr lang="ru-RU" dirty="0"/>
              <a:t>двигались по направлению к Римской империи.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перенселение народов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16286" y="500042"/>
            <a:ext cx="5123541" cy="5857915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Но дело было не только </a:t>
            </a:r>
            <a:r>
              <a:rPr lang="ru-RU" sz="1600" dirty="0" smtClean="0"/>
              <a:t> </a:t>
            </a:r>
            <a:r>
              <a:rPr lang="ru-RU" sz="1600" u="sng" dirty="0" smtClean="0">
                <a:solidFill>
                  <a:srgbClr val="FF0000"/>
                </a:solidFill>
              </a:rPr>
              <a:t>в </a:t>
            </a:r>
            <a:r>
              <a:rPr lang="ru-RU" sz="1600" u="sng" dirty="0">
                <a:solidFill>
                  <a:srgbClr val="FF0000"/>
                </a:solidFill>
              </a:rPr>
              <a:t>нашествии гуннов. </a:t>
            </a:r>
            <a:endParaRPr lang="ru-RU" sz="1600" u="sng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/>
              <a:t>Изменения </a:t>
            </a:r>
            <a:r>
              <a:rPr lang="ru-RU" sz="1600" dirty="0"/>
              <a:t>происходили и в жизни германцев.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u="sng" dirty="0" smtClean="0">
                <a:solidFill>
                  <a:srgbClr val="FF0000"/>
                </a:solidFill>
              </a:rPr>
              <a:t>Население </a:t>
            </a:r>
            <a:r>
              <a:rPr lang="ru-RU" sz="1600" u="sng" dirty="0">
                <a:solidFill>
                  <a:srgbClr val="FF0000"/>
                </a:solidFill>
              </a:rPr>
              <a:t>росло. </a:t>
            </a:r>
            <a:endParaRPr lang="ru-RU" sz="1600" u="sng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/>
              <a:t>Часть </a:t>
            </a:r>
            <a:r>
              <a:rPr lang="ru-RU" sz="1600" dirty="0"/>
              <a:t>его была вынуждена уходить на новые земли.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Остававшиеся </a:t>
            </a:r>
            <a:r>
              <a:rPr lang="ru-RU" sz="1600" dirty="0"/>
              <a:t>вспоминали об ушедших</a:t>
            </a:r>
            <a:r>
              <a:rPr lang="ru-RU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 Сооружали </a:t>
            </a:r>
            <a:r>
              <a:rPr lang="ru-RU" sz="1600" dirty="0"/>
              <a:t>холмики, похожие на могилы.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Ставили </a:t>
            </a:r>
            <a:r>
              <a:rPr lang="ru-RU" sz="1600" dirty="0"/>
              <a:t>на них особые шесты с изображением птицы, смотревшей </a:t>
            </a:r>
            <a:r>
              <a:rPr lang="ru-RU" sz="1600" dirty="0" smtClean="0"/>
              <a:t>туда</a:t>
            </a:r>
            <a:r>
              <a:rPr lang="ru-RU" sz="1600" dirty="0"/>
              <a:t>, куда ушли соплеменники.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С III </a:t>
            </a:r>
            <a:r>
              <a:rPr lang="ru-RU" sz="1600" dirty="0"/>
              <a:t>в. таких могил </a:t>
            </a:r>
            <a:r>
              <a:rPr lang="ru-RU" sz="1600" dirty="0" smtClean="0"/>
              <a:t>становилось </a:t>
            </a:r>
            <a:r>
              <a:rPr lang="ru-RU" sz="1600" dirty="0"/>
              <a:t>все больше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142852"/>
            <a:ext cx="3251231" cy="428628"/>
          </a:xfrm>
        </p:spPr>
        <p:txBody>
          <a:bodyPr anchor="ctr"/>
          <a:lstStyle/>
          <a:p>
            <a:pPr algn="ctr"/>
            <a:r>
              <a:rPr lang="ru-RU" dirty="0" smtClean="0"/>
              <a:t>3. Канун </a:t>
            </a:r>
            <a:r>
              <a:rPr lang="ru-RU" dirty="0"/>
              <a:t>катастрофы. </a:t>
            </a:r>
          </a:p>
        </p:txBody>
      </p:sp>
      <p:pic>
        <p:nvPicPr>
          <p:cNvPr id="7" name="Содержимое 6" descr="зап и вост римск импер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57686" y="142852"/>
            <a:ext cx="4546973" cy="628654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642918"/>
            <a:ext cx="4143404" cy="6000792"/>
          </a:xfrm>
        </p:spPr>
        <p:txBody>
          <a:bodyPr anchor="ctr">
            <a:normAutofit fontScale="85000" lnSpcReduction="20000"/>
          </a:bodyPr>
          <a:lstStyle/>
          <a:p>
            <a:pPr>
              <a:lnSpc>
                <a:spcPct val="160000"/>
              </a:lnSpc>
            </a:pPr>
            <a:r>
              <a:rPr lang="ru-RU" dirty="0"/>
              <a:t>Что же Рим? Что мешало ему поставить на место тех, кого он столетиями называл «варварами»?</a:t>
            </a:r>
          </a:p>
          <a:p>
            <a:pPr>
              <a:lnSpc>
                <a:spcPct val="150000"/>
              </a:lnSpc>
            </a:pPr>
            <a:r>
              <a:rPr lang="ru-RU" dirty="0"/>
              <a:t>Очень многое.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Уже </a:t>
            </a:r>
            <a:r>
              <a:rPr lang="ru-RU" dirty="0"/>
              <a:t>в III в. империя пережила тя­желейший кризис.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Оправиться </a:t>
            </a:r>
            <a:r>
              <a:rPr lang="ru-RU" dirty="0"/>
              <a:t>от него полностью она не смогла. Нарушились связи между провинциями.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В </a:t>
            </a:r>
            <a:r>
              <a:rPr lang="ru-RU" dirty="0"/>
              <a:t>395 г. </a:t>
            </a:r>
            <a:r>
              <a:rPr lang="ru-RU" b="1" dirty="0"/>
              <a:t>Римская империя разделилась на Западную и Восточную. </a:t>
            </a:r>
            <a:endParaRPr lang="ru-RU" b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b="1" dirty="0" smtClean="0"/>
              <a:t> </a:t>
            </a:r>
            <a:r>
              <a:rPr lang="ru-RU" dirty="0"/>
              <a:t>Сокращалась торговля. </a:t>
            </a:r>
            <a:endParaRPr lang="ru-RU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Теряли </a:t>
            </a:r>
            <a:r>
              <a:rPr lang="ru-RU" dirty="0"/>
              <a:t>былой блеск города. </a:t>
            </a:r>
            <a:endParaRPr lang="ru-RU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Росли </a:t>
            </a:r>
            <a:r>
              <a:rPr lang="ru-RU" dirty="0"/>
              <a:t>налоги. </a:t>
            </a:r>
            <a:endParaRPr lang="ru-RU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Недовольных </a:t>
            </a:r>
            <a:r>
              <a:rPr lang="ru-RU" dirty="0"/>
              <a:t>становилось все больше. </a:t>
            </a:r>
            <a:endParaRPr lang="ru-RU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Народы</a:t>
            </a:r>
            <a:r>
              <a:rPr lang="ru-RU" dirty="0"/>
              <a:t>, порабощенные Римом в прежние времена, восставали и не подчинялись власти наместни­ков. </a:t>
            </a:r>
            <a:endParaRPr lang="ru-RU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/>
              <a:t>А </a:t>
            </a:r>
            <a:r>
              <a:rPr lang="ru-RU" dirty="0"/>
              <a:t>войско — славное римское войско — теперь чуть ли не наполовину состояло из наемников-германцев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Гроза приближалась.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В </a:t>
            </a:r>
            <a:r>
              <a:rPr lang="ru-RU" b="1" dirty="0" smtClean="0"/>
              <a:t>378 г. </a:t>
            </a:r>
            <a:r>
              <a:rPr lang="ru-RU" dirty="0" smtClean="0"/>
              <a:t>вестготы разгромили римскую армию при Адрианополе.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Их удалось замирить.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Но ненадолго.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4283" y="273050"/>
            <a:ext cx="2714644" cy="441306"/>
          </a:xfrm>
        </p:spPr>
        <p:txBody>
          <a:bodyPr anchor="ctr"/>
          <a:lstStyle/>
          <a:p>
            <a:pPr algn="ctr"/>
            <a:r>
              <a:rPr lang="ru-RU" dirty="0" smtClean="0"/>
              <a:t>4. Рим </a:t>
            </a:r>
            <a:r>
              <a:rPr lang="ru-RU" dirty="0"/>
              <a:t>побежденный. </a:t>
            </a:r>
          </a:p>
        </p:txBody>
      </p:sp>
      <p:pic>
        <p:nvPicPr>
          <p:cNvPr id="9" name="Содержимое 8" descr="аларих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3240" y="3214686"/>
            <a:ext cx="5773942" cy="3429024"/>
          </a:xfrm>
          <a:effectLst>
            <a:softEdge rad="317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3" y="857232"/>
            <a:ext cx="2786082" cy="5786478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1800" dirty="0"/>
              <a:t>Уже в </a:t>
            </a:r>
            <a:r>
              <a:rPr lang="ru-RU" sz="1800" b="1" dirty="0"/>
              <a:t>401 </a:t>
            </a:r>
            <a:r>
              <a:rPr lang="ru-RU" sz="1800" dirty="0"/>
              <a:t>г. вестготский вождь </a:t>
            </a:r>
            <a:r>
              <a:rPr lang="ru-RU" sz="1800" i="1" dirty="0"/>
              <a:t>Аларих </a:t>
            </a:r>
            <a:r>
              <a:rPr lang="ru-RU" sz="1800" dirty="0"/>
              <a:t>вторгся в пределы империи.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До </a:t>
            </a:r>
            <a:r>
              <a:rPr lang="ru-RU" sz="1800" dirty="0"/>
              <a:t>этого он успел пограбить в Греции, но был побежден </a:t>
            </a:r>
            <a:r>
              <a:rPr lang="ru-RU" sz="1800" dirty="0" smtClean="0"/>
              <a:t>Стилихоном</a:t>
            </a:r>
            <a:r>
              <a:rPr lang="ru-RU" sz="1800" dirty="0"/>
              <a:t>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И </a:t>
            </a:r>
            <a:r>
              <a:rPr lang="ru-RU" sz="1800" dirty="0"/>
              <a:t>на этот раз Стилихону удалось остановить вестготские полчища. </a:t>
            </a:r>
            <a:endParaRPr lang="ru-RU" sz="1800" dirty="0" smtClean="0"/>
          </a:p>
          <a:p>
            <a:pPr>
              <a:lnSpc>
                <a:spcPct val="150000"/>
              </a:lnSpc>
            </a:pPr>
            <a:r>
              <a:rPr lang="ru-RU" sz="1800" dirty="0" smtClean="0"/>
              <a:t>Аларих </a:t>
            </a:r>
            <a:r>
              <a:rPr lang="ru-RU" sz="1800" dirty="0"/>
              <a:t>принял его предложение и перешел на службу к империи.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214290"/>
            <a:ext cx="5715040" cy="2928958"/>
          </a:xfrm>
          <a:prstGeom prst="rect">
            <a:avLst/>
          </a:prstGeom>
          <a:blipFill>
            <a:blip r:embed="rId4"/>
            <a:stretch>
              <a:fillRect r="-1000" b="-5000"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build="p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тилихон и сирена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763201"/>
            <a:ext cx="5354638" cy="5390336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Вскоре он потребовал от Рима новых уступок. </a:t>
            </a:r>
            <a:r>
              <a:rPr lang="ru-RU" dirty="0" smtClean="0"/>
              <a:t>Стилихон</a:t>
            </a:r>
            <a:r>
              <a:rPr lang="ru-RU" dirty="0"/>
              <a:t>, зная военную слабость империи, был готов отдать ему и золото, и одну из римских провинций.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u="sng" dirty="0" smtClean="0">
                <a:solidFill>
                  <a:srgbClr val="FF0000"/>
                </a:solidFill>
              </a:rPr>
              <a:t>«</a:t>
            </a:r>
            <a:r>
              <a:rPr lang="ru-RU" u="sng" dirty="0">
                <a:solidFill>
                  <a:srgbClr val="FF0000"/>
                </a:solidFill>
              </a:rPr>
              <a:t>Это не мир, это договор о рабстве», </a:t>
            </a:r>
            <a:r>
              <a:rPr lang="ru-RU" dirty="0"/>
              <a:t>— внушали императору </a:t>
            </a:r>
            <a:r>
              <a:rPr lang="ru-RU" i="1" dirty="0"/>
              <a:t>Гондрию </a:t>
            </a:r>
            <a:r>
              <a:rPr lang="ru-RU" dirty="0"/>
              <a:t>враги Стилихона.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Лучший </a:t>
            </a:r>
            <a:r>
              <a:rPr lang="ru-RU" dirty="0"/>
              <a:t>из римлян, вандал Стилихон был казнен.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Дни </a:t>
            </a:r>
            <a:r>
              <a:rPr lang="ru-RU" dirty="0"/>
              <a:t>Рима были сочтены.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Укрывшийся </a:t>
            </a:r>
            <a:r>
              <a:rPr lang="ru-RU" dirty="0"/>
              <a:t>в Равенне Гонорий то пытался откупиться от Алариха несметным количеством золота, то </a:t>
            </a:r>
            <a:r>
              <a:rPr lang="ru-RU" dirty="0" smtClean="0"/>
              <a:t>отказывался </a:t>
            </a:r>
            <a:r>
              <a:rPr lang="ru-RU" dirty="0"/>
              <a:t>от данного им слова, то соглашался на переговоры, то прерывал их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u="sng" dirty="0" smtClean="0">
                <a:solidFill>
                  <a:srgbClr val="FF0000"/>
                </a:solidFill>
              </a:rPr>
              <a:t> </a:t>
            </a:r>
            <a:r>
              <a:rPr lang="ru-RU" u="sng" dirty="0">
                <a:solidFill>
                  <a:srgbClr val="FF0000"/>
                </a:solidFill>
              </a:rPr>
              <a:t>«Нас много, мы будем сражаться», — </a:t>
            </a:r>
            <a:r>
              <a:rPr lang="ru-RU" dirty="0" smtClean="0"/>
              <a:t>пытались </a:t>
            </a:r>
            <a:r>
              <a:rPr lang="ru-RU" dirty="0"/>
              <a:t>остановить Алариха.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u="sng" dirty="0" smtClean="0">
                <a:solidFill>
                  <a:srgbClr val="FF0000"/>
                </a:solidFill>
              </a:rPr>
              <a:t>«</a:t>
            </a:r>
            <a:r>
              <a:rPr lang="ru-RU" u="sng" dirty="0">
                <a:solidFill>
                  <a:srgbClr val="FF0000"/>
                </a:solidFill>
              </a:rPr>
              <a:t>Тем лучше; чем гуще </a:t>
            </a:r>
            <a:r>
              <a:rPr lang="ru-RU" u="sng" dirty="0" smtClean="0">
                <a:solidFill>
                  <a:srgbClr val="FF0000"/>
                </a:solidFill>
              </a:rPr>
              <a:t>трава</a:t>
            </a:r>
            <a:r>
              <a:rPr lang="ru-RU" u="sng" dirty="0">
                <a:solidFill>
                  <a:srgbClr val="FF0000"/>
                </a:solidFill>
              </a:rPr>
              <a:t>, тем легче ее скосить», </a:t>
            </a:r>
            <a:r>
              <a:rPr lang="ru-RU" dirty="0"/>
              <a:t>—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угрожал </a:t>
            </a:r>
            <a:r>
              <a:rPr lang="ru-RU" dirty="0"/>
              <a:t>вождь вестготов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аларих смерть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0430" y="1071546"/>
            <a:ext cx="5262515" cy="4929222"/>
          </a:xfrm>
          <a:effectLst>
            <a:softEdge rad="1270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285728"/>
            <a:ext cx="3251231" cy="635798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1800" b="1" dirty="0">
                <a:solidFill>
                  <a:srgbClr val="FF0000"/>
                </a:solidFill>
              </a:rPr>
              <a:t>Дело шло к страшной развязке.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Она </a:t>
            </a:r>
            <a:r>
              <a:rPr lang="ru-RU" sz="1800" b="1" dirty="0">
                <a:solidFill>
                  <a:srgbClr val="FF0000"/>
                </a:solidFill>
              </a:rPr>
              <a:t>наступила 24 августа 410 г. «Вечный город» пал, отданный на разграбление и поругание.</a:t>
            </a:r>
            <a:endParaRPr lang="ru-RU" sz="1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/>
              <a:t>Аларих не остался в Риме.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Трех </a:t>
            </a:r>
            <a:r>
              <a:rPr lang="ru-RU" dirty="0"/>
              <a:t>дней великого </a:t>
            </a:r>
            <a:r>
              <a:rPr lang="ru-RU" dirty="0" smtClean="0"/>
              <a:t>разграбления </a:t>
            </a:r>
            <a:r>
              <a:rPr lang="ru-RU" dirty="0"/>
              <a:t>вестготам показалось достаточно, и они </a:t>
            </a:r>
            <a:r>
              <a:rPr lang="ru-RU" dirty="0" smtClean="0"/>
              <a:t>двинулись </a:t>
            </a:r>
            <a:r>
              <a:rPr lang="ru-RU" dirty="0"/>
              <a:t>дальше, на юг Италии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/>
              <a:t>Меньше чем через год Аларих умер.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Молва </a:t>
            </a:r>
            <a:r>
              <a:rPr lang="ru-RU" dirty="0"/>
              <a:t>гласит, что болезнь пришла к </a:t>
            </a:r>
            <a:r>
              <a:rPr lang="ru-RU" dirty="0" smtClean="0"/>
              <a:t>нему </a:t>
            </a:r>
            <a:r>
              <a:rPr lang="ru-RU" dirty="0"/>
              <a:t>именно в те дни, когда возглавляемые им </a:t>
            </a:r>
            <a:r>
              <a:rPr lang="ru-RU" dirty="0" smtClean="0"/>
              <a:t>соплеменники </a:t>
            </a:r>
            <a:r>
              <a:rPr lang="ru-RU" dirty="0"/>
              <a:t>разрушали столицу тогдашнего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2254" cy="1143000"/>
          </a:xfrm>
        </p:spPr>
        <p:txBody>
          <a:bodyPr>
            <a:normAutofit/>
          </a:bodyPr>
          <a:lstStyle/>
          <a:p>
            <a:r>
              <a:rPr lang="ru-RU" b="1" i="1" dirty="0"/>
              <a:t>Вопросы к </a:t>
            </a:r>
            <a:r>
              <a:rPr lang="ru-RU" b="1" i="1" dirty="0" smtClean="0"/>
              <a:t>параграфу</a:t>
            </a:r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4282" y="2285992"/>
            <a:ext cx="850112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  <a:ea typeface="Times New Roman" pitchFamily="18" charset="0"/>
                <a:cs typeface="Franklin Gothic Book" pitchFamily="34" charset="0"/>
              </a:rPr>
              <a:t>Как складывались отношения между Римом и германцами до начала Великого переселения народов? Попытайтесь выделить в истории этих отношений определенные этапы.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  <a:ea typeface="Times New Roman" pitchFamily="18" charset="0"/>
                <a:cs typeface="Franklin Gothic Book" pitchFamily="34" charset="0"/>
              </a:rPr>
              <a:t>Почему, по вашему мнению, германские вожди посылали своих сыновей учиться в империю?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  <a:ea typeface="Times New Roman" pitchFamily="18" charset="0"/>
                <a:cs typeface="Franklin Gothic Book" pitchFamily="34" charset="0"/>
              </a:rPr>
              <a:t>Оцените причины и последствия приглашения германских дружин в римское войско.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Book" pitchFamily="34" charset="0"/>
                <a:ea typeface="Times New Roman" pitchFamily="18" charset="0"/>
                <a:cs typeface="Franklin Gothic Book" pitchFamily="34" charset="0"/>
              </a:rPr>
              <a:t>Почему падение Рима было встречено многими как знак наступающего «конца света»?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786578" y="214290"/>
            <a:ext cx="2000264" cy="1714512"/>
          </a:xfrm>
          <a:prstGeom prst="ellipse">
            <a:avLst/>
          </a:prstGeom>
          <a:solidFill>
            <a:srgbClr val="FF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/>
              <a:t>?</a:t>
            </a:r>
            <a:endParaRPr lang="ru-RU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7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1117</Words>
  <Application>Microsoft Office PowerPoint</Application>
  <PresentationFormat>Экран (4:3)</PresentationFormat>
  <Paragraphs>122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Franklin Gothic Book</vt:lpstr>
      <vt:lpstr>Times New Roman</vt:lpstr>
      <vt:lpstr>Wingdings</vt:lpstr>
      <vt:lpstr>Тема Office</vt:lpstr>
      <vt:lpstr>ВЕЛИКОЕ ПЕРЕСЕЛЕНИЕ НАРОДОВ</vt:lpstr>
      <vt:lpstr>Империя и германцы.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Неудержимый поток. </vt:lpstr>
      <vt:lpstr>Презентация PowerPoint</vt:lpstr>
      <vt:lpstr>Презентация PowerPoint</vt:lpstr>
      <vt:lpstr>3. Канун катастрофы. </vt:lpstr>
      <vt:lpstr>4. Рим побежденный. </vt:lpstr>
      <vt:lpstr>Презентация PowerPoint</vt:lpstr>
      <vt:lpstr>Презентация PowerPoint</vt:lpstr>
      <vt:lpstr>Вопросы к параграфу</vt:lpstr>
    </vt:vector>
  </TitlesOfParts>
  <Company>HATA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ВЕЛИКОЕ ПЕРЕСЕЛЕНИЕ НАРОДОВ</dc:title>
  <dc:creator>Леонид</dc:creator>
  <cp:lastModifiedBy>Артём Мендрик</cp:lastModifiedBy>
  <cp:revision>46</cp:revision>
  <dcterms:created xsi:type="dcterms:W3CDTF">2009-07-24T15:15:49Z</dcterms:created>
  <dcterms:modified xsi:type="dcterms:W3CDTF">2015-08-24T13:28:18Z</dcterms:modified>
</cp:coreProperties>
</file>