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6" r:id="rId3"/>
    <p:sldId id="259" r:id="rId4"/>
    <p:sldId id="260" r:id="rId5"/>
    <p:sldId id="261" r:id="rId6"/>
    <p:sldId id="262" r:id="rId7"/>
    <p:sldId id="263" r:id="rId8"/>
    <p:sldId id="273" r:id="rId9"/>
    <p:sldId id="269" r:id="rId10"/>
    <p:sldId id="277" r:id="rId11"/>
    <p:sldId id="278" r:id="rId12"/>
    <p:sldId id="264" r:id="rId13"/>
    <p:sldId id="265" r:id="rId14"/>
    <p:sldId id="279" r:id="rId15"/>
    <p:sldId id="266" r:id="rId16"/>
    <p:sldId id="267" r:id="rId17"/>
    <p:sldId id="268" r:id="rId18"/>
    <p:sldId id="258" r:id="rId19"/>
    <p:sldId id="271" r:id="rId20"/>
    <p:sldId id="272" r:id="rId21"/>
    <p:sldId id="274" r:id="rId22"/>
    <p:sldId id="275" r:id="rId23"/>
    <p:sldId id="276" r:id="rId24"/>
    <p:sldId id="281" r:id="rId25"/>
    <p:sldId id="270" r:id="rId26"/>
    <p:sldId id="28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C4530-E3CD-49D6-83D6-EBEE69CF04E7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762FF-CD2B-4F61-A39B-CE6DBCE70E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152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742756-130B-41E2-AFCF-ADDCB7834414}" type="slidenum">
              <a:rPr lang="ru-RU"/>
              <a:pPr/>
              <a:t>18</a:t>
            </a:fld>
            <a:endParaRPr lang="ru-RU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245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9BFF-DED0-46E0-A4AD-3DBF485A4BEA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02FEC-BDB9-4637-9F34-91E615F0E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9BFF-DED0-46E0-A4AD-3DBF485A4BEA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02FEC-BDB9-4637-9F34-91E615F0E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9BFF-DED0-46E0-A4AD-3DBF485A4BEA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02FEC-BDB9-4637-9F34-91E615F0E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9BFF-DED0-46E0-A4AD-3DBF485A4BEA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02FEC-BDB9-4637-9F34-91E615F0E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9BFF-DED0-46E0-A4AD-3DBF485A4BEA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02FEC-BDB9-4637-9F34-91E615F0E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9BFF-DED0-46E0-A4AD-3DBF485A4BEA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02FEC-BDB9-4637-9F34-91E615F0E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9BFF-DED0-46E0-A4AD-3DBF485A4BEA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02FEC-BDB9-4637-9F34-91E615F0E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9BFF-DED0-46E0-A4AD-3DBF485A4BEA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02FEC-BDB9-4637-9F34-91E615F0E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9BFF-DED0-46E0-A4AD-3DBF485A4BEA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02FEC-BDB9-4637-9F34-91E615F0E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9BFF-DED0-46E0-A4AD-3DBF485A4BEA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02FEC-BDB9-4637-9F34-91E615F0E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9BFF-DED0-46E0-A4AD-3DBF485A4BEA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02FEC-BDB9-4637-9F34-91E615F0E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49BFF-DED0-46E0-A4AD-3DBF485A4BEA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02FEC-BDB9-4637-9F34-91E615F0E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071678"/>
            <a:ext cx="9144000" cy="1938992"/>
          </a:xfrm>
          <a:prstGeom prst="rect">
            <a:avLst/>
          </a:prstGeom>
          <a:scene3d>
            <a:camera prst="orthographicFront">
              <a:rot lat="0" lon="0" rev="600000"/>
            </a:camera>
            <a:lightRig rig="threePt" dir="t"/>
          </a:scene3d>
        </p:spPr>
        <p:txBody>
          <a:bodyPr wrap="square">
            <a:spAutoFit/>
            <a:sp3d extrusionH="57150">
              <a:bevelT w="82550" h="38100" prst="coolSlant"/>
            </a:sp3d>
          </a:bodyPr>
          <a:lstStyle/>
          <a:p>
            <a:pPr algn="ctr"/>
            <a:r>
              <a:rPr lang="ru-RU" sz="4000" b="1" dirty="0" smtClean="0">
                <a:ln w="1905">
                  <a:noFill/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Государственное и общественно-политическое развитие СССР  </a:t>
            </a:r>
          </a:p>
          <a:p>
            <a:pPr algn="ctr"/>
            <a:r>
              <a:rPr lang="ru-RU" sz="4000" b="1" dirty="0" smtClean="0">
                <a:ln w="1905">
                  <a:noFill/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 середине 1950 - начале 1960-х гг.</a:t>
            </a:r>
            <a:endParaRPr lang="ru-RU" sz="4000" b="1" dirty="0">
              <a:ln w="1905">
                <a:noFill/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86050" y="4286256"/>
            <a:ext cx="3507914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86414" y="3691380"/>
            <a:ext cx="3357586" cy="3166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4286256"/>
            <a:ext cx="3428992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85720" y="0"/>
            <a:ext cx="2250279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143736" y="0"/>
            <a:ext cx="200026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000364" y="0"/>
            <a:ext cx="3643338" cy="2362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Чупров Л.А. МОУ СОШ №3 с. Камень-Рыболов Ханкайского района Приморского края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928826" cy="642942"/>
          </a:xfrm>
          <a:prstGeom prst="rect">
            <a:avLst/>
          </a:prstGeom>
          <a:blipFill>
            <a:blip r:embed="rId2" cstate="email"/>
            <a:stretch>
              <a:fillRect/>
            </a:stretch>
          </a:blip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После смерти Сталина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8" name="Прямая соединительная линия 7"/>
          <p:cNvCxnSpPr>
            <a:stCxn id="6" idx="3"/>
            <a:endCxn id="10" idx="1"/>
          </p:cNvCxnSpPr>
          <p:nvPr/>
        </p:nvCxnSpPr>
        <p:spPr>
          <a:xfrm>
            <a:off x="1928826" y="321471"/>
            <a:ext cx="1142976" cy="0"/>
          </a:xfrm>
          <a:prstGeom prst="lin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071802" y="0"/>
            <a:ext cx="1928826" cy="6429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Борьба за власть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500826" y="0"/>
            <a:ext cx="2357454" cy="6429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Десталинизация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7" name="Прямая соединительная линия 16"/>
          <p:cNvCxnSpPr>
            <a:stCxn id="10" idx="3"/>
            <a:endCxn id="15" idx="1"/>
          </p:cNvCxnSpPr>
          <p:nvPr/>
        </p:nvCxnSpPr>
        <p:spPr>
          <a:xfrm>
            <a:off x="5000628" y="321471"/>
            <a:ext cx="1500198" cy="0"/>
          </a:xfrm>
          <a:prstGeom prst="lin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cxnSp>
      <p:cxnSp>
        <p:nvCxnSpPr>
          <p:cNvPr id="19" name="Прямая соединительная линия 18"/>
          <p:cNvCxnSpPr>
            <a:stCxn id="10" idx="2"/>
            <a:endCxn id="20" idx="0"/>
          </p:cNvCxnSpPr>
          <p:nvPr/>
        </p:nvCxnSpPr>
        <p:spPr>
          <a:xfrm rot="5400000">
            <a:off x="2571748" y="-464359"/>
            <a:ext cx="357166" cy="2571768"/>
          </a:xfrm>
          <a:prstGeom prst="line">
            <a:avLst/>
          </a:prstGeom>
          <a:ln w="381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357158" y="1000108"/>
            <a:ext cx="2214578" cy="107157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Либерализация внутренней </a:t>
            </a:r>
            <a:r>
              <a:rPr lang="ru-RU" dirty="0" smtClean="0">
                <a:solidFill>
                  <a:schemeClr val="tx1"/>
                </a:solidFill>
              </a:rPr>
              <a:t> и внешней политики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57158" y="3000372"/>
            <a:ext cx="2214578" cy="6429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восстановилась законность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57158" y="3786190"/>
            <a:ext cx="2214578" cy="6429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Осуществлялась передача части законодательных функций из центра на места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57158" y="4572008"/>
            <a:ext cx="2214578" cy="6429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К работе в органах власти привлекались рабочие, колхозники и интеллигенция,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57158" y="5357826"/>
            <a:ext cx="2214578" cy="500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Налаживалось местное самоуправление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57158" y="6000768"/>
            <a:ext cx="2214578" cy="6429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проводилась </a:t>
            </a:r>
            <a:r>
              <a:rPr lang="ru-RU" sz="1400" dirty="0">
                <a:solidFill>
                  <a:schemeClr val="tx1"/>
                </a:solidFill>
              </a:rPr>
              <a:t>реформа органов </a:t>
            </a:r>
            <a:r>
              <a:rPr lang="ru-RU" sz="1400" dirty="0" smtClean="0">
                <a:solidFill>
                  <a:schemeClr val="tx1"/>
                </a:solidFill>
              </a:rPr>
              <a:t>управления хозяйством  страны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57158" y="2214554"/>
            <a:ext cx="2214578" cy="6429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Стали регулярными заседания Президиума ЦК и пленумы.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6500826" y="928670"/>
            <a:ext cx="2357454" cy="6429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XX съезд КПСС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(14 - 25 февраля 1956 г.)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500826" y="1714488"/>
            <a:ext cx="2357454" cy="500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Началась реабилитация жертв репрессий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500826" y="2357430"/>
            <a:ext cx="2357454" cy="6429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Б</a:t>
            </a:r>
            <a:r>
              <a:rPr lang="ru-RU" sz="1400" dirty="0" smtClean="0">
                <a:solidFill>
                  <a:schemeClr val="tx1"/>
                </a:solidFill>
              </a:rPr>
              <a:t>ыли сняты  обвинения с большинства депортированных народов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500826" y="3143248"/>
            <a:ext cx="2357454" cy="7858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Началась репатриация граждан Польши, Венгрии, Болгарии, находящихся в советских лагерях </a:t>
            </a:r>
            <a:r>
              <a:rPr lang="ru-RU" sz="1200" dirty="0">
                <a:solidFill>
                  <a:schemeClr val="tx1"/>
                </a:solidFill>
              </a:rPr>
              <a:t>и спецпоселениях.</a:t>
            </a:r>
          </a:p>
        </p:txBody>
      </p:sp>
      <p:cxnSp>
        <p:nvCxnSpPr>
          <p:cNvPr id="63" name="Прямая со стрелкой 62"/>
          <p:cNvCxnSpPr>
            <a:stCxn id="15" idx="2"/>
            <a:endCxn id="39" idx="0"/>
          </p:cNvCxnSpPr>
          <p:nvPr/>
        </p:nvCxnSpPr>
        <p:spPr>
          <a:xfrm rot="5400000">
            <a:off x="7536689" y="785806"/>
            <a:ext cx="285728" cy="1588"/>
          </a:xfrm>
          <a:prstGeom prst="straightConnector1">
            <a:avLst/>
          </a:prstGeom>
          <a:ln w="381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Прямоугольник 65"/>
          <p:cNvSpPr/>
          <p:nvPr/>
        </p:nvSpPr>
        <p:spPr>
          <a:xfrm>
            <a:off x="6500826" y="4071942"/>
            <a:ext cx="2357454" cy="6429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Ослабел </a:t>
            </a:r>
            <a:r>
              <a:rPr lang="ru-RU" sz="1400" dirty="0">
                <a:solidFill>
                  <a:schemeClr val="tx1"/>
                </a:solidFill>
              </a:rPr>
              <a:t>идеологический пресс на творческую интеллигенцию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6500826" y="4857760"/>
            <a:ext cx="2357454" cy="500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Были оправданы многие деятели культуры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6500826" y="5500702"/>
            <a:ext cx="2357454" cy="500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Стали выходить новые журналы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500826" y="6143644"/>
            <a:ext cx="2357454" cy="500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Положительные изменения происходят в киноискусстве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947265" y="1000108"/>
            <a:ext cx="3224915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72198" y="0"/>
            <a:ext cx="2643200" cy="325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57158" y="214290"/>
            <a:ext cx="5143536" cy="857256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Комиссия по реабилитации жертв сталинских репрессий   под председательством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П.Н. Поспелова.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2198" y="3286124"/>
            <a:ext cx="2643206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П.Н. Поспелов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8" name="Прямая со стрелкой 7"/>
          <p:cNvCxnSpPr>
            <a:stCxn id="4" idx="2"/>
            <a:endCxn id="9" idx="0"/>
          </p:cNvCxnSpPr>
          <p:nvPr/>
        </p:nvCxnSpPr>
        <p:spPr>
          <a:xfrm rot="5400000">
            <a:off x="2786050" y="1214422"/>
            <a:ext cx="285752" cy="1588"/>
          </a:xfrm>
          <a:prstGeom prst="straightConnector1">
            <a:avLst/>
          </a:prstGeom>
          <a:noFill/>
          <a:ln>
            <a:headEnd type="diamond" w="med" len="med"/>
            <a:tailEnd type="triangl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57158" y="1357298"/>
            <a:ext cx="5143536" cy="857256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К 1956 г. было снято обвинение с 16 тысяч невинно осужденных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57158" y="2428868"/>
            <a:ext cx="5143536" cy="571504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Среди реабилитированных оказались АВ. Косарев, С.В. Косиор, М.Н. Тухачевский и др.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6427113"/>
            <a:ext cx="51435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Александр Васильевич Косарев</a:t>
            </a:r>
          </a:p>
          <a:p>
            <a:pPr algn="ctr"/>
            <a:r>
              <a:rPr lang="ru-RU" sz="1000" dirty="0" smtClean="0"/>
              <a:t>руководитель Всесоюзного Коммунистического Союза Молодежи.</a:t>
            </a:r>
            <a:endParaRPr lang="ru-RU" sz="1000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58" y="3319133"/>
            <a:ext cx="5143535" cy="303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 cstate="email"/>
          <a:srcRect b="13228"/>
          <a:stretch>
            <a:fillRect/>
          </a:stretch>
        </p:blipFill>
        <p:spPr bwMode="auto">
          <a:xfrm>
            <a:off x="6072198" y="3571876"/>
            <a:ext cx="2643206" cy="2998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/>
          <p:cNvSpPr/>
          <p:nvPr/>
        </p:nvSpPr>
        <p:spPr>
          <a:xfrm>
            <a:off x="6072198" y="6572272"/>
            <a:ext cx="2643206" cy="285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С.В. Косиор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237570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8643966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Реорганизация аппарата управления промышленности стала поводом выступления консерваторов против Н.С. Хрущева. Оппозиция против него стала складываться после ХХ съезда КПСС. </a:t>
            </a:r>
          </a:p>
          <a:p>
            <a:pPr algn="ctr"/>
            <a:r>
              <a:rPr lang="ru-RU" sz="1400" dirty="0" smtClean="0"/>
              <a:t>Ее возглавили В.М. Молотов,  Г.М. Маленков и Л.М. Каганович. Постепенно созрел план отстранения его от власти. </a:t>
            </a: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643966" y="0"/>
            <a:ext cx="500034" cy="1000108"/>
          </a:xfrm>
          <a:prstGeom prst="actionButtonForwardNex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1142984"/>
            <a:ext cx="5857884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18 июня 1957 г. на заседании Президиума ЦК КПСС Хрущеву были предъявлены обвинения в 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86314" y="2000240"/>
            <a:ext cx="4071966" cy="3571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экономическом волюнтаризме,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6314" y="2714620"/>
            <a:ext cx="4071966" cy="3571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формировании культа его личности,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86314" y="3429000"/>
            <a:ext cx="4143404" cy="3571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подрыве авторитета КПСС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4071942"/>
            <a:ext cx="4143404" cy="857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подрыве авторитета КПСС в международном коммунистическом движении из-за разоблачений культа личности Сталина 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1" y="2000239"/>
            <a:ext cx="4457111" cy="2928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0" y="5500702"/>
            <a:ext cx="8572528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Однако Хрущева поддержала значительная часть обновленного аппарата ЦК КПСС, армия, возглавляемая Г.К. Жуковым, и КГБ. Созванный с их помощью пленум ЦК (22-29 июня) осудил «фракционную деятельность антипартийной группы». Молотов, Маленков, Каганович и «примкнувший к ним» Шепилов были выведены из Президиума и ЦК КПСС. </a:t>
            </a:r>
          </a:p>
        </p:txBody>
      </p:sp>
      <p:sp>
        <p:nvSpPr>
          <p:cNvPr id="12" name="Управляющая кнопка: далее 11">
            <a:hlinkClick r:id="rId4" action="ppaction://hlinksldjump" highlightClick="1"/>
          </p:cNvPr>
          <p:cNvSpPr/>
          <p:nvPr/>
        </p:nvSpPr>
        <p:spPr>
          <a:xfrm>
            <a:off x="8572528" y="5500702"/>
            <a:ext cx="571472" cy="1000132"/>
          </a:xfrm>
          <a:prstGeom prst="actionButtonForwardNex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384995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Булганину был объявлен строгий выговор, впоследствии он был смещен с поста Председателя Совмина СССР и выведен из состава Президиума ЦК. </a:t>
            </a:r>
          </a:p>
          <a:p>
            <a:pPr algn="ctr"/>
            <a:r>
              <a:rPr lang="ru-RU" sz="1400" dirty="0" smtClean="0"/>
              <a:t>Новый состав Президиума был расширен до 15 человек. </a:t>
            </a:r>
          </a:p>
          <a:p>
            <a:pPr algn="ctr"/>
            <a:r>
              <a:rPr lang="ru-RU" sz="1400" dirty="0" smtClean="0"/>
              <a:t>В него вошли сторонники Хрущева, в том числе Брежнев, Суслов, Микоян, Фурцева и др. </a:t>
            </a:r>
          </a:p>
          <a:p>
            <a:pPr algn="ctr"/>
            <a:r>
              <a:rPr lang="ru-RU" sz="1400" dirty="0" smtClean="0"/>
              <a:t>После отставки Булганина в 1958 г. Хрущев получает пост председателя Совета Министров СССР и начинает совмещать руководство партией и государством.</a:t>
            </a:r>
            <a:endParaRPr lang="ru-RU" sz="1400" dirty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982868" y="1500174"/>
            <a:ext cx="316113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00364" y="1500174"/>
            <a:ext cx="2850375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1500174"/>
            <a:ext cx="28575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0" y="5786454"/>
            <a:ext cx="285748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А. Микоян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00364" y="5786454"/>
            <a:ext cx="27860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М. Суслов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000760" y="5715016"/>
            <a:ext cx="31432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Е. Фурцева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0" y="2285992"/>
            <a:ext cx="3571868" cy="1714488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 Президиуме ЦК росли противоречия между приверженцами сталинизма (В.М. Молотовым, Г.М. Маленковым и Л.М. Кагановичем)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072330" y="3857628"/>
            <a:ext cx="2071670" cy="2214578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и</a:t>
            </a:r>
            <a:r>
              <a:rPr lang="ru-RU" dirty="0" smtClean="0">
                <a:solidFill>
                  <a:schemeClr val="tx1"/>
                </a:solidFill>
              </a:rPr>
              <a:t>  </a:t>
            </a:r>
            <a:r>
              <a:rPr lang="ru-RU" dirty="0">
                <a:solidFill>
                  <a:schemeClr val="tx1"/>
                </a:solidFill>
              </a:rPr>
              <a:t>Н.С. Хрущевым и поддерживавшим его большинством членов обновленного ЦК партии</a:t>
            </a:r>
          </a:p>
        </p:txBody>
      </p:sp>
      <p:sp>
        <p:nvSpPr>
          <p:cNvPr id="5" name="Управляющая кнопка: назад 4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BackPrevio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0" y="4357694"/>
            <a:ext cx="3571868" cy="250030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</a:rPr>
              <a:t>В результате сложных закулисных комбинаций в январе 1955 г. Г.М. Маленков по решению пленума ЦК, утвержденному Президиумом Верховного Совета СССР, был освобожден от обязанностей Председателя Совета Министров страны и назначен министром электростанций. Председателем Совмина стал Н.А. Булганин, а министром обороны вместо Булганина был назначен Г.К. Жуков.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" name="Управляющая кнопка: назад 6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BackPrevio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357166"/>
            <a:ext cx="4357718" cy="3000821"/>
          </a:xfrm>
          <a:prstGeom prst="rect">
            <a:avLst/>
          </a:prstGeom>
          <a:ln>
            <a:solidFill>
              <a:srgbClr val="0066FF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 smtClean="0"/>
              <a:t>Реальную угрозу единоличной власти Хрущева теперь представлял 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Г.К. Жуков. Прославленный маршал имел огромные заслуги перед страной и был единственным из высшего руководства, кого не касался вопрос о вине за организацию массовых репрессий. Хрущев опасался его популярности и влияния. Он обвинил Жукова в переоценке своих воинских заслуг и в «бонапартизме».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29190" y="3786190"/>
            <a:ext cx="4214810" cy="2793072"/>
          </a:xfrm>
          <a:prstGeom prst="rect">
            <a:avLst/>
          </a:prstGeom>
          <a:ln>
            <a:solidFill>
              <a:srgbClr val="0066FF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300" dirty="0"/>
              <a:t>В октябре 1957 г. на пленуме ЦК говорилось, что Жуков «нарушал ленинские, партийные принципы руководства Вооруженными Силами, проводил линию на свертывание работы партийных организаций, политорганов и Военных Советов, на ликвидацию руководства и контроля над Армией и Военно-Морским Флотом со стороны партии, ее ЦК и правительства». В результате Г.К. Жуков был смещен с поста министра обороны и выведен из Президиума ЦК.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3592129"/>
            <a:ext cx="4429156" cy="3027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02544" y="357166"/>
            <a:ext cx="434145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Управляющая кнопка: далее 7">
            <a:hlinkClick r:id="rId4" action="ppaction://hlinksldjump" highlightClick="1"/>
          </p:cNvPr>
          <p:cNvSpPr/>
          <p:nvPr/>
        </p:nvSpPr>
        <p:spPr>
          <a:xfrm>
            <a:off x="8715404" y="6286520"/>
            <a:ext cx="428596" cy="571480"/>
          </a:xfrm>
          <a:prstGeom prst="actionButtonForwardNex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Управляющая кнопка: назад 2">
            <a:hlinkClick r:id="rId3" action="ppaction://hlinksldjump" highlightClick="1"/>
          </p:cNvPr>
          <p:cNvSpPr/>
          <p:nvPr/>
        </p:nvSpPr>
        <p:spPr>
          <a:xfrm>
            <a:off x="8786842" y="6286520"/>
            <a:ext cx="357158" cy="571480"/>
          </a:xfrm>
          <a:prstGeom prst="actionButtonBackPrevio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0" y="0"/>
            <a:ext cx="9144000" cy="714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XX съезд КПСС (14 - 25 февраля 1956 г.)</a:t>
            </a:r>
            <a:endParaRPr lang="ru-RU" sz="36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5720" y="1000108"/>
            <a:ext cx="4143404" cy="2462213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dirty="0" smtClean="0"/>
              <a:t>Съезд состоялся 14—25 февраля 1956 года в Москве.</a:t>
            </a:r>
          </a:p>
          <a:p>
            <a:endParaRPr lang="ru-RU" sz="1400" dirty="0" smtClean="0"/>
          </a:p>
          <a:p>
            <a:r>
              <a:rPr lang="ru-RU" sz="1400" dirty="0" smtClean="0"/>
              <a:t>Присутствовало 1349 делегатов с решающим голосом и 81 делегат с совещательным голосом, представлявших 6 795 896 членов партии и 419 609 кандидатов в члены партии.</a:t>
            </a:r>
          </a:p>
          <a:p>
            <a:endParaRPr lang="ru-RU" sz="1400" dirty="0" smtClean="0"/>
          </a:p>
          <a:p>
            <a:r>
              <a:rPr lang="ru-RU" sz="1400" dirty="0" smtClean="0"/>
              <a:t>На съезде присутствовали делегации коммунистических и рабочих партий 55 зарубежных стран.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4395787"/>
            <a:ext cx="4572000" cy="2246769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Повестка дня:</a:t>
            </a:r>
          </a:p>
          <a:p>
            <a:pPr marL="0" lvl="1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Отчетный доклад ЦК КПСС. Докладчик — Н. С. Хрущёв.</a:t>
            </a:r>
          </a:p>
          <a:p>
            <a:pPr marL="0" lvl="1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Отчётный доклад Центральной ревизионной комиссии КПСС. Докладчик — П. Г. Москатов.</a:t>
            </a:r>
          </a:p>
          <a:p>
            <a:pPr marL="0" lvl="1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Директивы по 6-му пятилетнему плану развития народного хозяйства СССР на 1956—1960 годы. Докладчик Н. А. Булганин.</a:t>
            </a:r>
          </a:p>
          <a:p>
            <a:pPr marL="0" lvl="1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Выборы центральных органов партии. Докладчик — Н. С. Хрущёв.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76739" y="1000108"/>
            <a:ext cx="4400581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3643314"/>
            <a:ext cx="428628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500042"/>
            <a:ext cx="2286016" cy="2677656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dirty="0"/>
              <a:t>Главные события, сделавшие съезд знаменитым, произошли в последний день работы, 25 февраля, на закрытом утреннем заседании.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43438" y="4357694"/>
            <a:ext cx="4357718" cy="2246769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dirty="0" smtClean="0"/>
              <a:t>В этот день Н. С. Хрущёв выступил с закрытым докладом «О культе личности и его последствиях», который был посвящён осуждению культа личности И. В. Сталина. В нем была озвучена новая точка зрения на недавнее прошлое страны, с перечислением многочисленных фактов преступлений второй половины 1930-х — начала 1950-х, вина за которые возлагалась на Сталина. В докладе была также поднята проблема реабилитации партийных и военных деятелей, репрессированных при Сталине.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4286256"/>
            <a:ext cx="4071934" cy="2315827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dirty="0" smtClean="0"/>
              <a:t>Как вспоминал один из очевидцев доклада А. Н. Яковлев, «в зале стояла глубокая тишина. Не слышно было ни скрипа кресел, ни кашля, ни шепота. Никто не смотрел друг на друга — то ли от неожиданности случившегося, то ли от смятения и страха. 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/>
              <a:t>Шок был невообразимо глубоким».</a:t>
            </a:r>
            <a:endParaRPr lang="ru-RU" sz="14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86050" y="214290"/>
            <a:ext cx="6058068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714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Хрущевская «оттепель»</a:t>
            </a:r>
            <a:endParaRPr lang="ru-RU" sz="36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785794"/>
            <a:ext cx="9144000" cy="57150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Характеризуется двойственностью политики.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500174"/>
            <a:ext cx="3786214" cy="500066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Позитивные преобразования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3438" y="1500174"/>
            <a:ext cx="4071966" cy="500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Негативные преобразования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143116"/>
            <a:ext cx="3786214" cy="357190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реформировалась судебная система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2643182"/>
            <a:ext cx="3786214" cy="357190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вводилось новое уголовное законодательство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43438" y="2143116"/>
            <a:ext cx="4071966" cy="500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реабилитация коснулась не всех невинно осужденных.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2786058"/>
            <a:ext cx="4071966" cy="7143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1 декабря 1962 г. Хрущев устроил разнос художникам-абстракционистам, приказав уничтожить их выставку бульдозерами.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3143248"/>
            <a:ext cx="3786214" cy="285752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была признана презумпция невиновности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643438" y="3643314"/>
            <a:ext cx="4071966" cy="92869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В 1958 г. был подвергнут травле талантливый советский писатель Б.Л. Пастернак за роман «Доктор Живаго», удостоенный Нобелевской премии в области литературы.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57158" y="3571876"/>
            <a:ext cx="3786214" cy="500066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В литературе и искусстве появились имена молодых авторов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643438" y="4714884"/>
            <a:ext cx="4071966" cy="92869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Н.С. Хрущев и его окружение по-прежнему вмешивались в творчество работников искусства, навязывая им свое некомпетентное и категоричное мнение.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57158" y="4214818"/>
            <a:ext cx="3786214" cy="785818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Стали выходить новые журналы («Юность», «Наш современник», «Москва», «Нева», «Иностранная литература»)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57158" y="5143512"/>
            <a:ext cx="3786214" cy="928694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растет число снятых фильмов, в кинематограф приходят молодые, талантливые актеры, появляется интеллектуальное кино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Сохранялась политическая монополия партии.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Административно-хозяйственные реформы</a:t>
            </a:r>
            <a:endParaRPr lang="ru-RU" sz="28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714356"/>
            <a:ext cx="2500330" cy="1000132"/>
          </a:xfrm>
          <a:prstGeom prst="rect">
            <a:avLst/>
          </a:prstGeom>
          <a:solidFill>
            <a:srgbClr val="00B05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chemeClr val="tx1"/>
                </a:solidFill>
              </a:rPr>
              <a:t>1957 г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857364"/>
            <a:ext cx="3714776" cy="1714512"/>
          </a:xfrm>
          <a:prstGeom prst="rect">
            <a:avLst/>
          </a:prstGeom>
          <a:solidFill>
            <a:srgbClr val="00B05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создано </a:t>
            </a:r>
          </a:p>
          <a:p>
            <a:pPr algn="ctr"/>
            <a:r>
              <a:rPr lang="ru-RU" sz="4000" dirty="0">
                <a:solidFill>
                  <a:schemeClr val="tx1"/>
                </a:solidFill>
              </a:rPr>
              <a:t>105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совнархозов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взамен упраздненным (141) министерствам.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7224" y="3929066"/>
            <a:ext cx="2500330" cy="10001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chemeClr val="tx1"/>
                </a:solidFill>
              </a:rPr>
              <a:t>1965 г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5072074"/>
            <a:ext cx="3714776" cy="157163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вновь образованы отраслевые министерства, ликвидированные семью годами раньше.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429124" y="714356"/>
            <a:ext cx="4095760" cy="5500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429124" y="6215082"/>
            <a:ext cx="40719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Никита Сергеевич Хрущёв</a:t>
            </a:r>
          </a:p>
          <a:p>
            <a:pPr algn="ctr"/>
            <a:r>
              <a:rPr lang="ru-RU" sz="1200" dirty="0" smtClean="0"/>
              <a:t>1-й Первый секретарь ЦК КПСС</a:t>
            </a:r>
          </a:p>
          <a:p>
            <a:pPr algn="ctr"/>
            <a:r>
              <a:rPr lang="ru-RU" sz="1200" dirty="0" smtClean="0"/>
              <a:t>4-й Председатель СМ СССР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428604"/>
            <a:ext cx="2928958" cy="785818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Совет Министров СССР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2714620"/>
            <a:ext cx="2071702" cy="7143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Комитеты при СМ СССР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57554" y="3143248"/>
            <a:ext cx="1928826" cy="8572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Министерства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4500570"/>
            <a:ext cx="4286280" cy="1357322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Территориальные СНХ</a:t>
            </a:r>
          </a:p>
        </p:txBody>
      </p:sp>
      <p:cxnSp>
        <p:nvCxnSpPr>
          <p:cNvPr id="8" name="Прямая со стрелкой 7"/>
          <p:cNvCxnSpPr>
            <a:stCxn id="2" idx="2"/>
          </p:cNvCxnSpPr>
          <p:nvPr/>
        </p:nvCxnSpPr>
        <p:spPr>
          <a:xfrm rot="5400000">
            <a:off x="2607455" y="1428736"/>
            <a:ext cx="428628" cy="1588"/>
          </a:xfrm>
          <a:prstGeom prst="straightConnector1">
            <a:avLst/>
          </a:prstGeom>
          <a:solidFill>
            <a:srgbClr val="FF0000"/>
          </a:solidFill>
          <a:ln>
            <a:headEnd type="diamond" w="med" len="med"/>
            <a:tailEnd type="triangl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cxnSp>
      <p:cxnSp>
        <p:nvCxnSpPr>
          <p:cNvPr id="10" name="Прямая со стрелкой 9"/>
          <p:cNvCxnSpPr>
            <a:endCxn id="6" idx="0"/>
          </p:cNvCxnSpPr>
          <p:nvPr/>
        </p:nvCxnSpPr>
        <p:spPr>
          <a:xfrm rot="16200000" flipH="1">
            <a:off x="1768058" y="3411140"/>
            <a:ext cx="2143140" cy="35719"/>
          </a:xfrm>
          <a:prstGeom prst="straightConnector1">
            <a:avLst/>
          </a:prstGeom>
          <a:solidFill>
            <a:srgbClr val="FF0000"/>
          </a:solidFill>
          <a:ln>
            <a:headEnd type="diamond" w="med" len="med"/>
            <a:tailEnd type="triangl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cxnSp>
      <p:cxnSp>
        <p:nvCxnSpPr>
          <p:cNvPr id="13" name="Прямая со стрелкой 12"/>
          <p:cNvCxnSpPr>
            <a:stCxn id="2" idx="2"/>
            <a:endCxn id="4" idx="0"/>
          </p:cNvCxnSpPr>
          <p:nvPr/>
        </p:nvCxnSpPr>
        <p:spPr>
          <a:xfrm rot="5400000">
            <a:off x="1285852" y="1178703"/>
            <a:ext cx="1500198" cy="1571636"/>
          </a:xfrm>
          <a:prstGeom prst="straightConnector1">
            <a:avLst/>
          </a:prstGeom>
          <a:solidFill>
            <a:srgbClr val="FF0000"/>
          </a:solidFill>
          <a:ln>
            <a:headEnd type="diamond" w="med" len="med"/>
            <a:tailEnd type="triangl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cxnSp>
      <p:cxnSp>
        <p:nvCxnSpPr>
          <p:cNvPr id="18" name="Прямая со стрелкой 17"/>
          <p:cNvCxnSpPr>
            <a:stCxn id="2" idx="2"/>
            <a:endCxn id="5" idx="0"/>
          </p:cNvCxnSpPr>
          <p:nvPr/>
        </p:nvCxnSpPr>
        <p:spPr>
          <a:xfrm rot="16200000" flipH="1">
            <a:off x="2607455" y="1428736"/>
            <a:ext cx="1928826" cy="1500198"/>
          </a:xfrm>
          <a:prstGeom prst="straightConnector1">
            <a:avLst/>
          </a:prstGeom>
          <a:solidFill>
            <a:srgbClr val="FF0000"/>
          </a:solidFill>
          <a:ln>
            <a:headEnd type="diamond" w="med" len="med"/>
            <a:tailEnd type="triangl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357290" y="1643050"/>
            <a:ext cx="2928958" cy="714380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Госплан СССР</a:t>
            </a:r>
          </a:p>
        </p:txBody>
      </p:sp>
      <p:cxnSp>
        <p:nvCxnSpPr>
          <p:cNvPr id="21" name="Прямая со стрелкой 20"/>
          <p:cNvCxnSpPr>
            <a:stCxn id="5" idx="2"/>
            <a:endCxn id="6" idx="0"/>
          </p:cNvCxnSpPr>
          <p:nvPr/>
        </p:nvCxnSpPr>
        <p:spPr>
          <a:xfrm rot="5400000">
            <a:off x="3339695" y="3518298"/>
            <a:ext cx="500066" cy="1464479"/>
          </a:xfrm>
          <a:prstGeom prst="straightConnector1">
            <a:avLst/>
          </a:prstGeom>
          <a:solidFill>
            <a:srgbClr val="FF0000"/>
          </a:solidFill>
          <a:ln>
            <a:prstDash val="dash"/>
            <a:headEnd type="diamond" w="med" len="med"/>
            <a:tailEnd type="triangl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cxnSp>
      <p:cxnSp>
        <p:nvCxnSpPr>
          <p:cNvPr id="23" name="Прямая со стрелкой 22"/>
          <p:cNvCxnSpPr>
            <a:stCxn id="4" idx="2"/>
            <a:endCxn id="6" idx="0"/>
          </p:cNvCxnSpPr>
          <p:nvPr/>
        </p:nvCxnSpPr>
        <p:spPr>
          <a:xfrm rot="16200000" flipH="1">
            <a:off x="1518025" y="3161107"/>
            <a:ext cx="1071570" cy="1607355"/>
          </a:xfrm>
          <a:prstGeom prst="straightConnector1">
            <a:avLst/>
          </a:prstGeom>
          <a:solidFill>
            <a:srgbClr val="FF0000"/>
          </a:solidFill>
          <a:ln>
            <a:prstDash val="dash"/>
            <a:headEnd type="diamond" w="med" len="med"/>
            <a:tailEnd type="triangl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cxnSp>
      <p:cxnSp>
        <p:nvCxnSpPr>
          <p:cNvPr id="25" name="Прямая со стрелкой 24"/>
          <p:cNvCxnSpPr>
            <a:stCxn id="19" idx="2"/>
            <a:endCxn id="5" idx="0"/>
          </p:cNvCxnSpPr>
          <p:nvPr/>
        </p:nvCxnSpPr>
        <p:spPr>
          <a:xfrm rot="16200000" flipH="1">
            <a:off x="3178959" y="2000240"/>
            <a:ext cx="785818" cy="1500198"/>
          </a:xfrm>
          <a:prstGeom prst="straightConnector1">
            <a:avLst/>
          </a:prstGeom>
          <a:solidFill>
            <a:srgbClr val="FF0000"/>
          </a:solidFill>
          <a:ln>
            <a:prstDash val="dash"/>
            <a:headEnd type="diamond" w="med" len="med"/>
            <a:tailEnd type="triangl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cxnSp>
      <p:cxnSp>
        <p:nvCxnSpPr>
          <p:cNvPr id="27" name="Прямая со стрелкой 26"/>
          <p:cNvCxnSpPr>
            <a:stCxn id="19" idx="2"/>
            <a:endCxn id="4" idx="0"/>
          </p:cNvCxnSpPr>
          <p:nvPr/>
        </p:nvCxnSpPr>
        <p:spPr>
          <a:xfrm rot="5400000">
            <a:off x="1857356" y="1750207"/>
            <a:ext cx="357190" cy="1571636"/>
          </a:xfrm>
          <a:prstGeom prst="straightConnector1">
            <a:avLst/>
          </a:prstGeom>
          <a:solidFill>
            <a:srgbClr val="FF0000"/>
          </a:solidFill>
          <a:ln>
            <a:prstDash val="dash"/>
            <a:headEnd type="diamond" w="med" len="med"/>
            <a:tailEnd type="triangl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5643570" y="5143512"/>
            <a:ext cx="3214710" cy="500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Н. К. Байбаков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Председатель Госплана СССР</a:t>
            </a: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429256" y="785794"/>
            <a:ext cx="3486174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Прямоугольник 31"/>
          <p:cNvSpPr/>
          <p:nvPr/>
        </p:nvSpPr>
        <p:spPr>
          <a:xfrm>
            <a:off x="0" y="5934670"/>
            <a:ext cx="9144000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Реформа управления 1957 г. не вносила качественных изменений в экономические условия хозяйствования, планирования и управления. Она сводилась к формальной, организационно-структурной перестройке аппарата государственного управления.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929066"/>
            <a:ext cx="9144000" cy="714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XX</a:t>
            </a:r>
            <a:r>
              <a:rPr lang="en-US" sz="28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r>
              <a:rPr lang="en-US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r>
              <a:rPr lang="ru-RU" sz="28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съезд КПСС (</a:t>
            </a:r>
            <a:r>
              <a:rPr lang="ru-RU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r>
              <a:rPr lang="en-US" sz="28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 </a:t>
            </a:r>
            <a:r>
              <a:rPr lang="ru-RU" sz="28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октября – 31 октября 1961 г.)</a:t>
            </a:r>
            <a:endParaRPr lang="ru-RU" sz="28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785794"/>
            <a:ext cx="9144000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Р</a:t>
            </a:r>
            <a:r>
              <a:rPr lang="ru-RU" sz="2400" dirty="0" smtClean="0">
                <a:solidFill>
                  <a:schemeClr val="tx1"/>
                </a:solidFill>
              </a:rPr>
              <a:t>ассмотрен и утвержден семилетний план развития народного хозяйства СССР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571612"/>
            <a:ext cx="9144000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Съезд констатировал, что социализм в СССР одержал полную и окончательную победу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2357430"/>
            <a:ext cx="9144000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Выводом из этого тезиса стало утверждение, что Советский Союз вступил в период развернутого строительства коммунизма.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9144000" cy="714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XX</a:t>
            </a:r>
            <a:r>
              <a:rPr lang="en-US" sz="28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r>
              <a:rPr lang="ru-RU" sz="28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съезд КПСС (</a:t>
            </a:r>
            <a:r>
              <a:rPr lang="en-US" sz="28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27 </a:t>
            </a:r>
            <a:r>
              <a:rPr lang="ru-RU" sz="28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января - 5 февраля 1959 г.)</a:t>
            </a:r>
            <a:endParaRPr lang="ru-RU" sz="28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103674"/>
            <a:ext cx="9144000" cy="175432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XXII съезд Коммунистической партии Советского Союза принял:</a:t>
            </a:r>
          </a:p>
          <a:p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Устав КПСС, который, в частности, содержал Моральный кодекс строителя коммунизма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Программу КПСС, в которой, в частности, утверждалось, что к 1980 году Советский народ будет жить при коммунизме.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43504" y="3571876"/>
            <a:ext cx="3714744" cy="3046988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/>
              <a:t>На октябрьском (1964 г.) пленуме ЦК было признано нецелесообразным дальнейшее совмещение обязанностей лидера партии и руководителя правительства. Первым секретарем ЦК КПСС стал Л.И. Брежнев, а Председателем Совета Министров СССР - А.Н. Косыгин.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214290"/>
            <a:ext cx="4286280" cy="2677656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/>
              <a:t>14 октября состоялся пленум ЦК КПСС, на котором Хрущев был освобожден от обязанностей Первого секретаря ЦК КПСС, члена Президиума ЦК партии, Председателя Совета Министров СССР «в связи с преклонным возрастом и ухудшением состояния здоровья». </a:t>
            </a:r>
            <a:endParaRPr lang="ru-RU" sz="1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3643314"/>
            <a:ext cx="479420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33903" y="357166"/>
            <a:ext cx="4100541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14810" y="4000504"/>
            <a:ext cx="4714876" cy="2677656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 smtClean="0"/>
              <a:t>к Хрущеву были кадровые офицеры и генералитет, а также многие авторитетные работники органов государственной безопасности. Непродуманность и волюнтаризм многих решений Хрущева вызывали недоумение и разочарование в обществе, что неизбежно вело к сужению социальной базы его курса. 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Авторитет Хрущева особенно упал после событий в Новочеркасске (июнь 1962 г.).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214290"/>
            <a:ext cx="3714776" cy="3323987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 smtClean="0"/>
              <a:t>Проводимый Н.С. Хрущевым курс, его стиль и методы руководства вызывали растущее недовольство партийно-государственного аппарата, а также хозяйственных руководителей, директорского корпуса. Даже незначительное ограничение власти бюрократии вызвало ее возмущение. Из-за бездумных и многочисленных реорганизаций и сокращений силовых ведомств оппозиционно настроены</a:t>
            </a:r>
            <a:endParaRPr lang="ru-RU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14810" y="285728"/>
            <a:ext cx="4452952" cy="3384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4793" y="3643314"/>
            <a:ext cx="3845685" cy="2976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" y="0"/>
            <a:ext cx="9200125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1425</Words>
  <Application>Microsoft Office PowerPoint</Application>
  <PresentationFormat>Экран (4:3)</PresentationFormat>
  <Paragraphs>115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HATA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Леонид</dc:creator>
  <cp:lastModifiedBy>Артём Мендрик</cp:lastModifiedBy>
  <cp:revision>199</cp:revision>
  <dcterms:created xsi:type="dcterms:W3CDTF">2009-12-20T02:48:01Z</dcterms:created>
  <dcterms:modified xsi:type="dcterms:W3CDTF">2015-08-25T12:17:08Z</dcterms:modified>
</cp:coreProperties>
</file>