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7" r:id="rId12"/>
    <p:sldId id="283" r:id="rId13"/>
    <p:sldId id="268" r:id="rId14"/>
    <p:sldId id="269" r:id="rId15"/>
    <p:sldId id="274" r:id="rId16"/>
    <p:sldId id="270" r:id="rId17"/>
    <p:sldId id="271" r:id="rId18"/>
    <p:sldId id="284" r:id="rId19"/>
    <p:sldId id="272" r:id="rId20"/>
    <p:sldId id="273" r:id="rId21"/>
    <p:sldId id="275" r:id="rId22"/>
    <p:sldId id="276" r:id="rId23"/>
    <p:sldId id="278" r:id="rId24"/>
    <p:sldId id="277" r:id="rId25"/>
    <p:sldId id="279" r:id="rId26"/>
    <p:sldId id="280" r:id="rId27"/>
    <p:sldId id="281" r:id="rId28"/>
    <p:sldId id="266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B7D76-97B4-4850-B0C6-DC8AD6D2E1BD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11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80AA6-3951-42F5-92B4-36596A46D5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E1B8C-33D9-4522-B3D7-EDF5C4D161A6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14F4E-B03F-4150-A28B-0B28C4442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ED8E7-16A9-44FE-97FA-E486B1FCD665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2E5C4-6C44-48F1-BB69-07357C1629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DA262-0E97-4865-A916-48A07DFC87CB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0733E-51CA-45C2-B0F4-048338AEE8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28657-EC77-4473-9581-BF4AF4DD8532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72298-0FBB-47F7-B851-F1ECCEADA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EE10-0BAA-45AC-B004-71667DE9A944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EA55A-7C2E-4F1F-8DBE-4E61E586C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69289-7885-4208-8DB9-6CF02B18B854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C734E-A08C-4BDB-89BA-4C546553B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D1261-EC50-4737-A0C5-320B66066E44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C03ED-DE6C-4941-B9C6-37B348AD5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3FD1D-E37B-401A-B64D-504A4080DC9A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77999-5D0A-4F4C-849D-EA1A260821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DD661-3F31-420B-B05E-11AFA6884280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7862-3A79-43A6-995D-319136E38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FC38-0ED5-4FF6-AE00-677C53C10AA9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99A63-2D44-47D2-9E0A-5E7AC87085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3249D6-DE0E-4EA4-B156-EBD908B56E42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88AD3A-8230-427C-8D11-F8035C134E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grpSp>
          <p:nvGrpSpPr>
            <p:cNvPr id="12" name="Полилиния 11"/>
            <p:cNvGrpSpPr>
              <a:grpSpLocks/>
            </p:cNvGrpSpPr>
            <p:nvPr/>
          </p:nvGrpSpPr>
          <p:grpSpPr bwMode="auto">
            <a:xfrm>
              <a:off x="-6124" y="-10242"/>
              <a:ext cx="9137904" cy="1048512"/>
              <a:chOff x="-6096" y="-24384"/>
              <a:chExt cx="9137904" cy="1048512"/>
            </a:xfrm>
          </p:grpSpPr>
          <p:pic>
            <p:nvPicPr>
              <p:cNvPr id="1034" name="Полилиния 11"/>
              <p:cNvPicPr>
                <a:picLocks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-6096" y="-24384"/>
                <a:ext cx="9137904" cy="1048512"/>
              </a:xfrm>
              <a:prstGeom prst="rect">
                <a:avLst/>
              </a:prstGeom>
              <a:noFill/>
            </p:spPr>
          </p:pic>
          <p:sp>
            <p:nvSpPr>
              <p:cNvPr id="1035" name="Text Box 11"/>
              <p:cNvSpPr txBox="1">
                <a:spLocks noChangeArrowheads="1"/>
              </p:cNvSpPr>
              <p:nvPr/>
            </p:nvSpPr>
            <p:spPr bwMode="auto">
              <a:xfrm rot="21435692">
                <a:off x="-29294" y="421671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onstantia" pitchFamily="18" charset="0"/>
                </a:endParaRPr>
              </a:p>
            </p:txBody>
          </p:sp>
        </p:grp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8" r:id="rId3"/>
    <p:sldLayoutId id="2147483695" r:id="rId4"/>
    <p:sldLayoutId id="2147483694" r:id="rId5"/>
    <p:sldLayoutId id="2147483693" r:id="rId6"/>
    <p:sldLayoutId id="2147483692" r:id="rId7"/>
    <p:sldLayoutId id="2147483691" r:id="rId8"/>
    <p:sldLayoutId id="2147483699" r:id="rId9"/>
    <p:sldLayoutId id="2147483690" r:id="rId10"/>
    <p:sldLayoutId id="214748368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900igr.net/prezentatsii/literatura/Pervaja-pechatnaja-kniga/007-Bukvar.html" TargetMode="External"/><Relationship Id="rId3" Type="http://schemas.openxmlformats.org/officeDocument/2006/relationships/hyperlink" Target="http://upload.wikimedia.org/wikipedia/commons/c/c2/Fedorovstamp.jpg" TargetMode="External"/><Relationship Id="rId7" Type="http://schemas.openxmlformats.org/officeDocument/2006/relationships/hyperlink" Target="http://de.wikipedia.org/wiki/Russische_Sprache" TargetMode="External"/><Relationship Id="rId12" Type="http://schemas.openxmlformats.org/officeDocument/2006/relationships/hyperlink" Target="http://ru.wikipedia.org/wiki/%D0%A6%D0%B0%D1%80%D1%8C-%D0%BF%D1%83%D1%88%D0%BA%D0%B0" TargetMode="External"/><Relationship Id="rId2" Type="http://schemas.openxmlformats.org/officeDocument/2006/relationships/hyperlink" Target="http://en.wikipedia.org/wiki/Ivan_Fyodorov_(printer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rowriterslab.com/500-let-so-dnya-rozhdeniya-russkogo-pervopechatnika-ivana-fedorova/" TargetMode="External"/><Relationship Id="rId11" Type="http://schemas.openxmlformats.org/officeDocument/2006/relationships/hyperlink" Target="http://en.wikipedia.org/wiki/Fyodor_Kon" TargetMode="External"/><Relationship Id="rId5" Type="http://schemas.openxmlformats.org/officeDocument/2006/relationships/hyperlink" Target="http://ru.wikipedia.org/wiki/%D0%98%D0%B2%D0%B0%D0%BD_%D0%A4%D1%91%D0%B4%D0%BE%D1%80%D0%BE%D0%B2" TargetMode="External"/><Relationship Id="rId10" Type="http://schemas.openxmlformats.org/officeDocument/2006/relationships/hyperlink" Target="http://pinme.ru/pin/4f8b50aec004700632000069/" TargetMode="External"/><Relationship Id="rId4" Type="http://schemas.openxmlformats.org/officeDocument/2006/relationships/hyperlink" Target="http://upload.wikimedia.org/wikipedia/ru/3/31/Rus_Stamp-Ivan_Fedorov-1964.jpg" TargetMode="External"/><Relationship Id="rId9" Type="http://schemas.openxmlformats.org/officeDocument/2006/relationships/hyperlink" Target="http://sazheni.ru/site/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>
          <a:xfrm>
            <a:off x="530225" y="1365250"/>
            <a:ext cx="8308975" cy="1901825"/>
          </a:xfrm>
        </p:spPr>
      </p:pic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ru-RU" smtClean="0"/>
              <a:t>Фёдорова И.А «Лицей № 36»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Фольклор</a:t>
            </a:r>
            <a:endParaRPr lang="ru-RU" dirty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smtClean="0"/>
              <a:t>«Сказка о Борме и Ярыжке»</a:t>
            </a:r>
          </a:p>
          <a:p>
            <a:r>
              <a:rPr lang="ru-RU" sz="3200" b="1" smtClean="0"/>
              <a:t>«Сказание о Вавилонском царстве»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Грамотность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smtClean="0"/>
              <a:t>Учебники</a:t>
            </a:r>
          </a:p>
          <a:p>
            <a:r>
              <a:rPr lang="ru-RU" b="1" smtClean="0"/>
              <a:t>Словари</a:t>
            </a:r>
          </a:p>
          <a:p>
            <a:r>
              <a:rPr lang="ru-RU" b="1" smtClean="0"/>
              <a:t>Грамматика.</a:t>
            </a:r>
          </a:p>
          <a:p>
            <a:r>
              <a:rPr lang="ru-RU" b="1" smtClean="0"/>
              <a:t>В 1553 году по приказу Иоанна IV в Москве был построен Печатный двор, который в 1550-е годы выпустил несколько «анонимных», то есть не содержащих никаких выходных данных.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4471987" cy="6524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Книгопечатание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214438"/>
            <a:ext cx="5072062" cy="2714625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 </a:t>
            </a:r>
            <a:r>
              <a:rPr lang="ru-RU" sz="3200" b="1" dirty="0" smtClean="0"/>
              <a:t>Иван Фёдоров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/>
              <a:t>(родился между 1510 и 1530 </a:t>
            </a:r>
            <a:r>
              <a:rPr lang="ru-RU" sz="3200" b="1" dirty="0" err="1" smtClean="0"/>
              <a:t>гoдами</a:t>
            </a:r>
            <a:r>
              <a:rPr lang="ru-RU" sz="3200" b="1" dirty="0" smtClean="0"/>
              <a:t>, умер в  1583).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/>
              <a:t>1564 – изобретение книгопечатания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16387" name="Picture 2" descr="http://upload.wikimedia.org/wikipedia/commons/thumb/7/7f/Ivan_Fyodorov_-_first_printer_of_Russia%282%29.jpg/220px-Ivan_Fyodorov_-_first_printer_of_Russia%282%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857250"/>
            <a:ext cx="3143250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File:Fedorovstam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929063"/>
            <a:ext cx="414337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&amp;Fcy;&amp;acy;&amp;jcy;&amp;lcy;:Rus Stamp-Ivan Fedorov-19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000125"/>
            <a:ext cx="481012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4" descr="File:Stamp of Russia 2010 No 14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857250"/>
            <a:ext cx="329565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357188"/>
            <a:ext cx="8229600" cy="6429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Первые книги</a:t>
            </a:r>
            <a:endParaRPr lang="ru-RU" dirty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214313" y="1000125"/>
            <a:ext cx="8143875" cy="5643563"/>
          </a:xfrm>
        </p:spPr>
        <p:txBody>
          <a:bodyPr/>
          <a:lstStyle/>
          <a:p>
            <a:r>
              <a:rPr lang="ru-RU" sz="3200" b="1" smtClean="0"/>
              <a:t>Апостол – 1564 (</a:t>
            </a:r>
            <a:r>
              <a:rPr lang="ru-RU" sz="3200" i="1" u="sng" smtClean="0"/>
              <a:t>богослужебная книга, содержащая: части Нового Завета — «Деяния» и «Послания святых апостолов»)</a:t>
            </a:r>
            <a:endParaRPr lang="ru-RU" sz="3200" b="1" i="1" u="sng" smtClean="0"/>
          </a:p>
          <a:p>
            <a:r>
              <a:rPr lang="ru-RU" sz="3200" b="1" smtClean="0"/>
              <a:t>Часослов – 1565.</a:t>
            </a:r>
          </a:p>
          <a:p>
            <a:r>
              <a:rPr lang="ru-RU" sz="3200" b="1" smtClean="0"/>
              <a:t>Первый букварь 1574.</a:t>
            </a:r>
          </a:p>
        </p:txBody>
      </p:sp>
      <p:pic>
        <p:nvPicPr>
          <p:cNvPr id="18435" name="Picture 2" descr="http://img1.liveinternet.ru/images/attach/c/7/96/183/96183489_1303064849_fedor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88" y="2500313"/>
            <a:ext cx="28289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28604"/>
            <a:ext cx="8305800" cy="71438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Московский Апостол</a:t>
            </a:r>
            <a:endParaRPr lang="ru-RU" dirty="0"/>
          </a:p>
        </p:txBody>
      </p:sp>
      <p:pic>
        <p:nvPicPr>
          <p:cNvPr id="19458" name="Picture 2" descr="File:Apostol 1564 Frontisp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500188"/>
            <a:ext cx="7620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http://900igr.net/datas/literatura/Pervaja-pechatnaja-kniga/0007-007-Bukv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857250"/>
            <a:ext cx="821531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>
          <a:xfrm>
            <a:off x="285750" y="928688"/>
            <a:ext cx="5329238" cy="5103812"/>
          </a:xfrm>
        </p:spPr>
        <p:txBody>
          <a:bodyPr/>
          <a:lstStyle/>
          <a:p>
            <a:r>
              <a:rPr lang="ru-RU" sz="2800" b="1" smtClean="0"/>
              <a:t>В последние годы жизни талантливый русский первопечатник Иван Федоров разрабатывает разборную модель пушки, и даже предлагает её  Саксонии и Австрии. Правителям этих государств разработка не приглянулась.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229600" cy="1143000"/>
          </a:xfrm>
        </p:spPr>
        <p:txBody>
          <a:bodyPr/>
          <a:lstStyle/>
          <a:p>
            <a:r>
              <a:rPr lang="ru-RU" smtClean="0"/>
              <a:t>Наука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824412"/>
          </a:xfrm>
        </p:spPr>
        <p:txBody>
          <a:bodyPr/>
          <a:lstStyle/>
          <a:p>
            <a:r>
              <a:rPr lang="ru-RU" sz="3200" b="1" smtClean="0"/>
              <a:t>Пасхалии – таблицы с указание дат Пасхи.</a:t>
            </a:r>
          </a:p>
          <a:p>
            <a:r>
              <a:rPr lang="ru-RU" sz="3200" b="1" smtClean="0"/>
              <a:t>Географические знания получали по писцовым, межевым, посольским землям.</a:t>
            </a:r>
          </a:p>
          <a:p>
            <a:r>
              <a:rPr lang="ru-RU" sz="3200" b="1" smtClean="0"/>
              <a:t>Исторические знания отражены в хроногрофах.</a:t>
            </a:r>
          </a:p>
          <a:p>
            <a:r>
              <a:rPr lang="ru-RU" sz="3200" b="1" smtClean="0"/>
              <a:t>Появляются руководства по солеварению.</a:t>
            </a:r>
          </a:p>
          <a:p>
            <a:pPr>
              <a:buFont typeface="Wingdings 2" pitchFamily="18" charset="2"/>
              <a:buNone/>
            </a:pPr>
            <a:endParaRPr lang="ru-RU" sz="320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Литература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smtClean="0"/>
              <a:t>Летописание - Никоновская летопись (середина 16 века)</a:t>
            </a:r>
          </a:p>
          <a:p>
            <a:r>
              <a:rPr lang="ru-RU" sz="3200" b="1" smtClean="0"/>
              <a:t>Историко – литературные произведения.</a:t>
            </a:r>
          </a:p>
          <a:p>
            <a:r>
              <a:rPr lang="ru-RU" sz="3200" b="1" smtClean="0"/>
              <a:t>Публицистика.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8229600" cy="1143000"/>
          </a:xfrm>
        </p:spPr>
        <p:txBody>
          <a:bodyPr/>
          <a:lstStyle/>
          <a:p>
            <a:r>
              <a:rPr lang="ru-RU" b="1" smtClean="0"/>
              <a:t>Лицево́й летопи́сный свод</a:t>
            </a:r>
            <a:endParaRPr lang="ru-RU" smtClean="0"/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357188" y="1428750"/>
            <a:ext cx="8329612" cy="5143500"/>
          </a:xfrm>
        </p:spPr>
        <p:txBody>
          <a:bodyPr/>
          <a:lstStyle/>
          <a:p>
            <a:r>
              <a:rPr lang="ru-RU" b="1" smtClean="0"/>
              <a:t>(Лицевой летописный свод Ивана Грозного, Царь-книга) — летописный свод событий мировой и особенно русской истории, создан в 40—60-х годах XVI века (вероятно, в 1568—1576 гг.) специально для царской библиотеки в единственном экземпляре. Слово «лицевой» в названии Свода означает иллюстрированный, с изображением «в лицах».</a:t>
            </a:r>
          </a:p>
          <a:p>
            <a:r>
              <a:rPr lang="ru-RU" b="1" smtClean="0"/>
              <a:t>Состоит из 10 томов, содержащих около 10 тыс. листов тряпичной бумаги, украшенных более чем 16 тыс. миниатюр. Охватывает период «от сотворения мира» до 1567 года.</a:t>
            </a:r>
          </a:p>
          <a:p>
            <a:endParaRPr lang="ru-RU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Митрополит </a:t>
            </a:r>
            <a:r>
              <a:rPr lang="ru-RU" dirty="0" err="1" smtClean="0"/>
              <a:t>Макарий</a:t>
            </a:r>
            <a:r>
              <a:rPr lang="ru-RU" dirty="0" smtClean="0"/>
              <a:t> – «Четьи Минеи».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163"/>
            <a:ext cx="4186238" cy="4389437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/>
              <a:t>Сборник XVI века из 12 книг, на каждый месяц года, начиная с сентября, включающий в себя жития святых на каждый день.</a:t>
            </a:r>
            <a:endParaRPr lang="ru-RU" sz="32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Домострой (Сильвестр)</a:t>
            </a:r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smtClean="0"/>
              <a:t>Сборник правил, советов и наставлений по всем направлениям жизни человека и семьи, включая общественные, семейные, хозяйственные и религиозные вопросы.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Публицистика</a:t>
            </a:r>
            <a:endParaRPr lang="ru-RU" dirty="0"/>
          </a:p>
        </p:txBody>
      </p:sp>
      <p:sp>
        <p:nvSpPr>
          <p:cNvPr id="276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smtClean="0"/>
              <a:t>Сказания о князьях владимирских.</a:t>
            </a:r>
          </a:p>
          <a:p>
            <a:r>
              <a:rPr lang="ru-RU" sz="3200" b="1" smtClean="0"/>
              <a:t>Переписка Грозного с А. Курбским.</a:t>
            </a:r>
          </a:p>
          <a:p>
            <a:r>
              <a:rPr lang="ru-RU" sz="3200" b="1" smtClean="0"/>
              <a:t>Сочинения И. Пересвета.</a:t>
            </a:r>
          </a:p>
          <a:p>
            <a:r>
              <a:rPr lang="ru-RU" sz="3200" b="1" smtClean="0"/>
              <a:t>Сочинения Матвея Башкина.</a:t>
            </a:r>
          </a:p>
          <a:p>
            <a:r>
              <a:rPr lang="ru-RU" sz="3200" b="1" smtClean="0"/>
              <a:t>Сочинения Фёдора Косого.</a:t>
            </a:r>
          </a:p>
          <a:p>
            <a:r>
              <a:rPr lang="ru-RU" sz="3200" b="1" smtClean="0"/>
              <a:t>Сочинения Фёдора Карпова.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Матвей Башкин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smtClean="0"/>
              <a:t>Церковные обряды не нужны.</a:t>
            </a:r>
          </a:p>
          <a:p>
            <a:r>
              <a:rPr lang="ru-RU" sz="3200" b="1" smtClean="0"/>
              <a:t>Отрицал иконы. Тайну исповеди.</a:t>
            </a:r>
          </a:p>
          <a:p>
            <a:r>
              <a:rPr lang="ru-RU" sz="3200" b="1" smtClean="0"/>
              <a:t>Считал,что холопство против христианской веры:</a:t>
            </a:r>
          </a:p>
          <a:p>
            <a:r>
              <a:rPr lang="ru-RU" sz="3200" b="1" smtClean="0"/>
              <a:t> (У меня, что было кабал полных (документов на полное холопство, то есеми всё изодрал)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Фёдор Косой</a:t>
            </a: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smtClean="0"/>
              <a:t>Отрицал христианскую символику, так как крест – орудие казни Христа.</a:t>
            </a:r>
          </a:p>
          <a:p>
            <a:r>
              <a:rPr lang="ru-RU" sz="3200" b="1" smtClean="0"/>
              <a:t>Выступал за равенство народа.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Фёдор Карпов</a:t>
            </a:r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smtClean="0"/>
              <a:t>Общество и государство должны строиться на соблюдении закона.</a:t>
            </a:r>
          </a:p>
          <a:p>
            <a:r>
              <a:rPr lang="ru-RU" sz="3200" b="1" smtClean="0"/>
              <a:t>Правитель долен нести закон и правду.</a:t>
            </a:r>
          </a:p>
          <a:p>
            <a:r>
              <a:rPr lang="ru-RU" sz="3200" b="1" smtClean="0"/>
              <a:t>Сетовал по поводу падения нравов.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Архитектура. </a:t>
            </a: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smtClean="0"/>
              <a:t>Шатровый стиль:  восьмерик на крестообразном основании.</a:t>
            </a:r>
          </a:p>
          <a:p>
            <a:r>
              <a:rPr lang="ru-RU" sz="3200" b="1" smtClean="0"/>
              <a:t>Самое знаменитое сооружение церковь Вознесения в Коломенском.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500"/>
            <a:ext cx="8229600" cy="12763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Церковь Вознесения в Коломенском (1532)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2071688"/>
            <a:ext cx="4071937" cy="4389437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Вельми чудна высотою и красотою , и </a:t>
            </a:r>
            <a:r>
              <a:rPr lang="ru-RU" b="1" dirty="0" err="1" smtClean="0"/>
              <a:t>светлостию</a:t>
            </a:r>
            <a:r>
              <a:rPr lang="ru-RU" b="1" dirty="0" smtClean="0"/>
              <a:t>, такова же </a:t>
            </a:r>
            <a:r>
              <a:rPr lang="ru-RU" b="1" dirty="0" err="1" smtClean="0"/>
              <a:t>бываша</a:t>
            </a:r>
            <a:r>
              <a:rPr lang="ru-RU" b="1" dirty="0" smtClean="0"/>
              <a:t> прежде всего на Руси.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Легенда связывает строительство храма с рождением Ивана IV, долгожданного наследника великого князя.</a:t>
            </a:r>
            <a:endParaRPr lang="ru-RU" b="1" dirty="0"/>
          </a:p>
        </p:txBody>
      </p:sp>
      <p:pic>
        <p:nvPicPr>
          <p:cNvPr id="32771" name="Picture 4" descr="http://stat18.privet.ru/lr/0a297f2718bc00883e361f62a8d433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1357313"/>
            <a:ext cx="371475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4906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Покровский собор на рву (Василия Блаженного).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75"/>
            <a:ext cx="4186238" cy="4643438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/>
              <a:t>Годы строительства (1555-1561).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/>
              <a:t>Основатель – Иван 4.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/>
              <a:t>Высота храма составляет 65 метров. Куполов всего одиннадцать, из них девять куполов над храмом (по числу престолов)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/>
              <a:t>Архитекторы- </a:t>
            </a:r>
            <a:r>
              <a:rPr lang="ru-RU" sz="3200" b="1" dirty="0" err="1" smtClean="0"/>
              <a:t>Барма</a:t>
            </a:r>
            <a:r>
              <a:rPr lang="ru-RU" sz="3200" b="1" dirty="0" smtClean="0"/>
              <a:t> и Постник.</a:t>
            </a:r>
            <a:endParaRPr lang="ru-RU" sz="3200" b="1" dirty="0"/>
          </a:p>
        </p:txBody>
      </p:sp>
      <p:pic>
        <p:nvPicPr>
          <p:cNvPr id="33795" name="Picture 8" descr="http://travelel.ru/wp-content/uploads/2013/03/720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1857375"/>
            <a:ext cx="3643313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724025"/>
          </a:xfrm>
        </p:spPr>
        <p:txBody>
          <a:bodyPr/>
          <a:lstStyle/>
          <a:p>
            <a:r>
              <a:rPr lang="ru-RU" sz="2800" b="1" smtClean="0"/>
              <a:t>Фёдор Савельевич Конь (около 1540 — после 1606) — «государев мастер», один из немногих древнерусских зодчих, чьё имя зафиксировано источниками.</a:t>
            </a:r>
          </a:p>
        </p:txBody>
      </p:sp>
      <p:sp>
        <p:nvSpPr>
          <p:cNvPr id="34818" name="Содержимое 6"/>
          <p:cNvSpPr>
            <a:spLocks noGrp="1"/>
          </p:cNvSpPr>
          <p:nvPr>
            <p:ph idx="1"/>
          </p:nvPr>
        </p:nvSpPr>
        <p:spPr>
          <a:xfrm>
            <a:off x="457200" y="2428875"/>
            <a:ext cx="3971925" cy="4214813"/>
          </a:xfrm>
        </p:spPr>
        <p:txBody>
          <a:bodyPr/>
          <a:lstStyle/>
          <a:p>
            <a:r>
              <a:rPr lang="ru-RU" sz="2800" b="1" smtClean="0"/>
              <a:t>каменные стены и башни Белого города Москвы (1585—1593; по линии нынешних бульваров)</a:t>
            </a:r>
          </a:p>
          <a:p>
            <a:r>
              <a:rPr lang="ru-RU" sz="2800" b="1" smtClean="0"/>
              <a:t> мощные городские стены Смоленска (1596—1602);</a:t>
            </a:r>
          </a:p>
        </p:txBody>
      </p:sp>
      <p:pic>
        <p:nvPicPr>
          <p:cNvPr id="34819" name="Picture 4" descr="&amp;Pcy;&amp;acy;&amp;mcy;&amp;yacy;&amp;tcy;&amp;ncy;&amp;icy;&amp;kcy; &amp;Fcy;&amp;iecy;&amp;dcy;&amp;ocy;&amp;rcy;&amp;ucy; &amp;Kcy;&amp;ocy;&amp;ncy;&amp;yucy;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2143125"/>
            <a:ext cx="342900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m2.vgorode.ru/1512062/5952211/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071688"/>
            <a:ext cx="6357938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Смоленский Кремль</a:t>
            </a:r>
            <a:endParaRPr lang="ru-RU" dirty="0"/>
          </a:p>
        </p:txBody>
      </p:sp>
      <p:pic>
        <p:nvPicPr>
          <p:cNvPr id="36866" name="Picture 6" descr="http://admin.smolensk.ru/web_dis/2003/layreat/foto/Crunch/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286000"/>
            <a:ext cx="59150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13477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Андрей Чохов (около 1545 — 1629)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935163"/>
            <a:ext cx="5257800" cy="4708525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b="1" dirty="0" smtClean="0"/>
              <a:t>выдающийся русский пушечный и колокольный мастер, литейщик.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b="1" dirty="0" smtClean="0"/>
              <a:t>Более 40 лет работал в Москве на Пушечном дворе, где создал большое количество (по документам известно более 20) тяжёлых орудий, в том числе Царь-пушку (1586). </a:t>
            </a:r>
            <a:endParaRPr lang="ru-RU" sz="28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500063"/>
            <a:ext cx="8229600" cy="6524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Царь Пушка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1214438"/>
            <a:ext cx="5500687" cy="5357812"/>
          </a:xfrm>
        </p:spPr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Средневековое артиллерийское орудие (бомбарда), памятник русской артиллерии и литейного искусства, отлитое из бронзы в 1586 году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Изначально задуманная для обороны Кремля </a:t>
            </a:r>
            <a:r>
              <a:rPr lang="ru-RU" b="1" dirty="0" err="1" smtClean="0"/>
              <a:t>oт</a:t>
            </a:r>
            <a:r>
              <a:rPr lang="ru-RU" b="1" dirty="0" smtClean="0"/>
              <a:t> </a:t>
            </a:r>
            <a:r>
              <a:rPr lang="ru-RU" b="1" dirty="0" err="1" smtClean="0"/>
              <a:t>зaхвaтчикoв</a:t>
            </a:r>
            <a:r>
              <a:rPr lang="ru-RU" b="1" dirty="0" smtClean="0"/>
              <a:t>, Царь-пушка была установлена на пушечном раскате (специальный деревянный настил из бревен) около Лобного места на Красной площади, однако в боевых действиях не участвовала.</a:t>
            </a:r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File:Tsar Pushka 2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14438"/>
            <a:ext cx="7620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143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Ссылки</a:t>
            </a:r>
            <a:endParaRPr lang="ru-RU" dirty="0"/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>
          <a:xfrm>
            <a:off x="214313" y="1000125"/>
            <a:ext cx="8472487" cy="5324475"/>
          </a:xfrm>
        </p:spPr>
        <p:txBody>
          <a:bodyPr/>
          <a:lstStyle/>
          <a:p>
            <a:r>
              <a:rPr lang="en-US" sz="1400" smtClean="0">
                <a:hlinkClick r:id="rId2"/>
              </a:rPr>
              <a:t>Ivan Fyodorov (printer) </a:t>
            </a:r>
            <a:endParaRPr lang="ru-RU" sz="1400" smtClean="0"/>
          </a:p>
          <a:p>
            <a:r>
              <a:rPr lang="en-US" sz="1400" smtClean="0">
                <a:hlinkClick r:id="rId3" tooltip="Fedorovstamp.jpg"/>
              </a:rPr>
              <a:t>Fedorovstamp.jpg</a:t>
            </a:r>
            <a:endParaRPr lang="ru-RU" sz="1400" smtClean="0"/>
          </a:p>
          <a:p>
            <a:r>
              <a:rPr lang="en-US" sz="1400" smtClean="0">
                <a:hlinkClick r:id="rId4" tooltip="Rus Stamp-Ivan Fedorov-1964.jpg"/>
              </a:rPr>
              <a:t>Rus_Stamp-Ivan_Fedorov-1964.jpg</a:t>
            </a:r>
            <a:endParaRPr lang="ru-RU" sz="1400" smtClean="0"/>
          </a:p>
          <a:p>
            <a:r>
              <a:rPr lang="en-US" sz="1400" smtClean="0"/>
              <a:t> </a:t>
            </a:r>
            <a:r>
              <a:rPr lang="ru-RU" sz="1400" smtClean="0">
                <a:hlinkClick r:id="rId5"/>
              </a:rPr>
              <a:t>Иван Фёдоров</a:t>
            </a:r>
            <a:endParaRPr lang="ru-RU" sz="1400" smtClean="0"/>
          </a:p>
          <a:p>
            <a:endParaRPr lang="ru-RU" sz="1400" smtClean="0"/>
          </a:p>
          <a:p>
            <a:r>
              <a:rPr lang="ru-RU" sz="1400" smtClean="0">
                <a:hlinkClick r:id="rId6"/>
              </a:rPr>
              <a:t>500 лет со дня рождения русского первопечатника Ивана Федорова Лаборатория ПМ</a:t>
            </a:r>
            <a:endParaRPr lang="ru-RU" sz="1400" smtClean="0"/>
          </a:p>
          <a:p>
            <a:r>
              <a:rPr lang="ru-RU" sz="1400" smtClean="0">
                <a:hlinkClick r:id="rId6"/>
              </a:rPr>
              <a:t>http://prowriterslab.com/500-l…</a:t>
            </a:r>
            <a:endParaRPr lang="ru-RU" sz="1400" smtClean="0"/>
          </a:p>
          <a:p>
            <a:endParaRPr lang="ru-RU" sz="1400" smtClean="0"/>
          </a:p>
          <a:p>
            <a:r>
              <a:rPr lang="en-US" sz="1400" smtClean="0">
                <a:hlinkClick r:id="rId7"/>
              </a:rPr>
              <a:t>Russische Sprache</a:t>
            </a:r>
            <a:endParaRPr lang="ru-RU" sz="1400" smtClean="0"/>
          </a:p>
          <a:p>
            <a:endParaRPr lang="ru-RU" sz="1400" smtClean="0"/>
          </a:p>
          <a:p>
            <a:r>
              <a:rPr lang="ru-RU" sz="1400" smtClean="0">
                <a:hlinkClick r:id="rId8"/>
              </a:rPr>
              <a:t>"Букварь". Страницы из первого печатного букваря Ивана Федорова 1574 года. - Слайд 7 - Первая печатная книга - История книги - П</a:t>
            </a:r>
            <a:endParaRPr lang="ru-RU" sz="1400" smtClean="0"/>
          </a:p>
          <a:p>
            <a:r>
              <a:rPr lang="ru-RU" sz="1400" smtClean="0">
                <a:hlinkClick r:id="rId8"/>
              </a:rPr>
              <a:t>http://900igr.net/prezentatsii…</a:t>
            </a:r>
            <a:endParaRPr lang="ru-RU" sz="1400" smtClean="0"/>
          </a:p>
          <a:p>
            <a:endParaRPr lang="ru-RU" sz="1400" smtClean="0"/>
          </a:p>
          <a:p>
            <a:r>
              <a:rPr lang="en-US" sz="1400" smtClean="0">
                <a:hlinkClick r:id="rId9"/>
              </a:rPr>
              <a:t>http://sazheni.ru/site/3</a:t>
            </a:r>
            <a:endParaRPr lang="ru-RU" sz="1400" smtClean="0"/>
          </a:p>
          <a:p>
            <a:r>
              <a:rPr lang="en-US" sz="1400" smtClean="0">
                <a:hlinkClick r:id="rId10"/>
              </a:rPr>
              <a:t>http://pinme.ru/pin/4f8b50aec0…</a:t>
            </a:r>
            <a:endParaRPr lang="ru-RU" sz="1400" smtClean="0"/>
          </a:p>
          <a:p>
            <a:r>
              <a:rPr lang="en-US" sz="1400" smtClean="0">
                <a:hlinkClick r:id="rId11"/>
              </a:rPr>
              <a:t>Fyodor Kon</a:t>
            </a:r>
            <a:endParaRPr lang="ru-RU" sz="1400" smtClean="0"/>
          </a:p>
          <a:p>
            <a:r>
              <a:rPr lang="ru-RU" sz="1400" smtClean="0">
                <a:hlinkClick r:id="rId12"/>
              </a:rPr>
              <a:t>Царь-пушка</a:t>
            </a:r>
            <a:endParaRPr lang="ru-RU" sz="14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194</TotalTime>
  <Words>641</Words>
  <Application>Microsoft Office PowerPoint</Application>
  <PresentationFormat>Экран (4:3)</PresentationFormat>
  <Paragraphs>93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Constantia</vt:lpstr>
      <vt:lpstr>Wingdings 2</vt:lpstr>
      <vt:lpstr>Поток</vt:lpstr>
      <vt:lpstr>Презентация PowerPoint</vt:lpstr>
      <vt:lpstr>Фольклор</vt:lpstr>
      <vt:lpstr>Грамотность</vt:lpstr>
      <vt:lpstr>Книгопечатание</vt:lpstr>
      <vt:lpstr>Презентация PowerPoint</vt:lpstr>
      <vt:lpstr>Первые книги</vt:lpstr>
      <vt:lpstr>Московский Апостол</vt:lpstr>
      <vt:lpstr>Презентация PowerPoint</vt:lpstr>
      <vt:lpstr>Презентация PowerPoint</vt:lpstr>
      <vt:lpstr>Наука</vt:lpstr>
      <vt:lpstr>Литература</vt:lpstr>
      <vt:lpstr>Лицево́й летопи́сный свод</vt:lpstr>
      <vt:lpstr>Митрополит Макарий – «Четьи Минеи».</vt:lpstr>
      <vt:lpstr>Домострой (Сильвестр)</vt:lpstr>
      <vt:lpstr>Публицистика</vt:lpstr>
      <vt:lpstr>Матвей Башкин</vt:lpstr>
      <vt:lpstr>Фёдор Косой</vt:lpstr>
      <vt:lpstr>Фёдор Карпов</vt:lpstr>
      <vt:lpstr>Архитектура. </vt:lpstr>
      <vt:lpstr>Церковь Вознесения в Коломенском (1532)</vt:lpstr>
      <vt:lpstr>Покровский собор на рву (Василия Блаженного). </vt:lpstr>
      <vt:lpstr>Фёдор Савельевич Конь (около 1540 — после 1606) — «государев мастер», один из немногих древнерусских зодчих, чьё имя зафиксировано источниками.</vt:lpstr>
      <vt:lpstr>Презентация PowerPoint</vt:lpstr>
      <vt:lpstr> Смоленский Кремль</vt:lpstr>
      <vt:lpstr>Андрей Чохов (около 1545 — 1629)</vt:lpstr>
      <vt:lpstr>Царь Пушка</vt:lpstr>
      <vt:lpstr>Презентация PowerPoint</vt:lpstr>
      <vt:lpstr>Ссылки</vt:lpstr>
    </vt:vector>
  </TitlesOfParts>
  <Company>WIN7XP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16 века</dc:title>
  <dc:creator>WIN7XP</dc:creator>
  <cp:lastModifiedBy>Артём Мендрик</cp:lastModifiedBy>
  <cp:revision>21</cp:revision>
  <dcterms:created xsi:type="dcterms:W3CDTF">2013-12-08T15:18:27Z</dcterms:created>
  <dcterms:modified xsi:type="dcterms:W3CDTF">2015-08-26T16:48:39Z</dcterms:modified>
</cp:coreProperties>
</file>