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 id="2147483828" r:id="rId3"/>
  </p:sldMasterIdLst>
  <p:notesMasterIdLst>
    <p:notesMasterId r:id="rId29"/>
  </p:notesMasterIdLst>
  <p:sldIdLst>
    <p:sldId id="256" r:id="rId4"/>
    <p:sldId id="257" r:id="rId5"/>
    <p:sldId id="258" r:id="rId6"/>
    <p:sldId id="259" r:id="rId7"/>
    <p:sldId id="261" r:id="rId8"/>
    <p:sldId id="265" r:id="rId9"/>
    <p:sldId id="270" r:id="rId10"/>
    <p:sldId id="271" r:id="rId11"/>
    <p:sldId id="272" r:id="rId12"/>
    <p:sldId id="274" r:id="rId13"/>
    <p:sldId id="273" r:id="rId14"/>
    <p:sldId id="262" r:id="rId15"/>
    <p:sldId id="263" r:id="rId16"/>
    <p:sldId id="264" r:id="rId17"/>
    <p:sldId id="266" r:id="rId18"/>
    <p:sldId id="267" r:id="rId19"/>
    <p:sldId id="275" r:id="rId20"/>
    <p:sldId id="277" r:id="rId21"/>
    <p:sldId id="278" r:id="rId22"/>
    <p:sldId id="280" r:id="rId23"/>
    <p:sldId id="281" r:id="rId24"/>
    <p:sldId id="268" r:id="rId25"/>
    <p:sldId id="276" r:id="rId26"/>
    <p:sldId id="269" r:id="rId27"/>
    <p:sldId id="279"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Антон" initials="А"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C9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9" autoAdjust="0"/>
    <p:restoredTop sz="94660"/>
  </p:normalViewPr>
  <p:slideViewPr>
    <p:cSldViewPr>
      <p:cViewPr varScale="1">
        <p:scale>
          <a:sx n="71" d="100"/>
          <a:sy n="71" d="100"/>
        </p:scale>
        <p:origin x="107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_____Microsoft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_____Microsoft_Excel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_____Microsoft_Excel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_____Microsoft_Excel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_____Microsoft_Excel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_____Microsoft_Excel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manualLayout>
          <c:layoutTarget val="inner"/>
          <c:xMode val="edge"/>
          <c:yMode val="edge"/>
          <c:x val="5.093285919905173E-2"/>
          <c:y val="0.22145325584302017"/>
          <c:w val="0.83349013631360913"/>
          <c:h val="0.68431571053618789"/>
        </c:manualLayout>
      </c:layout>
      <c:pie3DChart>
        <c:varyColors val="1"/>
        <c:ser>
          <c:idx val="0"/>
          <c:order val="0"/>
          <c:tx>
            <c:strRef>
              <c:f>Лист1!$B$1</c:f>
              <c:strCache>
                <c:ptCount val="1"/>
                <c:pt idx="0">
                  <c:v>Вопрос 1: Употребляете ли вы прохладительные напитки?</c:v>
                </c:pt>
              </c:strCache>
            </c:strRef>
          </c:tx>
          <c:spPr>
            <a:solidFill>
              <a:schemeClr val="accent3">
                <a:lumMod val="60000"/>
                <a:lumOff val="40000"/>
              </a:schemeClr>
            </a:solidFill>
          </c:spPr>
          <c:explosion val="25"/>
          <c:dPt>
            <c:idx val="1"/>
            <c:bubble3D val="0"/>
            <c:spPr>
              <a:solidFill>
                <a:schemeClr val="tx2">
                  <a:lumMod val="40000"/>
                  <a:lumOff val="60000"/>
                </a:schemeClr>
              </a:solidFill>
            </c:spPr>
          </c:dPt>
          <c:dLbls>
            <c:dLbl>
              <c:idx val="0"/>
              <c:tx>
                <c:rich>
                  <a:bodyPr/>
                  <a:lstStyle/>
                  <a:p>
                    <a:r>
                      <a:rPr lang="en-US" sz="1400" dirty="0"/>
                      <a:t>98%</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5.2798069596139488E-2"/>
                  <c:y val="4.6203599550056304E-2"/>
                </c:manualLayout>
              </c:layout>
              <c:tx>
                <c:rich>
                  <a:bodyPr/>
                  <a:lstStyle/>
                  <a:p>
                    <a:r>
                      <a:rPr lang="en-US" sz="1400" dirty="0"/>
                      <a:t>2%</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Лист1!$A$2:$A$3</c:f>
              <c:strCache>
                <c:ptCount val="2"/>
                <c:pt idx="0">
                  <c:v>Да</c:v>
                </c:pt>
                <c:pt idx="1">
                  <c:v>Нет</c:v>
                </c:pt>
              </c:strCache>
            </c:strRef>
          </c:cat>
          <c:val>
            <c:numRef>
              <c:f>Лист1!$B$2:$B$3</c:f>
              <c:numCache>
                <c:formatCode>0%</c:formatCode>
                <c:ptCount val="2"/>
                <c:pt idx="0">
                  <c:v>0.98</c:v>
                </c:pt>
                <c:pt idx="1">
                  <c:v>2.0000000000000052E-2</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84073219879772787"/>
          <c:y val="0.48391701037370338"/>
          <c:w val="6.8945220557107792E-2"/>
          <c:h val="0.14351518560180093"/>
        </c:manualLayout>
      </c:layout>
      <c:overlay val="0"/>
    </c:legend>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Вопрос 2: Какие типы прохладительных напитков вы предпочитаете?</c:v>
                </c:pt>
              </c:strCache>
            </c:strRef>
          </c:tx>
          <c:explosion val="25"/>
          <c:dPt>
            <c:idx val="2"/>
            <c:bubble3D val="0"/>
            <c:spPr>
              <a:solidFill>
                <a:srgbClr val="92D050"/>
              </a:solidFill>
            </c:spPr>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4"/>
                <c:pt idx="0">
                  <c:v>Соки</c:v>
                </c:pt>
                <c:pt idx="1">
                  <c:v>Минеральные воды</c:v>
                </c:pt>
                <c:pt idx="2">
                  <c:v>Газированные напитки</c:v>
                </c:pt>
                <c:pt idx="3">
                  <c:v>Другое</c:v>
                </c:pt>
              </c:strCache>
            </c:strRef>
          </c:cat>
          <c:val>
            <c:numRef>
              <c:f>Лист1!$B$2:$B$5</c:f>
              <c:numCache>
                <c:formatCode>0%</c:formatCode>
                <c:ptCount val="4"/>
                <c:pt idx="0">
                  <c:v>0.1</c:v>
                </c:pt>
                <c:pt idx="1">
                  <c:v>6.0000000000000039E-2</c:v>
                </c:pt>
                <c:pt idx="2">
                  <c:v>0.85000000000000064</c:v>
                </c:pt>
                <c:pt idx="3">
                  <c:v>4.0000000000000029E-2</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60"/>
      <c:rAngAx val="0"/>
    </c:view3D>
    <c:floor>
      <c:thickness val="0"/>
    </c:floor>
    <c:sideWall>
      <c:thickness val="0"/>
    </c:sideWall>
    <c:backWall>
      <c:thickness val="0"/>
    </c:backWall>
    <c:plotArea>
      <c:layout/>
      <c:pie3DChart>
        <c:varyColors val="1"/>
        <c:ser>
          <c:idx val="0"/>
          <c:order val="0"/>
          <c:tx>
            <c:strRef>
              <c:f>Лист1!$B$1</c:f>
              <c:strCache>
                <c:ptCount val="1"/>
                <c:pt idx="0">
                  <c:v>Вопрос 3 : Какие  напитки более употребляемы вами?</c:v>
                </c:pt>
              </c:strCache>
            </c:strRef>
          </c:tx>
          <c:spPr>
            <a:ln>
              <a:noFill/>
            </a:ln>
          </c:spPr>
          <c:explosion val="11"/>
          <c:dPt>
            <c:idx val="0"/>
            <c:bubble3D val="0"/>
            <c:spPr>
              <a:solidFill>
                <a:srgbClr val="FFFF00"/>
              </a:solidFill>
              <a:ln>
                <a:noFill/>
              </a:ln>
            </c:spPr>
          </c:dPt>
          <c:dPt>
            <c:idx val="1"/>
            <c:bubble3D val="0"/>
            <c:spPr>
              <a:solidFill>
                <a:srgbClr val="FFC000"/>
              </a:solidFill>
              <a:ln>
                <a:noFill/>
              </a:ln>
            </c:spPr>
          </c:dPt>
          <c:dPt>
            <c:idx val="2"/>
            <c:bubble3D val="0"/>
            <c:spPr>
              <a:solidFill>
                <a:srgbClr val="FF0000"/>
              </a:solidFill>
              <a:ln>
                <a:noFill/>
              </a:ln>
            </c:spPr>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3"/>
                <c:pt idx="0">
                  <c:v>Напитки  производства города Минусинска</c:v>
                </c:pt>
                <c:pt idx="1">
                  <c:v>Напитки российского производства</c:v>
                </c:pt>
                <c:pt idx="2">
                  <c:v>Напитки мировых брэндов</c:v>
                </c:pt>
              </c:strCache>
            </c:strRef>
          </c:cat>
          <c:val>
            <c:numRef>
              <c:f>Лист1!$B$2:$B$5</c:f>
              <c:numCache>
                <c:formatCode>0%</c:formatCode>
                <c:ptCount val="4"/>
                <c:pt idx="0">
                  <c:v>0.45</c:v>
                </c:pt>
                <c:pt idx="1">
                  <c:v>0.25</c:v>
                </c:pt>
                <c:pt idx="2">
                  <c:v>0.30000000000000032</c:v>
                </c:pt>
              </c:numCache>
            </c:numRef>
          </c:val>
        </c:ser>
        <c:dLbls>
          <c:showLegendKey val="0"/>
          <c:showVal val="0"/>
          <c:showCatName val="0"/>
          <c:showSerName val="0"/>
          <c:showPercent val="0"/>
          <c:showBubbleSize val="0"/>
          <c:showLeaderLines val="1"/>
        </c:dLbls>
      </c:pie3DChart>
    </c:plotArea>
    <c:legend>
      <c:legendPos val="r"/>
      <c:legendEntry>
        <c:idx val="3"/>
        <c:delete val="1"/>
      </c:legendEntry>
      <c:layout>
        <c:manualLayout>
          <c:xMode val="edge"/>
          <c:yMode val="edge"/>
          <c:x val="0.66189924176144765"/>
          <c:y val="0.40197100362454885"/>
          <c:w val="0.31344901950950432"/>
          <c:h val="0.35911698537683101"/>
        </c:manualLayout>
      </c:layout>
      <c:overlay val="0"/>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Вопрос 4:  Как часто вы употребляете прохладительные напитки?</c:v>
                </c:pt>
              </c:strCache>
            </c:strRef>
          </c:tx>
          <c:explosion val="25"/>
          <c:dPt>
            <c:idx val="0"/>
            <c:bubble3D val="0"/>
            <c:spPr>
              <a:solidFill>
                <a:schemeClr val="accent4">
                  <a:lumMod val="75000"/>
                </a:schemeClr>
              </a:solidFill>
            </c:spPr>
          </c:dPt>
          <c:dPt>
            <c:idx val="1"/>
            <c:bubble3D val="0"/>
            <c:spPr>
              <a:solidFill>
                <a:schemeClr val="tx2">
                  <a:lumMod val="60000"/>
                  <a:lumOff val="40000"/>
                </a:schemeClr>
              </a:solidFill>
            </c:spPr>
          </c:dPt>
          <c:dPt>
            <c:idx val="2"/>
            <c:bubble3D val="0"/>
            <c:spPr>
              <a:solidFill>
                <a:schemeClr val="accent3">
                  <a:lumMod val="75000"/>
                </a:schemeClr>
              </a:solidFill>
            </c:spPr>
          </c:dPt>
          <c:dPt>
            <c:idx val="3"/>
            <c:bubble3D val="0"/>
            <c:spPr>
              <a:solidFill>
                <a:schemeClr val="accent2">
                  <a:lumMod val="75000"/>
                </a:schemeClr>
              </a:solidFill>
            </c:spPr>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Лист1!$A$2:$A$7</c:f>
              <c:strCache>
                <c:ptCount val="6"/>
                <c:pt idx="0">
                  <c:v>Раз в месяц</c:v>
                </c:pt>
                <c:pt idx="1">
                  <c:v>Раз в неделю</c:v>
                </c:pt>
                <c:pt idx="2">
                  <c:v>Пару раз в месяц</c:v>
                </c:pt>
                <c:pt idx="3">
                  <c:v>Пару раз в неделю</c:v>
                </c:pt>
                <c:pt idx="4">
                  <c:v>Каждый день</c:v>
                </c:pt>
                <c:pt idx="5">
                  <c:v>Другое</c:v>
                </c:pt>
              </c:strCache>
            </c:strRef>
          </c:cat>
          <c:val>
            <c:numRef>
              <c:f>Лист1!$B$2:$B$7</c:f>
              <c:numCache>
                <c:formatCode>0%</c:formatCode>
                <c:ptCount val="6"/>
                <c:pt idx="0">
                  <c:v>8.0000000000000057E-2</c:v>
                </c:pt>
                <c:pt idx="1">
                  <c:v>0.11000000000000001</c:v>
                </c:pt>
                <c:pt idx="2">
                  <c:v>0.16000000000000003</c:v>
                </c:pt>
                <c:pt idx="3">
                  <c:v>0.25</c:v>
                </c:pt>
                <c:pt idx="4">
                  <c:v>0.36000000000000032</c:v>
                </c:pt>
                <c:pt idx="5">
                  <c:v>4.0000000000000029E-2</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spPr>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Вопрос 5: Почему вы употребляете эти напитки?</c:v>
                </c:pt>
              </c:strCache>
            </c:strRef>
          </c:tx>
          <c:explosion val="25"/>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4"/>
                <c:pt idx="0">
                  <c:v>Вкусно</c:v>
                </c:pt>
                <c:pt idx="1">
                  <c:v>Утоляют жажду</c:v>
                </c:pt>
                <c:pt idx="2">
                  <c:v>Привлекает яркая этикетка на бутылке</c:v>
                </c:pt>
                <c:pt idx="3">
                  <c:v>Просто так</c:v>
                </c:pt>
              </c:strCache>
            </c:strRef>
          </c:cat>
          <c:val>
            <c:numRef>
              <c:f>Лист1!$B$2:$B$5</c:f>
              <c:numCache>
                <c:formatCode>0%</c:formatCode>
                <c:ptCount val="4"/>
                <c:pt idx="0">
                  <c:v>0.45</c:v>
                </c:pt>
                <c:pt idx="1">
                  <c:v>0.38000000000000145</c:v>
                </c:pt>
                <c:pt idx="2">
                  <c:v>5.0000000000000024E-2</c:v>
                </c:pt>
                <c:pt idx="3">
                  <c:v>0.12000000000000002</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spPr>
    <a:noFill/>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Вопрос 6: Знаете ли вы о том, как эти напитки воздействуют на ваш организм?</c:v>
                </c:pt>
              </c:strCache>
            </c:strRef>
          </c:tx>
          <c:explosion val="25"/>
          <c:dPt>
            <c:idx val="0"/>
            <c:bubble3D val="0"/>
            <c:spPr>
              <a:solidFill>
                <a:srgbClr val="FFFF00"/>
              </a:solidFill>
            </c:spPr>
          </c:dPt>
          <c:dPt>
            <c:idx val="1"/>
            <c:bubble3D val="0"/>
            <c:spPr>
              <a:solidFill>
                <a:srgbClr val="FF0000"/>
              </a:solidFill>
            </c:spPr>
          </c:dPt>
          <c:dPt>
            <c:idx val="2"/>
            <c:bubble3D val="0"/>
            <c:spPr>
              <a:solidFill>
                <a:srgbClr val="FFC000"/>
              </a:solidFill>
            </c:spPr>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Лист1!$A$2:$A$4</c:f>
              <c:strCache>
                <c:ptCount val="3"/>
                <c:pt idx="0">
                  <c:v>Да</c:v>
                </c:pt>
                <c:pt idx="1">
                  <c:v>Нет</c:v>
                </c:pt>
                <c:pt idx="2">
                  <c:v>Не интересуюсь</c:v>
                </c:pt>
              </c:strCache>
            </c:strRef>
          </c:cat>
          <c:val>
            <c:numRef>
              <c:f>Лист1!$B$2:$B$4</c:f>
              <c:numCache>
                <c:formatCode>0%</c:formatCode>
                <c:ptCount val="3"/>
                <c:pt idx="0">
                  <c:v>0.25</c:v>
                </c:pt>
                <c:pt idx="1">
                  <c:v>0.32000000000000145</c:v>
                </c:pt>
                <c:pt idx="2">
                  <c:v>0.43000000000000038</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spPr>
    <a:ln>
      <a:noFill/>
    </a:ln>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257E4D-DD03-4066-A1DE-1708F319FFD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562C6501-4E06-42D4-B417-797297101040}">
      <dgm:prSet phldrT="[Текст]" custT="1"/>
      <dgm:spPr>
        <a:solidFill>
          <a:schemeClr val="accent5">
            <a:lumMod val="40000"/>
            <a:lumOff val="60000"/>
          </a:schemeClr>
        </a:solidFill>
        <a:ln>
          <a:solidFill>
            <a:schemeClr val="accent1"/>
          </a:solidFill>
        </a:ln>
      </dgm:spPr>
      <dgm:t>
        <a:bodyPr/>
        <a:lstStyle/>
        <a:p>
          <a:r>
            <a:rPr lang="ru-RU" sz="4400" dirty="0" smtClean="0">
              <a:solidFill>
                <a:srgbClr val="FF0000"/>
              </a:solidFill>
            </a:rPr>
            <a:t>1.По ароматизаторам</a:t>
          </a:r>
          <a:endParaRPr lang="ru-RU" sz="4400" dirty="0">
            <a:solidFill>
              <a:srgbClr val="FF0000"/>
            </a:solidFill>
          </a:endParaRPr>
        </a:p>
      </dgm:t>
    </dgm:pt>
    <dgm:pt modelId="{A1B304A0-5409-4A69-917F-B0925DE3C38E}" type="parTrans" cxnId="{753C7104-9BC7-40BF-B9DD-D672DCC5B3CC}">
      <dgm:prSet/>
      <dgm:spPr/>
      <dgm:t>
        <a:bodyPr/>
        <a:lstStyle/>
        <a:p>
          <a:endParaRPr lang="ru-RU"/>
        </a:p>
      </dgm:t>
    </dgm:pt>
    <dgm:pt modelId="{26D94014-F0D5-4E61-8E0C-FAD48577B7B9}" type="sibTrans" cxnId="{753C7104-9BC7-40BF-B9DD-D672DCC5B3CC}">
      <dgm:prSet/>
      <dgm:spPr/>
      <dgm:t>
        <a:bodyPr/>
        <a:lstStyle/>
        <a:p>
          <a:endParaRPr lang="ru-RU"/>
        </a:p>
      </dgm:t>
    </dgm:pt>
    <dgm:pt modelId="{4F754A09-EE2F-4AD2-8396-8908965B6726}">
      <dgm:prSet phldrT="[Текст]"/>
      <dgm:spPr>
        <a:solidFill>
          <a:schemeClr val="accent5">
            <a:lumMod val="40000"/>
            <a:lumOff val="60000"/>
          </a:schemeClr>
        </a:solidFill>
      </dgm:spPr>
      <dgm:t>
        <a:bodyPr/>
        <a:lstStyle/>
        <a:p>
          <a:r>
            <a:rPr lang="ru-RU" dirty="0" smtClean="0">
              <a:solidFill>
                <a:srgbClr val="FF0000"/>
              </a:solidFill>
            </a:rPr>
            <a:t>С натуральными ароматизаторами</a:t>
          </a:r>
          <a:endParaRPr lang="ru-RU" dirty="0">
            <a:solidFill>
              <a:srgbClr val="FF0000"/>
            </a:solidFill>
          </a:endParaRPr>
        </a:p>
      </dgm:t>
    </dgm:pt>
    <dgm:pt modelId="{D90FE6E4-C4DD-4301-A8F5-CC35589734F0}" type="parTrans" cxnId="{F9185B6C-67A1-43F9-B12F-C243F807BAA2}">
      <dgm:prSet/>
      <dgm:spPr/>
      <dgm:t>
        <a:bodyPr/>
        <a:lstStyle/>
        <a:p>
          <a:endParaRPr lang="ru-RU" dirty="0"/>
        </a:p>
      </dgm:t>
    </dgm:pt>
    <dgm:pt modelId="{AE0D0BD0-7F52-4043-B839-5F7BE1FE8CFD}" type="sibTrans" cxnId="{F9185B6C-67A1-43F9-B12F-C243F807BAA2}">
      <dgm:prSet/>
      <dgm:spPr/>
      <dgm:t>
        <a:bodyPr/>
        <a:lstStyle/>
        <a:p>
          <a:endParaRPr lang="ru-RU"/>
        </a:p>
      </dgm:t>
    </dgm:pt>
    <dgm:pt modelId="{B8BFC6A4-C637-4C31-BE87-DCCC90C9CD23}">
      <dgm:prSet phldrT="[Текст]"/>
      <dgm:spPr>
        <a:solidFill>
          <a:schemeClr val="accent5">
            <a:lumMod val="40000"/>
            <a:lumOff val="60000"/>
          </a:schemeClr>
        </a:solidFill>
      </dgm:spPr>
      <dgm:t>
        <a:bodyPr/>
        <a:lstStyle/>
        <a:p>
          <a:r>
            <a:rPr lang="ru-RU" dirty="0" smtClean="0">
              <a:solidFill>
                <a:srgbClr val="FF0000"/>
              </a:solidFill>
            </a:rPr>
            <a:t>С ароматизаторами идентичными натуральным</a:t>
          </a:r>
          <a:endParaRPr lang="ru-RU" dirty="0">
            <a:solidFill>
              <a:srgbClr val="FF0000"/>
            </a:solidFill>
          </a:endParaRPr>
        </a:p>
      </dgm:t>
    </dgm:pt>
    <dgm:pt modelId="{87C4208D-7A0F-4612-B2C6-AB778389599A}" type="parTrans" cxnId="{E4E42DD8-FDA8-4FBD-AA36-FDF264199EA0}">
      <dgm:prSet/>
      <dgm:spPr/>
      <dgm:t>
        <a:bodyPr/>
        <a:lstStyle/>
        <a:p>
          <a:endParaRPr lang="ru-RU" dirty="0"/>
        </a:p>
      </dgm:t>
    </dgm:pt>
    <dgm:pt modelId="{5A74463F-0817-4D22-9E44-6ED581E5594E}" type="sibTrans" cxnId="{E4E42DD8-FDA8-4FBD-AA36-FDF264199EA0}">
      <dgm:prSet/>
      <dgm:spPr/>
      <dgm:t>
        <a:bodyPr/>
        <a:lstStyle/>
        <a:p>
          <a:endParaRPr lang="ru-RU"/>
        </a:p>
      </dgm:t>
    </dgm:pt>
    <dgm:pt modelId="{8DD9BBF4-D4BA-41BE-8DA6-D5FFECF30E26}" type="pres">
      <dgm:prSet presAssocID="{11257E4D-DD03-4066-A1DE-1708F319FFDE}" presName="hierChild1" presStyleCnt="0">
        <dgm:presLayoutVars>
          <dgm:orgChart val="1"/>
          <dgm:chPref val="1"/>
          <dgm:dir/>
          <dgm:animOne val="branch"/>
          <dgm:animLvl val="lvl"/>
          <dgm:resizeHandles/>
        </dgm:presLayoutVars>
      </dgm:prSet>
      <dgm:spPr/>
      <dgm:t>
        <a:bodyPr/>
        <a:lstStyle/>
        <a:p>
          <a:endParaRPr lang="ru-RU"/>
        </a:p>
      </dgm:t>
    </dgm:pt>
    <dgm:pt modelId="{3F9B1842-582B-4492-8743-6B86EF74221D}" type="pres">
      <dgm:prSet presAssocID="{562C6501-4E06-42D4-B417-797297101040}" presName="hierRoot1" presStyleCnt="0">
        <dgm:presLayoutVars>
          <dgm:hierBranch val="init"/>
        </dgm:presLayoutVars>
      </dgm:prSet>
      <dgm:spPr/>
    </dgm:pt>
    <dgm:pt modelId="{8D63295A-2EEF-4712-A72B-0E24B3501DB6}" type="pres">
      <dgm:prSet presAssocID="{562C6501-4E06-42D4-B417-797297101040}" presName="rootComposite1" presStyleCnt="0"/>
      <dgm:spPr/>
    </dgm:pt>
    <dgm:pt modelId="{2D435378-5DFE-46C5-8A59-EED3E9D3E362}" type="pres">
      <dgm:prSet presAssocID="{562C6501-4E06-42D4-B417-797297101040}" presName="rootText1" presStyleLbl="node0" presStyleIdx="0" presStyleCnt="1" custScaleX="193349" custScaleY="82487" custLinFactNeighborX="1445" custLinFactNeighborY="3029">
        <dgm:presLayoutVars>
          <dgm:chPref val="3"/>
        </dgm:presLayoutVars>
      </dgm:prSet>
      <dgm:spPr/>
      <dgm:t>
        <a:bodyPr/>
        <a:lstStyle/>
        <a:p>
          <a:endParaRPr lang="ru-RU"/>
        </a:p>
      </dgm:t>
    </dgm:pt>
    <dgm:pt modelId="{FA9FD232-0614-4F52-9192-B55AFED6DF2F}" type="pres">
      <dgm:prSet presAssocID="{562C6501-4E06-42D4-B417-797297101040}" presName="rootConnector1" presStyleLbl="node1" presStyleIdx="0" presStyleCnt="0"/>
      <dgm:spPr/>
      <dgm:t>
        <a:bodyPr/>
        <a:lstStyle/>
        <a:p>
          <a:endParaRPr lang="ru-RU"/>
        </a:p>
      </dgm:t>
    </dgm:pt>
    <dgm:pt modelId="{080D85F0-C083-4327-AB7A-7D1AF657DE1F}" type="pres">
      <dgm:prSet presAssocID="{562C6501-4E06-42D4-B417-797297101040}" presName="hierChild2" presStyleCnt="0"/>
      <dgm:spPr/>
    </dgm:pt>
    <dgm:pt modelId="{0A0AFD3C-2560-46F0-8A8C-606F85D7DC8F}" type="pres">
      <dgm:prSet presAssocID="{D90FE6E4-C4DD-4301-A8F5-CC35589734F0}" presName="Name37" presStyleLbl="parChTrans1D2" presStyleIdx="0" presStyleCnt="2"/>
      <dgm:spPr/>
      <dgm:t>
        <a:bodyPr/>
        <a:lstStyle/>
        <a:p>
          <a:endParaRPr lang="ru-RU"/>
        </a:p>
      </dgm:t>
    </dgm:pt>
    <dgm:pt modelId="{42638EC0-99FF-443E-BF62-6B7F441D818F}" type="pres">
      <dgm:prSet presAssocID="{4F754A09-EE2F-4AD2-8396-8908965B6726}" presName="hierRoot2" presStyleCnt="0">
        <dgm:presLayoutVars>
          <dgm:hierBranch val="init"/>
        </dgm:presLayoutVars>
      </dgm:prSet>
      <dgm:spPr/>
    </dgm:pt>
    <dgm:pt modelId="{A070EEB3-7B4E-468A-A890-ABAE8335FB01}" type="pres">
      <dgm:prSet presAssocID="{4F754A09-EE2F-4AD2-8396-8908965B6726}" presName="rootComposite" presStyleCnt="0"/>
      <dgm:spPr/>
    </dgm:pt>
    <dgm:pt modelId="{B0701FAC-8264-489F-94C3-A0BC773B27B7}" type="pres">
      <dgm:prSet presAssocID="{4F754A09-EE2F-4AD2-8396-8908965B6726}" presName="rootText" presStyleLbl="node2" presStyleIdx="0" presStyleCnt="2" custScaleY="77405">
        <dgm:presLayoutVars>
          <dgm:chPref val="3"/>
        </dgm:presLayoutVars>
      </dgm:prSet>
      <dgm:spPr/>
      <dgm:t>
        <a:bodyPr/>
        <a:lstStyle/>
        <a:p>
          <a:endParaRPr lang="ru-RU"/>
        </a:p>
      </dgm:t>
    </dgm:pt>
    <dgm:pt modelId="{18A673AB-7D44-43AF-8A8E-C70CE02D7222}" type="pres">
      <dgm:prSet presAssocID="{4F754A09-EE2F-4AD2-8396-8908965B6726}" presName="rootConnector" presStyleLbl="node2" presStyleIdx="0" presStyleCnt="2"/>
      <dgm:spPr/>
      <dgm:t>
        <a:bodyPr/>
        <a:lstStyle/>
        <a:p>
          <a:endParaRPr lang="ru-RU"/>
        </a:p>
      </dgm:t>
    </dgm:pt>
    <dgm:pt modelId="{D40A9E44-2C21-4D8E-8FD8-5330FEDE9C68}" type="pres">
      <dgm:prSet presAssocID="{4F754A09-EE2F-4AD2-8396-8908965B6726}" presName="hierChild4" presStyleCnt="0"/>
      <dgm:spPr/>
    </dgm:pt>
    <dgm:pt modelId="{D900D3A3-0B33-40D7-9BEC-9FEC551CA7FB}" type="pres">
      <dgm:prSet presAssocID="{4F754A09-EE2F-4AD2-8396-8908965B6726}" presName="hierChild5" presStyleCnt="0"/>
      <dgm:spPr/>
    </dgm:pt>
    <dgm:pt modelId="{EAA3FE24-6629-448B-AC2D-08D71066CC73}" type="pres">
      <dgm:prSet presAssocID="{87C4208D-7A0F-4612-B2C6-AB778389599A}" presName="Name37" presStyleLbl="parChTrans1D2" presStyleIdx="1" presStyleCnt="2"/>
      <dgm:spPr/>
      <dgm:t>
        <a:bodyPr/>
        <a:lstStyle/>
        <a:p>
          <a:endParaRPr lang="ru-RU"/>
        </a:p>
      </dgm:t>
    </dgm:pt>
    <dgm:pt modelId="{EB1FBFBD-A81B-4FD5-9212-0129257B928F}" type="pres">
      <dgm:prSet presAssocID="{B8BFC6A4-C637-4C31-BE87-DCCC90C9CD23}" presName="hierRoot2" presStyleCnt="0">
        <dgm:presLayoutVars>
          <dgm:hierBranch val="init"/>
        </dgm:presLayoutVars>
      </dgm:prSet>
      <dgm:spPr/>
    </dgm:pt>
    <dgm:pt modelId="{45C60C49-2247-41FE-B005-63C555D80003}" type="pres">
      <dgm:prSet presAssocID="{B8BFC6A4-C637-4C31-BE87-DCCC90C9CD23}" presName="rootComposite" presStyleCnt="0"/>
      <dgm:spPr/>
    </dgm:pt>
    <dgm:pt modelId="{13EDE874-1828-4478-82C9-8769DC685E22}" type="pres">
      <dgm:prSet presAssocID="{B8BFC6A4-C637-4C31-BE87-DCCC90C9CD23}" presName="rootText" presStyleLbl="node2" presStyleIdx="1" presStyleCnt="2" custScaleY="77405">
        <dgm:presLayoutVars>
          <dgm:chPref val="3"/>
        </dgm:presLayoutVars>
      </dgm:prSet>
      <dgm:spPr/>
      <dgm:t>
        <a:bodyPr/>
        <a:lstStyle/>
        <a:p>
          <a:endParaRPr lang="ru-RU"/>
        </a:p>
      </dgm:t>
    </dgm:pt>
    <dgm:pt modelId="{FC7BAA33-8EC4-4689-95CF-AFA6A9398804}" type="pres">
      <dgm:prSet presAssocID="{B8BFC6A4-C637-4C31-BE87-DCCC90C9CD23}" presName="rootConnector" presStyleLbl="node2" presStyleIdx="1" presStyleCnt="2"/>
      <dgm:spPr/>
      <dgm:t>
        <a:bodyPr/>
        <a:lstStyle/>
        <a:p>
          <a:endParaRPr lang="ru-RU"/>
        </a:p>
      </dgm:t>
    </dgm:pt>
    <dgm:pt modelId="{916AE420-60B7-4E82-B644-DB6364705F8F}" type="pres">
      <dgm:prSet presAssocID="{B8BFC6A4-C637-4C31-BE87-DCCC90C9CD23}" presName="hierChild4" presStyleCnt="0"/>
      <dgm:spPr/>
    </dgm:pt>
    <dgm:pt modelId="{9F521C73-47A1-4BC7-9E06-A2C2C824DC33}" type="pres">
      <dgm:prSet presAssocID="{B8BFC6A4-C637-4C31-BE87-DCCC90C9CD23}" presName="hierChild5" presStyleCnt="0"/>
      <dgm:spPr/>
    </dgm:pt>
    <dgm:pt modelId="{E8051870-CB19-4449-B7DA-7FD58B05EF55}" type="pres">
      <dgm:prSet presAssocID="{562C6501-4E06-42D4-B417-797297101040}" presName="hierChild3" presStyleCnt="0"/>
      <dgm:spPr/>
    </dgm:pt>
  </dgm:ptLst>
  <dgm:cxnLst>
    <dgm:cxn modelId="{681DF688-D3F2-448F-8137-EB903D5D529A}" type="presOf" srcId="{D90FE6E4-C4DD-4301-A8F5-CC35589734F0}" destId="{0A0AFD3C-2560-46F0-8A8C-606F85D7DC8F}" srcOrd="0" destOrd="0" presId="urn:microsoft.com/office/officeart/2005/8/layout/orgChart1"/>
    <dgm:cxn modelId="{4B0330D6-A860-4286-AD2C-DEF8F64DE613}" type="presOf" srcId="{562C6501-4E06-42D4-B417-797297101040}" destId="{2D435378-5DFE-46C5-8A59-EED3E9D3E362}" srcOrd="0" destOrd="0" presId="urn:microsoft.com/office/officeart/2005/8/layout/orgChart1"/>
    <dgm:cxn modelId="{3F98707B-2F1E-4DCA-9484-6E0F1364A49A}" type="presOf" srcId="{4F754A09-EE2F-4AD2-8396-8908965B6726}" destId="{18A673AB-7D44-43AF-8A8E-C70CE02D7222}" srcOrd="1" destOrd="0" presId="urn:microsoft.com/office/officeart/2005/8/layout/orgChart1"/>
    <dgm:cxn modelId="{9A95992C-8567-4DA0-9637-44FC523D12B8}" type="presOf" srcId="{B8BFC6A4-C637-4C31-BE87-DCCC90C9CD23}" destId="{FC7BAA33-8EC4-4689-95CF-AFA6A9398804}" srcOrd="1" destOrd="0" presId="urn:microsoft.com/office/officeart/2005/8/layout/orgChart1"/>
    <dgm:cxn modelId="{F9185B6C-67A1-43F9-B12F-C243F807BAA2}" srcId="{562C6501-4E06-42D4-B417-797297101040}" destId="{4F754A09-EE2F-4AD2-8396-8908965B6726}" srcOrd="0" destOrd="0" parTransId="{D90FE6E4-C4DD-4301-A8F5-CC35589734F0}" sibTransId="{AE0D0BD0-7F52-4043-B839-5F7BE1FE8CFD}"/>
    <dgm:cxn modelId="{111B865B-A80C-4819-B8B5-8E20CF935BFE}" type="presOf" srcId="{4F754A09-EE2F-4AD2-8396-8908965B6726}" destId="{B0701FAC-8264-489F-94C3-A0BC773B27B7}" srcOrd="0" destOrd="0" presId="urn:microsoft.com/office/officeart/2005/8/layout/orgChart1"/>
    <dgm:cxn modelId="{D3321A58-1A34-440E-8710-45AC6395B3C4}" type="presOf" srcId="{11257E4D-DD03-4066-A1DE-1708F319FFDE}" destId="{8DD9BBF4-D4BA-41BE-8DA6-D5FFECF30E26}" srcOrd="0" destOrd="0" presId="urn:microsoft.com/office/officeart/2005/8/layout/orgChart1"/>
    <dgm:cxn modelId="{646E0807-FE2F-4D1E-A709-CD37221B69A3}" type="presOf" srcId="{562C6501-4E06-42D4-B417-797297101040}" destId="{FA9FD232-0614-4F52-9192-B55AFED6DF2F}" srcOrd="1" destOrd="0" presId="urn:microsoft.com/office/officeart/2005/8/layout/orgChart1"/>
    <dgm:cxn modelId="{2A742509-440B-421C-AC63-E12793E64286}" type="presOf" srcId="{B8BFC6A4-C637-4C31-BE87-DCCC90C9CD23}" destId="{13EDE874-1828-4478-82C9-8769DC685E22}" srcOrd="0" destOrd="0" presId="urn:microsoft.com/office/officeart/2005/8/layout/orgChart1"/>
    <dgm:cxn modelId="{65A096E7-8570-4020-933F-0BC441054A56}" type="presOf" srcId="{87C4208D-7A0F-4612-B2C6-AB778389599A}" destId="{EAA3FE24-6629-448B-AC2D-08D71066CC73}" srcOrd="0" destOrd="0" presId="urn:microsoft.com/office/officeart/2005/8/layout/orgChart1"/>
    <dgm:cxn modelId="{753C7104-9BC7-40BF-B9DD-D672DCC5B3CC}" srcId="{11257E4D-DD03-4066-A1DE-1708F319FFDE}" destId="{562C6501-4E06-42D4-B417-797297101040}" srcOrd="0" destOrd="0" parTransId="{A1B304A0-5409-4A69-917F-B0925DE3C38E}" sibTransId="{26D94014-F0D5-4E61-8E0C-FAD48577B7B9}"/>
    <dgm:cxn modelId="{E4E42DD8-FDA8-4FBD-AA36-FDF264199EA0}" srcId="{562C6501-4E06-42D4-B417-797297101040}" destId="{B8BFC6A4-C637-4C31-BE87-DCCC90C9CD23}" srcOrd="1" destOrd="0" parTransId="{87C4208D-7A0F-4612-B2C6-AB778389599A}" sibTransId="{5A74463F-0817-4D22-9E44-6ED581E5594E}"/>
    <dgm:cxn modelId="{E8DE2B08-9C0A-4968-A480-01933FB6B544}" type="presParOf" srcId="{8DD9BBF4-D4BA-41BE-8DA6-D5FFECF30E26}" destId="{3F9B1842-582B-4492-8743-6B86EF74221D}" srcOrd="0" destOrd="0" presId="urn:microsoft.com/office/officeart/2005/8/layout/orgChart1"/>
    <dgm:cxn modelId="{38AE48D8-7E1F-4CFB-9967-CAD288949EF6}" type="presParOf" srcId="{3F9B1842-582B-4492-8743-6B86EF74221D}" destId="{8D63295A-2EEF-4712-A72B-0E24B3501DB6}" srcOrd="0" destOrd="0" presId="urn:microsoft.com/office/officeart/2005/8/layout/orgChart1"/>
    <dgm:cxn modelId="{EB3E2DFD-5E8D-4D6C-99B7-2CC818AC74C3}" type="presParOf" srcId="{8D63295A-2EEF-4712-A72B-0E24B3501DB6}" destId="{2D435378-5DFE-46C5-8A59-EED3E9D3E362}" srcOrd="0" destOrd="0" presId="urn:microsoft.com/office/officeart/2005/8/layout/orgChart1"/>
    <dgm:cxn modelId="{AD2E15AF-44AF-4ACC-8283-E24C1C535123}" type="presParOf" srcId="{8D63295A-2EEF-4712-A72B-0E24B3501DB6}" destId="{FA9FD232-0614-4F52-9192-B55AFED6DF2F}" srcOrd="1" destOrd="0" presId="urn:microsoft.com/office/officeart/2005/8/layout/orgChart1"/>
    <dgm:cxn modelId="{0333DD71-C4F7-4757-A72A-FF30F3C68231}" type="presParOf" srcId="{3F9B1842-582B-4492-8743-6B86EF74221D}" destId="{080D85F0-C083-4327-AB7A-7D1AF657DE1F}" srcOrd="1" destOrd="0" presId="urn:microsoft.com/office/officeart/2005/8/layout/orgChart1"/>
    <dgm:cxn modelId="{966BE7E3-5A74-484D-8656-3060CB7763CB}" type="presParOf" srcId="{080D85F0-C083-4327-AB7A-7D1AF657DE1F}" destId="{0A0AFD3C-2560-46F0-8A8C-606F85D7DC8F}" srcOrd="0" destOrd="0" presId="urn:microsoft.com/office/officeart/2005/8/layout/orgChart1"/>
    <dgm:cxn modelId="{F01E2CF2-D1D4-4CB9-9E6B-7D57D6AC71F7}" type="presParOf" srcId="{080D85F0-C083-4327-AB7A-7D1AF657DE1F}" destId="{42638EC0-99FF-443E-BF62-6B7F441D818F}" srcOrd="1" destOrd="0" presId="urn:microsoft.com/office/officeart/2005/8/layout/orgChart1"/>
    <dgm:cxn modelId="{9A70B3C0-BD95-44D8-AEC6-0A768AB9F02D}" type="presParOf" srcId="{42638EC0-99FF-443E-BF62-6B7F441D818F}" destId="{A070EEB3-7B4E-468A-A890-ABAE8335FB01}" srcOrd="0" destOrd="0" presId="urn:microsoft.com/office/officeart/2005/8/layout/orgChart1"/>
    <dgm:cxn modelId="{D92AA040-0946-49EC-ABBA-569B075F18B8}" type="presParOf" srcId="{A070EEB3-7B4E-468A-A890-ABAE8335FB01}" destId="{B0701FAC-8264-489F-94C3-A0BC773B27B7}" srcOrd="0" destOrd="0" presId="urn:microsoft.com/office/officeart/2005/8/layout/orgChart1"/>
    <dgm:cxn modelId="{38A0F353-C836-4A59-A80A-4ADE59AD47A5}" type="presParOf" srcId="{A070EEB3-7B4E-468A-A890-ABAE8335FB01}" destId="{18A673AB-7D44-43AF-8A8E-C70CE02D7222}" srcOrd="1" destOrd="0" presId="urn:microsoft.com/office/officeart/2005/8/layout/orgChart1"/>
    <dgm:cxn modelId="{75C59B8D-C8BA-4072-8D1B-9A8F06F394AE}" type="presParOf" srcId="{42638EC0-99FF-443E-BF62-6B7F441D818F}" destId="{D40A9E44-2C21-4D8E-8FD8-5330FEDE9C68}" srcOrd="1" destOrd="0" presId="urn:microsoft.com/office/officeart/2005/8/layout/orgChart1"/>
    <dgm:cxn modelId="{59957068-B591-4D1E-9A45-93668FBB1A2B}" type="presParOf" srcId="{42638EC0-99FF-443E-BF62-6B7F441D818F}" destId="{D900D3A3-0B33-40D7-9BEC-9FEC551CA7FB}" srcOrd="2" destOrd="0" presId="urn:microsoft.com/office/officeart/2005/8/layout/orgChart1"/>
    <dgm:cxn modelId="{47311407-9C44-4F2A-A86F-D96161571D3C}" type="presParOf" srcId="{080D85F0-C083-4327-AB7A-7D1AF657DE1F}" destId="{EAA3FE24-6629-448B-AC2D-08D71066CC73}" srcOrd="2" destOrd="0" presId="urn:microsoft.com/office/officeart/2005/8/layout/orgChart1"/>
    <dgm:cxn modelId="{FE4C04DF-EC78-4889-938D-1CF5F90723DE}" type="presParOf" srcId="{080D85F0-C083-4327-AB7A-7D1AF657DE1F}" destId="{EB1FBFBD-A81B-4FD5-9212-0129257B928F}" srcOrd="3" destOrd="0" presId="urn:microsoft.com/office/officeart/2005/8/layout/orgChart1"/>
    <dgm:cxn modelId="{179BDAD2-FDA1-4292-A027-6EFFCDEB3BBC}" type="presParOf" srcId="{EB1FBFBD-A81B-4FD5-9212-0129257B928F}" destId="{45C60C49-2247-41FE-B005-63C555D80003}" srcOrd="0" destOrd="0" presId="urn:microsoft.com/office/officeart/2005/8/layout/orgChart1"/>
    <dgm:cxn modelId="{F5CFC070-1C87-4E41-A363-877108651A3B}" type="presParOf" srcId="{45C60C49-2247-41FE-B005-63C555D80003}" destId="{13EDE874-1828-4478-82C9-8769DC685E22}" srcOrd="0" destOrd="0" presId="urn:microsoft.com/office/officeart/2005/8/layout/orgChart1"/>
    <dgm:cxn modelId="{C7EAD45D-C999-4969-A068-88A7C30B5437}" type="presParOf" srcId="{45C60C49-2247-41FE-B005-63C555D80003}" destId="{FC7BAA33-8EC4-4689-95CF-AFA6A9398804}" srcOrd="1" destOrd="0" presId="urn:microsoft.com/office/officeart/2005/8/layout/orgChart1"/>
    <dgm:cxn modelId="{FBEE2594-C957-47DE-AB43-262BE25126A3}" type="presParOf" srcId="{EB1FBFBD-A81B-4FD5-9212-0129257B928F}" destId="{916AE420-60B7-4E82-B644-DB6364705F8F}" srcOrd="1" destOrd="0" presId="urn:microsoft.com/office/officeart/2005/8/layout/orgChart1"/>
    <dgm:cxn modelId="{10C92582-D982-4D96-8DD3-DCFED12355C9}" type="presParOf" srcId="{EB1FBFBD-A81B-4FD5-9212-0129257B928F}" destId="{9F521C73-47A1-4BC7-9E06-A2C2C824DC33}" srcOrd="2" destOrd="0" presId="urn:microsoft.com/office/officeart/2005/8/layout/orgChart1"/>
    <dgm:cxn modelId="{BE903C91-CDC1-4846-A4F2-68B030FBA397}" type="presParOf" srcId="{3F9B1842-582B-4492-8743-6B86EF74221D}" destId="{E8051870-CB19-4449-B7DA-7FD58B05EF5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E8192B-F40A-418F-BB8B-0AFA67CC331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802A30FF-305A-4D5F-9A7E-D47FF40BAC8A}">
      <dgm:prSet phldrT="[Текст]" custT="1"/>
      <dgm:spPr>
        <a:solidFill>
          <a:schemeClr val="accent5">
            <a:lumMod val="40000"/>
            <a:lumOff val="60000"/>
          </a:schemeClr>
        </a:solidFill>
      </dgm:spPr>
      <dgm:t>
        <a:bodyPr/>
        <a:lstStyle/>
        <a:p>
          <a:r>
            <a:rPr lang="ru-RU" sz="2400" dirty="0" smtClean="0">
              <a:solidFill>
                <a:srgbClr val="FF0000"/>
              </a:solidFill>
            </a:rPr>
            <a:t>2.По количеству углекислого газа</a:t>
          </a:r>
          <a:endParaRPr lang="ru-RU" sz="2400" dirty="0">
            <a:solidFill>
              <a:srgbClr val="FF0000"/>
            </a:solidFill>
          </a:endParaRPr>
        </a:p>
      </dgm:t>
    </dgm:pt>
    <dgm:pt modelId="{83DF710A-E45C-4AD0-BEA8-B42BB2D2F5EB}" type="parTrans" cxnId="{6D4AAB93-FAEE-493F-BF5B-2429D584ABD0}">
      <dgm:prSet/>
      <dgm:spPr/>
      <dgm:t>
        <a:bodyPr/>
        <a:lstStyle/>
        <a:p>
          <a:endParaRPr lang="ru-RU"/>
        </a:p>
      </dgm:t>
    </dgm:pt>
    <dgm:pt modelId="{B9CB3955-F127-4211-BD1A-BA98D639A471}" type="sibTrans" cxnId="{6D4AAB93-FAEE-493F-BF5B-2429D584ABD0}">
      <dgm:prSet/>
      <dgm:spPr/>
      <dgm:t>
        <a:bodyPr/>
        <a:lstStyle/>
        <a:p>
          <a:endParaRPr lang="ru-RU"/>
        </a:p>
      </dgm:t>
    </dgm:pt>
    <dgm:pt modelId="{EF4F33D5-3E41-4A11-AF84-F5D08F83CBA5}">
      <dgm:prSet phldrT="[Текст]"/>
      <dgm:spPr>
        <a:solidFill>
          <a:schemeClr val="accent5">
            <a:lumMod val="40000"/>
            <a:lumOff val="60000"/>
          </a:schemeClr>
        </a:solidFill>
      </dgm:spPr>
      <dgm:t>
        <a:bodyPr/>
        <a:lstStyle/>
        <a:p>
          <a:r>
            <a:rPr lang="ru-RU" dirty="0" smtClean="0">
              <a:solidFill>
                <a:srgbClr val="FF0000"/>
              </a:solidFill>
            </a:rPr>
            <a:t>слабогазированные</a:t>
          </a:r>
          <a:endParaRPr lang="ru-RU" dirty="0">
            <a:solidFill>
              <a:srgbClr val="FF0000"/>
            </a:solidFill>
          </a:endParaRPr>
        </a:p>
      </dgm:t>
    </dgm:pt>
    <dgm:pt modelId="{2DCB1EB7-C023-40BE-A634-E75A963AD142}" type="parTrans" cxnId="{DF3A3B43-53ED-43DA-A411-06CA54E48EFF}">
      <dgm:prSet/>
      <dgm:spPr/>
      <dgm:t>
        <a:bodyPr/>
        <a:lstStyle/>
        <a:p>
          <a:endParaRPr lang="ru-RU" dirty="0"/>
        </a:p>
      </dgm:t>
    </dgm:pt>
    <dgm:pt modelId="{C21FE55E-1F3E-46B6-822D-9062DBF98180}" type="sibTrans" cxnId="{DF3A3B43-53ED-43DA-A411-06CA54E48EFF}">
      <dgm:prSet/>
      <dgm:spPr/>
      <dgm:t>
        <a:bodyPr/>
        <a:lstStyle/>
        <a:p>
          <a:endParaRPr lang="ru-RU"/>
        </a:p>
      </dgm:t>
    </dgm:pt>
    <dgm:pt modelId="{158C938B-3CDF-468C-94EB-5155B67CE994}">
      <dgm:prSet phldrT="[Текст]"/>
      <dgm:spPr>
        <a:solidFill>
          <a:schemeClr val="accent5">
            <a:lumMod val="40000"/>
            <a:lumOff val="60000"/>
          </a:schemeClr>
        </a:solidFill>
      </dgm:spPr>
      <dgm:t>
        <a:bodyPr/>
        <a:lstStyle/>
        <a:p>
          <a:r>
            <a:rPr lang="ru-RU" dirty="0" smtClean="0">
              <a:solidFill>
                <a:srgbClr val="FF0000"/>
              </a:solidFill>
            </a:rPr>
            <a:t>среднегазированные</a:t>
          </a:r>
          <a:endParaRPr lang="ru-RU" dirty="0">
            <a:solidFill>
              <a:srgbClr val="FF0000"/>
            </a:solidFill>
          </a:endParaRPr>
        </a:p>
      </dgm:t>
    </dgm:pt>
    <dgm:pt modelId="{2C9E182A-D957-49E4-9EC6-C627F1BF150E}" type="parTrans" cxnId="{E06C03C5-2656-4C42-BD6E-2D4CF544B4B9}">
      <dgm:prSet/>
      <dgm:spPr/>
      <dgm:t>
        <a:bodyPr/>
        <a:lstStyle/>
        <a:p>
          <a:endParaRPr lang="ru-RU" dirty="0"/>
        </a:p>
      </dgm:t>
    </dgm:pt>
    <dgm:pt modelId="{DB4573B3-6434-4148-85AF-833E43945CB3}" type="sibTrans" cxnId="{E06C03C5-2656-4C42-BD6E-2D4CF544B4B9}">
      <dgm:prSet/>
      <dgm:spPr/>
      <dgm:t>
        <a:bodyPr/>
        <a:lstStyle/>
        <a:p>
          <a:endParaRPr lang="ru-RU"/>
        </a:p>
      </dgm:t>
    </dgm:pt>
    <dgm:pt modelId="{D08567AE-9643-41C6-8031-8380741156B3}">
      <dgm:prSet phldrT="[Текст]"/>
      <dgm:spPr>
        <a:solidFill>
          <a:schemeClr val="accent5">
            <a:lumMod val="40000"/>
            <a:lumOff val="60000"/>
          </a:schemeClr>
        </a:solidFill>
      </dgm:spPr>
      <dgm:t>
        <a:bodyPr/>
        <a:lstStyle/>
        <a:p>
          <a:r>
            <a:rPr lang="ru-RU" dirty="0" smtClean="0">
              <a:solidFill>
                <a:srgbClr val="FF0000"/>
              </a:solidFill>
            </a:rPr>
            <a:t>сильногазированные</a:t>
          </a:r>
          <a:endParaRPr lang="ru-RU" dirty="0">
            <a:solidFill>
              <a:srgbClr val="FF0000"/>
            </a:solidFill>
          </a:endParaRPr>
        </a:p>
      </dgm:t>
    </dgm:pt>
    <dgm:pt modelId="{DA859FCC-F510-4C41-A156-4BC363760C3A}" type="parTrans" cxnId="{5F292537-AC9C-4A7C-B370-CF33512830F1}">
      <dgm:prSet/>
      <dgm:spPr/>
      <dgm:t>
        <a:bodyPr/>
        <a:lstStyle/>
        <a:p>
          <a:endParaRPr lang="ru-RU" dirty="0"/>
        </a:p>
      </dgm:t>
    </dgm:pt>
    <dgm:pt modelId="{E163CAB1-B7A2-4A6E-8BF4-29DF1C6EEACE}" type="sibTrans" cxnId="{5F292537-AC9C-4A7C-B370-CF33512830F1}">
      <dgm:prSet/>
      <dgm:spPr/>
      <dgm:t>
        <a:bodyPr/>
        <a:lstStyle/>
        <a:p>
          <a:endParaRPr lang="ru-RU"/>
        </a:p>
      </dgm:t>
    </dgm:pt>
    <dgm:pt modelId="{7F6650C8-2F0C-474E-95B1-1ABE3CFAE860}" type="pres">
      <dgm:prSet presAssocID="{F4E8192B-F40A-418F-BB8B-0AFA67CC3315}" presName="hierChild1" presStyleCnt="0">
        <dgm:presLayoutVars>
          <dgm:orgChart val="1"/>
          <dgm:chPref val="1"/>
          <dgm:dir/>
          <dgm:animOne val="branch"/>
          <dgm:animLvl val="lvl"/>
          <dgm:resizeHandles/>
        </dgm:presLayoutVars>
      </dgm:prSet>
      <dgm:spPr/>
      <dgm:t>
        <a:bodyPr/>
        <a:lstStyle/>
        <a:p>
          <a:endParaRPr lang="ru-RU"/>
        </a:p>
      </dgm:t>
    </dgm:pt>
    <dgm:pt modelId="{0C200B1D-4597-4C42-A71C-CC67FDF601CE}" type="pres">
      <dgm:prSet presAssocID="{802A30FF-305A-4D5F-9A7E-D47FF40BAC8A}" presName="hierRoot1" presStyleCnt="0">
        <dgm:presLayoutVars>
          <dgm:hierBranch val="init"/>
        </dgm:presLayoutVars>
      </dgm:prSet>
      <dgm:spPr/>
    </dgm:pt>
    <dgm:pt modelId="{AE569E57-46BF-4E5D-ABDA-24FDBFB030E8}" type="pres">
      <dgm:prSet presAssocID="{802A30FF-305A-4D5F-9A7E-D47FF40BAC8A}" presName="rootComposite1" presStyleCnt="0"/>
      <dgm:spPr/>
    </dgm:pt>
    <dgm:pt modelId="{B3F29F19-D05A-40C1-9A22-C8930811E805}" type="pres">
      <dgm:prSet presAssocID="{802A30FF-305A-4D5F-9A7E-D47FF40BAC8A}" presName="rootText1" presStyleLbl="node0" presStyleIdx="0" presStyleCnt="1" custScaleX="272570" custLinFactNeighborX="-1204" custLinFactNeighborY="-2701">
        <dgm:presLayoutVars>
          <dgm:chPref val="3"/>
        </dgm:presLayoutVars>
      </dgm:prSet>
      <dgm:spPr/>
      <dgm:t>
        <a:bodyPr/>
        <a:lstStyle/>
        <a:p>
          <a:endParaRPr lang="ru-RU"/>
        </a:p>
      </dgm:t>
    </dgm:pt>
    <dgm:pt modelId="{12067E31-E910-4B54-93E7-0C216BAE9AEA}" type="pres">
      <dgm:prSet presAssocID="{802A30FF-305A-4D5F-9A7E-D47FF40BAC8A}" presName="rootConnector1" presStyleLbl="node1" presStyleIdx="0" presStyleCnt="0"/>
      <dgm:spPr/>
      <dgm:t>
        <a:bodyPr/>
        <a:lstStyle/>
        <a:p>
          <a:endParaRPr lang="ru-RU"/>
        </a:p>
      </dgm:t>
    </dgm:pt>
    <dgm:pt modelId="{ABDDCA94-6B4B-4483-BB35-5DE399215ADF}" type="pres">
      <dgm:prSet presAssocID="{802A30FF-305A-4D5F-9A7E-D47FF40BAC8A}" presName="hierChild2" presStyleCnt="0"/>
      <dgm:spPr/>
    </dgm:pt>
    <dgm:pt modelId="{2F201E95-4528-4023-8764-47CC68F69760}" type="pres">
      <dgm:prSet presAssocID="{2DCB1EB7-C023-40BE-A634-E75A963AD142}" presName="Name37" presStyleLbl="parChTrans1D2" presStyleIdx="0" presStyleCnt="3"/>
      <dgm:spPr/>
      <dgm:t>
        <a:bodyPr/>
        <a:lstStyle/>
        <a:p>
          <a:endParaRPr lang="ru-RU"/>
        </a:p>
      </dgm:t>
    </dgm:pt>
    <dgm:pt modelId="{CCB23F0F-F60D-4248-A6AE-5C63BED7FF8C}" type="pres">
      <dgm:prSet presAssocID="{EF4F33D5-3E41-4A11-AF84-F5D08F83CBA5}" presName="hierRoot2" presStyleCnt="0">
        <dgm:presLayoutVars>
          <dgm:hierBranch val="init"/>
        </dgm:presLayoutVars>
      </dgm:prSet>
      <dgm:spPr/>
    </dgm:pt>
    <dgm:pt modelId="{ED96AC09-1781-4237-9EA8-3DA7E23A2BED}" type="pres">
      <dgm:prSet presAssocID="{EF4F33D5-3E41-4A11-AF84-F5D08F83CBA5}" presName="rootComposite" presStyleCnt="0"/>
      <dgm:spPr/>
    </dgm:pt>
    <dgm:pt modelId="{2DF45C63-F617-4E4E-BEA9-8F374D544B47}" type="pres">
      <dgm:prSet presAssocID="{EF4F33D5-3E41-4A11-AF84-F5D08F83CBA5}" presName="rootText" presStyleLbl="node2" presStyleIdx="0" presStyleCnt="3">
        <dgm:presLayoutVars>
          <dgm:chPref val="3"/>
        </dgm:presLayoutVars>
      </dgm:prSet>
      <dgm:spPr/>
      <dgm:t>
        <a:bodyPr/>
        <a:lstStyle/>
        <a:p>
          <a:endParaRPr lang="ru-RU"/>
        </a:p>
      </dgm:t>
    </dgm:pt>
    <dgm:pt modelId="{BD7B28A4-C9B6-4DA2-A410-26B9245968D5}" type="pres">
      <dgm:prSet presAssocID="{EF4F33D5-3E41-4A11-AF84-F5D08F83CBA5}" presName="rootConnector" presStyleLbl="node2" presStyleIdx="0" presStyleCnt="3"/>
      <dgm:spPr/>
      <dgm:t>
        <a:bodyPr/>
        <a:lstStyle/>
        <a:p>
          <a:endParaRPr lang="ru-RU"/>
        </a:p>
      </dgm:t>
    </dgm:pt>
    <dgm:pt modelId="{7F3E791D-749C-4737-AEFE-F085A3D2D96E}" type="pres">
      <dgm:prSet presAssocID="{EF4F33D5-3E41-4A11-AF84-F5D08F83CBA5}" presName="hierChild4" presStyleCnt="0"/>
      <dgm:spPr/>
    </dgm:pt>
    <dgm:pt modelId="{6E1858EF-4CD4-4F9E-84AC-4A9F4841C466}" type="pres">
      <dgm:prSet presAssocID="{EF4F33D5-3E41-4A11-AF84-F5D08F83CBA5}" presName="hierChild5" presStyleCnt="0"/>
      <dgm:spPr/>
    </dgm:pt>
    <dgm:pt modelId="{87E705D3-BCE5-441F-A63E-9A9AD05F20C9}" type="pres">
      <dgm:prSet presAssocID="{2C9E182A-D957-49E4-9EC6-C627F1BF150E}" presName="Name37" presStyleLbl="parChTrans1D2" presStyleIdx="1" presStyleCnt="3"/>
      <dgm:spPr/>
      <dgm:t>
        <a:bodyPr/>
        <a:lstStyle/>
        <a:p>
          <a:endParaRPr lang="ru-RU"/>
        </a:p>
      </dgm:t>
    </dgm:pt>
    <dgm:pt modelId="{649D506F-EBBE-4F35-905C-E8BCB8072602}" type="pres">
      <dgm:prSet presAssocID="{158C938B-3CDF-468C-94EB-5155B67CE994}" presName="hierRoot2" presStyleCnt="0">
        <dgm:presLayoutVars>
          <dgm:hierBranch val="init"/>
        </dgm:presLayoutVars>
      </dgm:prSet>
      <dgm:spPr/>
    </dgm:pt>
    <dgm:pt modelId="{76ABC206-B7D0-4E75-9F71-8B838835984B}" type="pres">
      <dgm:prSet presAssocID="{158C938B-3CDF-468C-94EB-5155B67CE994}" presName="rootComposite" presStyleCnt="0"/>
      <dgm:spPr/>
    </dgm:pt>
    <dgm:pt modelId="{BC1EF812-AEAF-412A-85F8-EE43C0C45D5F}" type="pres">
      <dgm:prSet presAssocID="{158C938B-3CDF-468C-94EB-5155B67CE994}" presName="rootText" presStyleLbl="node2" presStyleIdx="1" presStyleCnt="3">
        <dgm:presLayoutVars>
          <dgm:chPref val="3"/>
        </dgm:presLayoutVars>
      </dgm:prSet>
      <dgm:spPr/>
      <dgm:t>
        <a:bodyPr/>
        <a:lstStyle/>
        <a:p>
          <a:endParaRPr lang="ru-RU"/>
        </a:p>
      </dgm:t>
    </dgm:pt>
    <dgm:pt modelId="{9237D509-C27D-414C-9A5A-CCAE8C2AC275}" type="pres">
      <dgm:prSet presAssocID="{158C938B-3CDF-468C-94EB-5155B67CE994}" presName="rootConnector" presStyleLbl="node2" presStyleIdx="1" presStyleCnt="3"/>
      <dgm:spPr/>
      <dgm:t>
        <a:bodyPr/>
        <a:lstStyle/>
        <a:p>
          <a:endParaRPr lang="ru-RU"/>
        </a:p>
      </dgm:t>
    </dgm:pt>
    <dgm:pt modelId="{EB2BD527-947A-4936-AE45-F8DF563190EA}" type="pres">
      <dgm:prSet presAssocID="{158C938B-3CDF-468C-94EB-5155B67CE994}" presName="hierChild4" presStyleCnt="0"/>
      <dgm:spPr/>
    </dgm:pt>
    <dgm:pt modelId="{F88172D9-7F5A-461E-A15B-0D7E21456882}" type="pres">
      <dgm:prSet presAssocID="{158C938B-3CDF-468C-94EB-5155B67CE994}" presName="hierChild5" presStyleCnt="0"/>
      <dgm:spPr/>
    </dgm:pt>
    <dgm:pt modelId="{B4118C0F-6315-4E85-B037-B57322A5E944}" type="pres">
      <dgm:prSet presAssocID="{DA859FCC-F510-4C41-A156-4BC363760C3A}" presName="Name37" presStyleLbl="parChTrans1D2" presStyleIdx="2" presStyleCnt="3"/>
      <dgm:spPr/>
      <dgm:t>
        <a:bodyPr/>
        <a:lstStyle/>
        <a:p>
          <a:endParaRPr lang="ru-RU"/>
        </a:p>
      </dgm:t>
    </dgm:pt>
    <dgm:pt modelId="{E3C092CF-53F1-43FB-8C6D-5B5B2E13D77A}" type="pres">
      <dgm:prSet presAssocID="{D08567AE-9643-41C6-8031-8380741156B3}" presName="hierRoot2" presStyleCnt="0">
        <dgm:presLayoutVars>
          <dgm:hierBranch val="init"/>
        </dgm:presLayoutVars>
      </dgm:prSet>
      <dgm:spPr/>
    </dgm:pt>
    <dgm:pt modelId="{6DD90D55-6044-4175-90BC-8BE46C4F0B7C}" type="pres">
      <dgm:prSet presAssocID="{D08567AE-9643-41C6-8031-8380741156B3}" presName="rootComposite" presStyleCnt="0"/>
      <dgm:spPr/>
    </dgm:pt>
    <dgm:pt modelId="{D5B59EA1-6126-4615-BB46-21023B1F69EF}" type="pres">
      <dgm:prSet presAssocID="{D08567AE-9643-41C6-8031-8380741156B3}" presName="rootText" presStyleLbl="node2" presStyleIdx="2" presStyleCnt="3">
        <dgm:presLayoutVars>
          <dgm:chPref val="3"/>
        </dgm:presLayoutVars>
      </dgm:prSet>
      <dgm:spPr/>
      <dgm:t>
        <a:bodyPr/>
        <a:lstStyle/>
        <a:p>
          <a:endParaRPr lang="ru-RU"/>
        </a:p>
      </dgm:t>
    </dgm:pt>
    <dgm:pt modelId="{577B250D-FB01-4784-AF41-DD80E6DE9C96}" type="pres">
      <dgm:prSet presAssocID="{D08567AE-9643-41C6-8031-8380741156B3}" presName="rootConnector" presStyleLbl="node2" presStyleIdx="2" presStyleCnt="3"/>
      <dgm:spPr/>
      <dgm:t>
        <a:bodyPr/>
        <a:lstStyle/>
        <a:p>
          <a:endParaRPr lang="ru-RU"/>
        </a:p>
      </dgm:t>
    </dgm:pt>
    <dgm:pt modelId="{C844C6FD-925F-49DC-A702-D453E229BF68}" type="pres">
      <dgm:prSet presAssocID="{D08567AE-9643-41C6-8031-8380741156B3}" presName="hierChild4" presStyleCnt="0"/>
      <dgm:spPr/>
    </dgm:pt>
    <dgm:pt modelId="{FD7C9A76-5FC5-4349-ACD4-A78D18DF5E79}" type="pres">
      <dgm:prSet presAssocID="{D08567AE-9643-41C6-8031-8380741156B3}" presName="hierChild5" presStyleCnt="0"/>
      <dgm:spPr/>
    </dgm:pt>
    <dgm:pt modelId="{C4ADF08A-7B7B-4A59-8806-1C1993236698}" type="pres">
      <dgm:prSet presAssocID="{802A30FF-305A-4D5F-9A7E-D47FF40BAC8A}" presName="hierChild3" presStyleCnt="0"/>
      <dgm:spPr/>
    </dgm:pt>
  </dgm:ptLst>
  <dgm:cxnLst>
    <dgm:cxn modelId="{DB23683B-E4ED-4679-9202-B5A1A40241D6}" type="presOf" srcId="{2C9E182A-D957-49E4-9EC6-C627F1BF150E}" destId="{87E705D3-BCE5-441F-A63E-9A9AD05F20C9}" srcOrd="0" destOrd="0" presId="urn:microsoft.com/office/officeart/2005/8/layout/orgChart1"/>
    <dgm:cxn modelId="{4DAA96C3-6C48-4462-BB06-B3A6A4719214}" type="presOf" srcId="{D08567AE-9643-41C6-8031-8380741156B3}" destId="{577B250D-FB01-4784-AF41-DD80E6DE9C96}" srcOrd="1" destOrd="0" presId="urn:microsoft.com/office/officeart/2005/8/layout/orgChart1"/>
    <dgm:cxn modelId="{6D4AAB93-FAEE-493F-BF5B-2429D584ABD0}" srcId="{F4E8192B-F40A-418F-BB8B-0AFA67CC3315}" destId="{802A30FF-305A-4D5F-9A7E-D47FF40BAC8A}" srcOrd="0" destOrd="0" parTransId="{83DF710A-E45C-4AD0-BEA8-B42BB2D2F5EB}" sibTransId="{B9CB3955-F127-4211-BD1A-BA98D639A471}"/>
    <dgm:cxn modelId="{AF652BE5-9FB8-4255-B4E1-BA9264A3A094}" type="presOf" srcId="{158C938B-3CDF-468C-94EB-5155B67CE994}" destId="{9237D509-C27D-414C-9A5A-CCAE8C2AC275}" srcOrd="1" destOrd="0" presId="urn:microsoft.com/office/officeart/2005/8/layout/orgChart1"/>
    <dgm:cxn modelId="{E6A00D9F-150D-4D8D-858B-937AC5F674DB}" type="presOf" srcId="{802A30FF-305A-4D5F-9A7E-D47FF40BAC8A}" destId="{B3F29F19-D05A-40C1-9A22-C8930811E805}" srcOrd="0" destOrd="0" presId="urn:microsoft.com/office/officeart/2005/8/layout/orgChart1"/>
    <dgm:cxn modelId="{E5E86C8D-64F2-4C35-91BD-E67E3654AC46}" type="presOf" srcId="{F4E8192B-F40A-418F-BB8B-0AFA67CC3315}" destId="{7F6650C8-2F0C-474E-95B1-1ABE3CFAE860}" srcOrd="0" destOrd="0" presId="urn:microsoft.com/office/officeart/2005/8/layout/orgChart1"/>
    <dgm:cxn modelId="{033D548A-D017-44E6-A436-B979BA8F654A}" type="presOf" srcId="{EF4F33D5-3E41-4A11-AF84-F5D08F83CBA5}" destId="{BD7B28A4-C9B6-4DA2-A410-26B9245968D5}" srcOrd="1" destOrd="0" presId="urn:microsoft.com/office/officeart/2005/8/layout/orgChart1"/>
    <dgm:cxn modelId="{2CACE38C-5F74-4106-8023-2F09B8B1A51D}" type="presOf" srcId="{DA859FCC-F510-4C41-A156-4BC363760C3A}" destId="{B4118C0F-6315-4E85-B037-B57322A5E944}" srcOrd="0" destOrd="0" presId="urn:microsoft.com/office/officeart/2005/8/layout/orgChart1"/>
    <dgm:cxn modelId="{4916C188-9F0B-4CA4-95C8-4DA210AF47A0}" type="presOf" srcId="{D08567AE-9643-41C6-8031-8380741156B3}" destId="{D5B59EA1-6126-4615-BB46-21023B1F69EF}" srcOrd="0" destOrd="0" presId="urn:microsoft.com/office/officeart/2005/8/layout/orgChart1"/>
    <dgm:cxn modelId="{5F292537-AC9C-4A7C-B370-CF33512830F1}" srcId="{802A30FF-305A-4D5F-9A7E-D47FF40BAC8A}" destId="{D08567AE-9643-41C6-8031-8380741156B3}" srcOrd="2" destOrd="0" parTransId="{DA859FCC-F510-4C41-A156-4BC363760C3A}" sibTransId="{E163CAB1-B7A2-4A6E-8BF4-29DF1C6EEACE}"/>
    <dgm:cxn modelId="{6EDC2899-5777-4C9B-8E82-1858B02B672B}" type="presOf" srcId="{2DCB1EB7-C023-40BE-A634-E75A963AD142}" destId="{2F201E95-4528-4023-8764-47CC68F69760}" srcOrd="0" destOrd="0" presId="urn:microsoft.com/office/officeart/2005/8/layout/orgChart1"/>
    <dgm:cxn modelId="{2A2E9E45-72E5-440D-875B-8AE905099C19}" type="presOf" srcId="{158C938B-3CDF-468C-94EB-5155B67CE994}" destId="{BC1EF812-AEAF-412A-85F8-EE43C0C45D5F}" srcOrd="0" destOrd="0" presId="urn:microsoft.com/office/officeart/2005/8/layout/orgChart1"/>
    <dgm:cxn modelId="{DF3A3B43-53ED-43DA-A411-06CA54E48EFF}" srcId="{802A30FF-305A-4D5F-9A7E-D47FF40BAC8A}" destId="{EF4F33D5-3E41-4A11-AF84-F5D08F83CBA5}" srcOrd="0" destOrd="0" parTransId="{2DCB1EB7-C023-40BE-A634-E75A963AD142}" sibTransId="{C21FE55E-1F3E-46B6-822D-9062DBF98180}"/>
    <dgm:cxn modelId="{DACC869C-EDD3-4D6F-B6F5-ECE8695AFFC9}" type="presOf" srcId="{EF4F33D5-3E41-4A11-AF84-F5D08F83CBA5}" destId="{2DF45C63-F617-4E4E-BEA9-8F374D544B47}" srcOrd="0" destOrd="0" presId="urn:microsoft.com/office/officeart/2005/8/layout/orgChart1"/>
    <dgm:cxn modelId="{E06C03C5-2656-4C42-BD6E-2D4CF544B4B9}" srcId="{802A30FF-305A-4D5F-9A7E-D47FF40BAC8A}" destId="{158C938B-3CDF-468C-94EB-5155B67CE994}" srcOrd="1" destOrd="0" parTransId="{2C9E182A-D957-49E4-9EC6-C627F1BF150E}" sibTransId="{DB4573B3-6434-4148-85AF-833E43945CB3}"/>
    <dgm:cxn modelId="{FAEEF8A1-CEDB-4DD1-BE46-AAA540312446}" type="presOf" srcId="{802A30FF-305A-4D5F-9A7E-D47FF40BAC8A}" destId="{12067E31-E910-4B54-93E7-0C216BAE9AEA}" srcOrd="1" destOrd="0" presId="urn:microsoft.com/office/officeart/2005/8/layout/orgChart1"/>
    <dgm:cxn modelId="{0C38E260-1A25-42D8-A5F8-046863876D72}" type="presParOf" srcId="{7F6650C8-2F0C-474E-95B1-1ABE3CFAE860}" destId="{0C200B1D-4597-4C42-A71C-CC67FDF601CE}" srcOrd="0" destOrd="0" presId="urn:microsoft.com/office/officeart/2005/8/layout/orgChart1"/>
    <dgm:cxn modelId="{360F683D-53DF-4B30-A779-A9F405CA7554}" type="presParOf" srcId="{0C200B1D-4597-4C42-A71C-CC67FDF601CE}" destId="{AE569E57-46BF-4E5D-ABDA-24FDBFB030E8}" srcOrd="0" destOrd="0" presId="urn:microsoft.com/office/officeart/2005/8/layout/orgChart1"/>
    <dgm:cxn modelId="{7464F63B-78F3-4079-951C-44315DE7C1C5}" type="presParOf" srcId="{AE569E57-46BF-4E5D-ABDA-24FDBFB030E8}" destId="{B3F29F19-D05A-40C1-9A22-C8930811E805}" srcOrd="0" destOrd="0" presId="urn:microsoft.com/office/officeart/2005/8/layout/orgChart1"/>
    <dgm:cxn modelId="{52D57C1E-4714-4961-8109-10CE907DB232}" type="presParOf" srcId="{AE569E57-46BF-4E5D-ABDA-24FDBFB030E8}" destId="{12067E31-E910-4B54-93E7-0C216BAE9AEA}" srcOrd="1" destOrd="0" presId="urn:microsoft.com/office/officeart/2005/8/layout/orgChart1"/>
    <dgm:cxn modelId="{D0C03092-7A3C-467C-B95D-D98741ADC0F1}" type="presParOf" srcId="{0C200B1D-4597-4C42-A71C-CC67FDF601CE}" destId="{ABDDCA94-6B4B-4483-BB35-5DE399215ADF}" srcOrd="1" destOrd="0" presId="urn:microsoft.com/office/officeart/2005/8/layout/orgChart1"/>
    <dgm:cxn modelId="{EF50D779-D807-4B8F-925D-ADB6DD6D390B}" type="presParOf" srcId="{ABDDCA94-6B4B-4483-BB35-5DE399215ADF}" destId="{2F201E95-4528-4023-8764-47CC68F69760}" srcOrd="0" destOrd="0" presId="urn:microsoft.com/office/officeart/2005/8/layout/orgChart1"/>
    <dgm:cxn modelId="{EA46A918-2AEC-4E5B-8EA8-8015656B0274}" type="presParOf" srcId="{ABDDCA94-6B4B-4483-BB35-5DE399215ADF}" destId="{CCB23F0F-F60D-4248-A6AE-5C63BED7FF8C}" srcOrd="1" destOrd="0" presId="urn:microsoft.com/office/officeart/2005/8/layout/orgChart1"/>
    <dgm:cxn modelId="{F3944995-63A7-4F7F-8536-E86A96ADA265}" type="presParOf" srcId="{CCB23F0F-F60D-4248-A6AE-5C63BED7FF8C}" destId="{ED96AC09-1781-4237-9EA8-3DA7E23A2BED}" srcOrd="0" destOrd="0" presId="urn:microsoft.com/office/officeart/2005/8/layout/orgChart1"/>
    <dgm:cxn modelId="{C8FFE04C-7729-4E2F-B7F9-5EB079C222FF}" type="presParOf" srcId="{ED96AC09-1781-4237-9EA8-3DA7E23A2BED}" destId="{2DF45C63-F617-4E4E-BEA9-8F374D544B47}" srcOrd="0" destOrd="0" presId="urn:microsoft.com/office/officeart/2005/8/layout/orgChart1"/>
    <dgm:cxn modelId="{2559933F-5ECC-424D-BBBC-A2990291CA25}" type="presParOf" srcId="{ED96AC09-1781-4237-9EA8-3DA7E23A2BED}" destId="{BD7B28A4-C9B6-4DA2-A410-26B9245968D5}" srcOrd="1" destOrd="0" presId="urn:microsoft.com/office/officeart/2005/8/layout/orgChart1"/>
    <dgm:cxn modelId="{E1867082-EF4A-4667-A7CC-A538053EABF7}" type="presParOf" srcId="{CCB23F0F-F60D-4248-A6AE-5C63BED7FF8C}" destId="{7F3E791D-749C-4737-AEFE-F085A3D2D96E}" srcOrd="1" destOrd="0" presId="urn:microsoft.com/office/officeart/2005/8/layout/orgChart1"/>
    <dgm:cxn modelId="{B6193551-64AA-4F22-8986-A8D23AA566A9}" type="presParOf" srcId="{CCB23F0F-F60D-4248-A6AE-5C63BED7FF8C}" destId="{6E1858EF-4CD4-4F9E-84AC-4A9F4841C466}" srcOrd="2" destOrd="0" presId="urn:microsoft.com/office/officeart/2005/8/layout/orgChart1"/>
    <dgm:cxn modelId="{2A359B65-298A-4687-ABBF-D89757AD24BE}" type="presParOf" srcId="{ABDDCA94-6B4B-4483-BB35-5DE399215ADF}" destId="{87E705D3-BCE5-441F-A63E-9A9AD05F20C9}" srcOrd="2" destOrd="0" presId="urn:microsoft.com/office/officeart/2005/8/layout/orgChart1"/>
    <dgm:cxn modelId="{F0B4C6FD-A336-442A-A4FD-C6BF154B83E4}" type="presParOf" srcId="{ABDDCA94-6B4B-4483-BB35-5DE399215ADF}" destId="{649D506F-EBBE-4F35-905C-E8BCB8072602}" srcOrd="3" destOrd="0" presId="urn:microsoft.com/office/officeart/2005/8/layout/orgChart1"/>
    <dgm:cxn modelId="{1BBFF807-C797-49A3-9D4C-2428B2F02499}" type="presParOf" srcId="{649D506F-EBBE-4F35-905C-E8BCB8072602}" destId="{76ABC206-B7D0-4E75-9F71-8B838835984B}" srcOrd="0" destOrd="0" presId="urn:microsoft.com/office/officeart/2005/8/layout/orgChart1"/>
    <dgm:cxn modelId="{AED51242-A2ED-4028-9A95-CD39EDB6EC10}" type="presParOf" srcId="{76ABC206-B7D0-4E75-9F71-8B838835984B}" destId="{BC1EF812-AEAF-412A-85F8-EE43C0C45D5F}" srcOrd="0" destOrd="0" presId="urn:microsoft.com/office/officeart/2005/8/layout/orgChart1"/>
    <dgm:cxn modelId="{645C30E7-D8FD-4A40-BF7A-7B03B4201566}" type="presParOf" srcId="{76ABC206-B7D0-4E75-9F71-8B838835984B}" destId="{9237D509-C27D-414C-9A5A-CCAE8C2AC275}" srcOrd="1" destOrd="0" presId="urn:microsoft.com/office/officeart/2005/8/layout/orgChart1"/>
    <dgm:cxn modelId="{83AE696F-906D-4344-9135-DBB936DE1FC0}" type="presParOf" srcId="{649D506F-EBBE-4F35-905C-E8BCB8072602}" destId="{EB2BD527-947A-4936-AE45-F8DF563190EA}" srcOrd="1" destOrd="0" presId="urn:microsoft.com/office/officeart/2005/8/layout/orgChart1"/>
    <dgm:cxn modelId="{81F25207-613E-4EBC-82BF-C2FD510D7780}" type="presParOf" srcId="{649D506F-EBBE-4F35-905C-E8BCB8072602}" destId="{F88172D9-7F5A-461E-A15B-0D7E21456882}" srcOrd="2" destOrd="0" presId="urn:microsoft.com/office/officeart/2005/8/layout/orgChart1"/>
    <dgm:cxn modelId="{9C86D45E-B115-46C8-BC0C-21F1BFFBC241}" type="presParOf" srcId="{ABDDCA94-6B4B-4483-BB35-5DE399215ADF}" destId="{B4118C0F-6315-4E85-B037-B57322A5E944}" srcOrd="4" destOrd="0" presId="urn:microsoft.com/office/officeart/2005/8/layout/orgChart1"/>
    <dgm:cxn modelId="{7A6861B4-4712-41AF-8464-E2064C63351E}" type="presParOf" srcId="{ABDDCA94-6B4B-4483-BB35-5DE399215ADF}" destId="{E3C092CF-53F1-43FB-8C6D-5B5B2E13D77A}" srcOrd="5" destOrd="0" presId="urn:microsoft.com/office/officeart/2005/8/layout/orgChart1"/>
    <dgm:cxn modelId="{44211E7F-9DDD-4E92-8C97-23729A87CF4A}" type="presParOf" srcId="{E3C092CF-53F1-43FB-8C6D-5B5B2E13D77A}" destId="{6DD90D55-6044-4175-90BC-8BE46C4F0B7C}" srcOrd="0" destOrd="0" presId="urn:microsoft.com/office/officeart/2005/8/layout/orgChart1"/>
    <dgm:cxn modelId="{AB6AF685-69E2-4233-8365-2B7B0C97B05F}" type="presParOf" srcId="{6DD90D55-6044-4175-90BC-8BE46C4F0B7C}" destId="{D5B59EA1-6126-4615-BB46-21023B1F69EF}" srcOrd="0" destOrd="0" presId="urn:microsoft.com/office/officeart/2005/8/layout/orgChart1"/>
    <dgm:cxn modelId="{D3D95C33-4B4B-49DB-B814-7FC94341AE37}" type="presParOf" srcId="{6DD90D55-6044-4175-90BC-8BE46C4F0B7C}" destId="{577B250D-FB01-4784-AF41-DD80E6DE9C96}" srcOrd="1" destOrd="0" presId="urn:microsoft.com/office/officeart/2005/8/layout/orgChart1"/>
    <dgm:cxn modelId="{9AFE24B0-A1C1-4DA1-9C0D-524F71BFA2F4}" type="presParOf" srcId="{E3C092CF-53F1-43FB-8C6D-5B5B2E13D77A}" destId="{C844C6FD-925F-49DC-A702-D453E229BF68}" srcOrd="1" destOrd="0" presId="urn:microsoft.com/office/officeart/2005/8/layout/orgChart1"/>
    <dgm:cxn modelId="{DFBD3E4B-0E4A-4955-BFD7-EBA815E42F51}" type="presParOf" srcId="{E3C092CF-53F1-43FB-8C6D-5B5B2E13D77A}" destId="{FD7C9A76-5FC5-4349-ACD4-A78D18DF5E79}" srcOrd="2" destOrd="0" presId="urn:microsoft.com/office/officeart/2005/8/layout/orgChart1"/>
    <dgm:cxn modelId="{195A0EA9-E1AD-4FA5-B1D2-9CC595022C1A}" type="presParOf" srcId="{0C200B1D-4597-4C42-A71C-CC67FDF601CE}" destId="{C4ADF08A-7B7B-4A59-8806-1C1993236698}"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090E7-733B-4A4D-BA31-B3C37B79A4CB}" type="datetimeFigureOut">
              <a:rPr lang="ru-RU" smtClean="0"/>
              <a:pPr/>
              <a:t>13.08.2015</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5FEDEE-2DB4-43F6-B5EA-4C7012DD833C}" type="slidenum">
              <a:rPr lang="ru-RU" smtClean="0"/>
              <a:pPr/>
              <a:t>‹#›</a:t>
            </a:fld>
            <a:endParaRPr lang="ru-RU" dirty="0"/>
          </a:p>
        </p:txBody>
      </p:sp>
    </p:spTree>
    <p:extLst>
      <p:ext uri="{BB962C8B-B14F-4D97-AF65-F5344CB8AC3E}">
        <p14:creationId xmlns:p14="http://schemas.microsoft.com/office/powerpoint/2010/main" val="3677629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F5FEDEE-2DB4-43F6-B5EA-4C7012DD833C}" type="slidenum">
              <a:rPr lang="ru-RU" smtClean="0"/>
              <a:pPr/>
              <a:t>3</a:t>
            </a:fld>
            <a:endParaRPr lang="ru-RU" dirty="0"/>
          </a:p>
        </p:txBody>
      </p:sp>
    </p:spTree>
    <p:extLst>
      <p:ext uri="{BB962C8B-B14F-4D97-AF65-F5344CB8AC3E}">
        <p14:creationId xmlns:p14="http://schemas.microsoft.com/office/powerpoint/2010/main" val="579097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F5FEDEE-2DB4-43F6-B5EA-4C7012DD833C}" type="slidenum">
              <a:rPr lang="ru-RU" smtClean="0"/>
              <a:pPr/>
              <a:t>13</a:t>
            </a:fld>
            <a:endParaRPr lang="ru-RU" dirty="0"/>
          </a:p>
        </p:txBody>
      </p:sp>
    </p:spTree>
    <p:extLst>
      <p:ext uri="{BB962C8B-B14F-4D97-AF65-F5344CB8AC3E}">
        <p14:creationId xmlns:p14="http://schemas.microsoft.com/office/powerpoint/2010/main" val="38310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F5FEDEE-2DB4-43F6-B5EA-4C7012DD833C}" type="slidenum">
              <a:rPr lang="ru-RU" smtClean="0"/>
              <a:pPr/>
              <a:t>14</a:t>
            </a:fld>
            <a:endParaRPr lang="ru-RU" dirty="0"/>
          </a:p>
        </p:txBody>
      </p:sp>
    </p:spTree>
    <p:extLst>
      <p:ext uri="{BB962C8B-B14F-4D97-AF65-F5344CB8AC3E}">
        <p14:creationId xmlns:p14="http://schemas.microsoft.com/office/powerpoint/2010/main" val="1709954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F5FEDEE-2DB4-43F6-B5EA-4C7012DD833C}" type="slidenum">
              <a:rPr lang="ru-RU" smtClean="0"/>
              <a:pPr/>
              <a:t>18</a:t>
            </a:fld>
            <a:endParaRPr lang="ru-RU" dirty="0"/>
          </a:p>
        </p:txBody>
      </p:sp>
    </p:spTree>
    <p:extLst>
      <p:ext uri="{BB962C8B-B14F-4D97-AF65-F5344CB8AC3E}">
        <p14:creationId xmlns:p14="http://schemas.microsoft.com/office/powerpoint/2010/main" val="1194017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20" name="Нижний колонтитул 19"/>
          <p:cNvSpPr>
            <a:spLocks noGrp="1"/>
          </p:cNvSpPr>
          <p:nvPr>
            <p:ph type="ftr" sz="quarter" idx="11"/>
          </p:nvPr>
        </p:nvSpPr>
        <p:spPr/>
        <p:txBody>
          <a:bodyPr/>
          <a:lstStyle>
            <a:extLst/>
          </a:lstStyle>
          <a:p>
            <a:endParaRPr lang="ru-RU" dirty="0"/>
          </a:p>
        </p:txBody>
      </p:sp>
      <p:sp>
        <p:nvSpPr>
          <p:cNvPr id="10" name="Номер слайда 9"/>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dirty="0"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20" name="Нижний колонтитул 19"/>
          <p:cNvSpPr>
            <a:spLocks noGrp="1"/>
          </p:cNvSpPr>
          <p:nvPr>
            <p:ph type="ftr" sz="quarter" idx="11"/>
          </p:nvPr>
        </p:nvSpPr>
        <p:spPr/>
        <p:txBody>
          <a:bodyPr/>
          <a:lstStyle>
            <a:extLst/>
          </a:lstStyle>
          <a:p>
            <a:endParaRPr lang="ru-RU" dirty="0"/>
          </a:p>
        </p:txBody>
      </p:sp>
      <p:sp>
        <p:nvSpPr>
          <p:cNvPr id="10" name="Номер слайда 9"/>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20" name="Нижний колонтитул 19"/>
          <p:cNvSpPr>
            <a:spLocks noGrp="1"/>
          </p:cNvSpPr>
          <p:nvPr>
            <p:ph type="ftr" sz="quarter" idx="11"/>
          </p:nvPr>
        </p:nvSpPr>
        <p:spPr/>
        <p:txBody>
          <a:bodyPr/>
          <a:lstStyle>
            <a:extLst/>
          </a:lstStyle>
          <a:p>
            <a:endParaRPr lang="ru-RU" dirty="0"/>
          </a:p>
        </p:txBody>
      </p:sp>
      <p:sp>
        <p:nvSpPr>
          <p:cNvPr id="10" name="Номер слайда 9"/>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cut/>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cut/>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cut/>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8F700979-D502-4D8B-AAEA-753998426CEC}"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p:cut/>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CD1091C-2E75-4128-B0DB-3379476D2CF2}" type="datetimeFigureOut">
              <a:rPr lang="ru-RU" smtClean="0"/>
              <a:pPr/>
              <a:t>13.08.2015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8F700979-D502-4D8B-AAEA-753998426CEC}" type="slidenum">
              <a:rPr lang="ru-RU" smtClean="0"/>
              <a:pPr/>
              <a:t>‹#›</a:t>
            </a:fld>
            <a:endParaRPr lang="ru-RU" dirty="0"/>
          </a:p>
        </p:txBody>
      </p:sp>
    </p:spTree>
  </p:cSld>
  <p:clrMapOvr>
    <a:masterClrMapping/>
  </p:clrMapOvr>
  <p:transition>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CD1091C-2E75-4128-B0DB-3379476D2CF2}" type="datetimeFigureOut">
              <a:rPr lang="ru-RU" smtClean="0"/>
              <a:pPr/>
              <a:t>13.08.2015</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F700979-D502-4D8B-AAEA-753998426CEC}"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cut/>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CD1091C-2E75-4128-B0DB-3379476D2CF2}" type="datetimeFigureOut">
              <a:rPr lang="ru-RU" smtClean="0"/>
              <a:pPr/>
              <a:t>13.08.2015</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F700979-D502-4D8B-AAEA-753998426CEC}"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CD1091C-2E75-4128-B0DB-3379476D2CF2}" type="datetimeFigureOut">
              <a:rPr lang="ru-RU" smtClean="0"/>
              <a:pPr/>
              <a:t>13.08.2015</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F700979-D502-4D8B-AAEA-753998426CEC}"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cut/>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 Target="slide8.xml"/><Relationship Id="rId7" Type="http://schemas.openxmlformats.org/officeDocument/2006/relationships/slide" Target="slide11.xml"/><Relationship Id="rId2" Type="http://schemas.openxmlformats.org/officeDocument/2006/relationships/slide" Target="slide7.xml"/><Relationship Id="rId1" Type="http://schemas.openxmlformats.org/officeDocument/2006/relationships/slideLayout" Target="../slideLayouts/slideLayout13.xml"/><Relationship Id="rId6" Type="http://schemas.openxmlformats.org/officeDocument/2006/relationships/slide" Target="slide10.xml"/><Relationship Id="rId5" Type="http://schemas.openxmlformats.org/officeDocument/2006/relationships/slide" Target="slide12.xml"/><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ru.wikipedia.org/wiki/&#1055;&#1080;&#1097;&#1077;&#1074;&#1072;&#1103;_&#1076;&#1086;&#1073;&#1072;&#1074;&#1082;&#1072;" TargetMode="External"/><Relationship Id="rId2" Type="http://schemas.openxmlformats.org/officeDocument/2006/relationships/hyperlink" Target="http://www.yandex.ru/" TargetMode="External"/><Relationship Id="rId1" Type="http://schemas.openxmlformats.org/officeDocument/2006/relationships/slideLayout" Target="../slideLayouts/slideLayout2.xml"/><Relationship Id="rId6" Type="http://schemas.openxmlformats.org/officeDocument/2006/relationships/hyperlink" Target="http://www.fatto.ru/fruktovie_soki_p_6.html" TargetMode="External"/><Relationship Id="rId5" Type="http://schemas.openxmlformats.org/officeDocument/2006/relationships/hyperlink" Target="http://www.rice.ru/healthy_eating/calories/fruits/" TargetMode="External"/><Relationship Id="rId4" Type="http://schemas.openxmlformats.org/officeDocument/2006/relationships/hyperlink" Target="http://www.selivanovskaya.ru/article13.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60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62" y="1571612"/>
            <a:ext cx="7772400" cy="1470025"/>
          </a:xfrm>
        </p:spPr>
        <p:txBody>
          <a:bodyPr/>
          <a:lstStyle/>
          <a:p>
            <a:pPr algn="r"/>
            <a:r>
              <a:rPr lang="ru-RU" b="1" dirty="0" smtClean="0"/>
              <a:t>Прохладительные напитки</a:t>
            </a:r>
            <a:endParaRPr lang="ru-RU" b="1" dirty="0"/>
          </a:p>
        </p:txBody>
      </p:sp>
      <p:sp>
        <p:nvSpPr>
          <p:cNvPr id="3" name="Подзаголовок 2"/>
          <p:cNvSpPr>
            <a:spLocks noGrp="1"/>
          </p:cNvSpPr>
          <p:nvPr>
            <p:ph type="subTitle" idx="1"/>
          </p:nvPr>
        </p:nvSpPr>
        <p:spPr>
          <a:xfrm>
            <a:off x="1857356" y="1357298"/>
            <a:ext cx="6400800" cy="1752600"/>
          </a:xfrm>
        </p:spPr>
        <p:txBody>
          <a:bodyPr>
            <a:normAutofit/>
          </a:bodyPr>
          <a:lstStyle/>
          <a:p>
            <a:pPr algn="r"/>
            <a:r>
              <a:rPr lang="ru-RU" sz="3200" b="1" i="1" dirty="0" smtClean="0">
                <a:solidFill>
                  <a:schemeClr val="accent1">
                    <a:lumMod val="50000"/>
                  </a:schemeClr>
                </a:solidFill>
              </a:rPr>
              <a:t>Вред или польза?</a:t>
            </a:r>
            <a:endParaRPr lang="ru-RU" sz="3200" b="1" i="1" dirty="0">
              <a:solidFill>
                <a:schemeClr val="accent1">
                  <a:lumMod val="50000"/>
                </a:schemeClr>
              </a:solidFill>
            </a:endParaRPr>
          </a:p>
        </p:txBody>
      </p:sp>
      <p:pic>
        <p:nvPicPr>
          <p:cNvPr id="4" name="Рисунок 3" descr="Рисунок5.jpg"/>
          <p:cNvPicPr>
            <a:picLocks noChangeAspect="1"/>
          </p:cNvPicPr>
          <p:nvPr/>
        </p:nvPicPr>
        <p:blipFill>
          <a:blip r:embed="rId2" cstate="print"/>
          <a:stretch>
            <a:fillRect/>
          </a:stretch>
        </p:blipFill>
        <p:spPr>
          <a:xfrm>
            <a:off x="2714612" y="3500438"/>
            <a:ext cx="1560625" cy="27598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Рисунок 4" descr="Рисунок6.jpg"/>
          <p:cNvPicPr>
            <a:picLocks noChangeAspect="1"/>
          </p:cNvPicPr>
          <p:nvPr/>
        </p:nvPicPr>
        <p:blipFill>
          <a:blip r:embed="rId3" cstate="print"/>
          <a:stretch>
            <a:fillRect/>
          </a:stretch>
        </p:blipFill>
        <p:spPr>
          <a:xfrm>
            <a:off x="5429256" y="3500438"/>
            <a:ext cx="2410387" cy="32147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5"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1000"/>
                            </p:stCondLst>
                            <p:childTnLst>
                              <p:par>
                                <p:cTn id="17" presetID="3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428604"/>
            <a:ext cx="7929618" cy="1143000"/>
          </a:xfrm>
        </p:spPr>
        <p:txBody>
          <a:bodyPr>
            <a:normAutofit/>
          </a:bodyPr>
          <a:lstStyle/>
          <a:p>
            <a:pPr algn="ctr"/>
            <a:r>
              <a:rPr lang="ru-RU" sz="5400" dirty="0" smtClean="0">
                <a:latin typeface="Monotype Corsiva" pitchFamily="66" charset="0"/>
              </a:rPr>
              <a:t>Цели и задачи исследования</a:t>
            </a:r>
            <a:endParaRPr lang="ru-RU" sz="5400" dirty="0">
              <a:latin typeface="Monotype Corsiva" pitchFamily="66" charset="0"/>
            </a:endParaRPr>
          </a:p>
        </p:txBody>
      </p:sp>
      <p:sp>
        <p:nvSpPr>
          <p:cNvPr id="5" name="Содержимое 4"/>
          <p:cNvSpPr>
            <a:spLocks noGrp="1"/>
          </p:cNvSpPr>
          <p:nvPr>
            <p:ph idx="1"/>
          </p:nvPr>
        </p:nvSpPr>
        <p:spPr/>
        <p:txBody>
          <a:bodyPr>
            <a:normAutofit fontScale="92500" lnSpcReduction="20000"/>
          </a:bodyPr>
          <a:lstStyle/>
          <a:p>
            <a:pPr>
              <a:buNone/>
            </a:pPr>
            <a:r>
              <a:rPr lang="ru-RU" b="1" i="1" dirty="0" smtClean="0"/>
              <a:t>Цель</a:t>
            </a:r>
            <a:r>
              <a:rPr lang="ru-RU" b="1" dirty="0" smtClean="0"/>
              <a:t>:</a:t>
            </a:r>
            <a:r>
              <a:rPr lang="ru-RU" dirty="0" smtClean="0"/>
              <a:t> изучить, проанализировать и сравнить прохладительные напитки разных изготовителей. </a:t>
            </a:r>
          </a:p>
          <a:p>
            <a:pPr>
              <a:buNone/>
            </a:pPr>
            <a:r>
              <a:rPr lang="ru-RU" b="1" i="1" dirty="0" smtClean="0"/>
              <a:t>Задачи:</a:t>
            </a:r>
            <a:endParaRPr lang="ru-RU" dirty="0" smtClean="0"/>
          </a:p>
          <a:p>
            <a:pPr>
              <a:buFont typeface="Wingdings" pitchFamily="2" charset="2"/>
              <a:buChar char="ü"/>
            </a:pPr>
            <a:r>
              <a:rPr lang="ru-RU" dirty="0" smtClean="0"/>
              <a:t>	1. Провести анализ некоторых прохладительных напитков </a:t>
            </a:r>
          </a:p>
          <a:p>
            <a:pPr>
              <a:buFont typeface="Wingdings" pitchFamily="2" charset="2"/>
              <a:buChar char="ü"/>
            </a:pPr>
            <a:r>
              <a:rPr lang="ru-RU" dirty="0" smtClean="0"/>
              <a:t>	2. Показать преимущества и недостатки тех или иных напитков.  </a:t>
            </a:r>
          </a:p>
          <a:p>
            <a:pPr>
              <a:buFont typeface="Wingdings" pitchFamily="2" charset="2"/>
              <a:buChar char="ü"/>
            </a:pPr>
            <a:r>
              <a:rPr lang="ru-RU" dirty="0" smtClean="0"/>
              <a:t>       3. Выяснить, насколько осведомлены российские ученики о составе и вреде прохладительных напитков разных категорий.</a:t>
            </a: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2.5"/>
                                          </p:val>
                                        </p:tav>
                                        <p:tav tm="100000">
                                          <p:val>
                                            <p:strVal val="#ppt_w"/>
                                          </p:val>
                                        </p:tav>
                                      </p:tavLst>
                                    </p:anim>
                                    <p:anim calcmode="lin" valueType="num">
                                      <p:cBhvr>
                                        <p:cTn id="8" dur="500" fill="hold"/>
                                        <p:tgtEl>
                                          <p:spTgt spid="2"/>
                                        </p:tgtEl>
                                        <p:attrNameLst>
                                          <p:attrName>ppt_h</p:attrName>
                                        </p:attrNameLst>
                                      </p:cBhvr>
                                      <p:tavLst>
                                        <p:tav tm="0">
                                          <p:val>
                                            <p:strVal val="#ppt_h*0.01"/>
                                          </p:val>
                                        </p:tav>
                                        <p:tav tm="100000">
                                          <p:val>
                                            <p:strVal val="#ppt_h"/>
                                          </p:val>
                                        </p:tav>
                                      </p:tavLst>
                                    </p:anim>
                                    <p:anim calcmode="lin" valueType="num">
                                      <p:cBhvr>
                                        <p:cTn id="9" dur="500" fill="hold"/>
                                        <p:tgtEl>
                                          <p:spTgt spid="2"/>
                                        </p:tgtEl>
                                        <p:attrNameLst>
                                          <p:attrName>ppt_x</p:attrName>
                                        </p:attrNameLst>
                                      </p:cBhvr>
                                      <p:tavLst>
                                        <p:tav tm="0">
                                          <p:val>
                                            <p:strVal val="#ppt_x"/>
                                          </p:val>
                                        </p:tav>
                                        <p:tav tm="100000">
                                          <p:val>
                                            <p:strVal val="#ppt_x"/>
                                          </p:val>
                                        </p:tav>
                                      </p:tavLst>
                                    </p:anim>
                                    <p:anim calcmode="lin" valueType="num">
                                      <p:cBhvr>
                                        <p:cTn id="10" dur="500" fill="hold"/>
                                        <p:tgtEl>
                                          <p:spTgt spid="2"/>
                                        </p:tgtEl>
                                        <p:attrNameLst>
                                          <p:attrName>ppt_y</p:attrName>
                                        </p:attrNameLst>
                                      </p:cBhvr>
                                      <p:tavLst>
                                        <p:tav tm="0">
                                          <p:val>
                                            <p:strVal val="#ppt_h+1"/>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58" presetClass="entr" presetSubtype="0" accel="100000"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500" fill="hold"/>
                                        <p:tgtEl>
                                          <p:spTgt spid="5">
                                            <p:txEl>
                                              <p:pRg st="0" end="0"/>
                                            </p:txEl>
                                          </p:spTgt>
                                        </p:tgtEl>
                                        <p:attrNameLst>
                                          <p:attrName>ppt_w</p:attrName>
                                        </p:attrNameLst>
                                      </p:cBhvr>
                                      <p:tavLst>
                                        <p:tav tm="0">
                                          <p:val>
                                            <p:strVal val="#ppt_w*2.5"/>
                                          </p:val>
                                        </p:tav>
                                        <p:tav tm="100000">
                                          <p:val>
                                            <p:strVal val="#ppt_w"/>
                                          </p:val>
                                        </p:tav>
                                      </p:tavLst>
                                    </p:anim>
                                    <p:anim calcmode="lin" valueType="num">
                                      <p:cBhvr>
                                        <p:cTn id="16" dur="500" fill="hold"/>
                                        <p:tgtEl>
                                          <p:spTgt spid="5">
                                            <p:txEl>
                                              <p:pRg st="0" end="0"/>
                                            </p:txEl>
                                          </p:spTgt>
                                        </p:tgtEl>
                                        <p:attrNameLst>
                                          <p:attrName>ppt_h</p:attrName>
                                        </p:attrNameLst>
                                      </p:cBhvr>
                                      <p:tavLst>
                                        <p:tav tm="0">
                                          <p:val>
                                            <p:strVal val="#ppt_h*0.01"/>
                                          </p:val>
                                        </p:tav>
                                        <p:tav tm="100000">
                                          <p:val>
                                            <p:strVal val="#ppt_h"/>
                                          </p:val>
                                        </p:tav>
                                      </p:tavLst>
                                    </p:anim>
                                    <p:anim calcmode="lin" valueType="num">
                                      <p:cBhvr>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5">
                                            <p:txEl>
                                              <p:pRg st="0" end="0"/>
                                            </p:txEl>
                                          </p:spTgt>
                                        </p:tgtEl>
                                        <p:attrNameLst>
                                          <p:attrName>ppt_y</p:attrName>
                                        </p:attrNameLst>
                                      </p:cBhvr>
                                      <p:tavLst>
                                        <p:tav tm="0">
                                          <p:val>
                                            <p:strVal val="#ppt_h+1"/>
                                          </p:val>
                                        </p:tav>
                                        <p:tav tm="100000">
                                          <p:val>
                                            <p:strVal val="#ppt_y"/>
                                          </p:val>
                                        </p:tav>
                                      </p:tavLst>
                                    </p:anim>
                                    <p:animEffect transition="in" filter="fade">
                                      <p:cBhvr>
                                        <p:cTn id="19" dur="500"/>
                                        <p:tgtEl>
                                          <p:spTgt spid="5">
                                            <p:txEl>
                                              <p:pRg st="0" end="0"/>
                                            </p:txEl>
                                          </p:spTgt>
                                        </p:tgtEl>
                                      </p:cBhvr>
                                    </p:animEffect>
                                  </p:childTnLst>
                                </p:cTn>
                              </p:par>
                            </p:childTnLst>
                          </p:cTn>
                        </p:par>
                        <p:par>
                          <p:cTn id="20" fill="hold">
                            <p:stCondLst>
                              <p:cond delay="1000"/>
                            </p:stCondLst>
                            <p:childTnLst>
                              <p:par>
                                <p:cTn id="21" presetID="58" presetClass="entr" presetSubtype="0" accel="100000" fill="hold" nodeType="after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p:cTn id="23" dur="500" fill="hold"/>
                                        <p:tgtEl>
                                          <p:spTgt spid="5">
                                            <p:txEl>
                                              <p:pRg st="1" end="1"/>
                                            </p:txEl>
                                          </p:spTgt>
                                        </p:tgtEl>
                                        <p:attrNameLst>
                                          <p:attrName>ppt_w</p:attrName>
                                        </p:attrNameLst>
                                      </p:cBhvr>
                                      <p:tavLst>
                                        <p:tav tm="0">
                                          <p:val>
                                            <p:strVal val="#ppt_w*2.5"/>
                                          </p:val>
                                        </p:tav>
                                        <p:tav tm="100000">
                                          <p:val>
                                            <p:strVal val="#ppt_w"/>
                                          </p:val>
                                        </p:tav>
                                      </p:tavLst>
                                    </p:anim>
                                    <p:anim calcmode="lin" valueType="num">
                                      <p:cBhvr>
                                        <p:cTn id="24" dur="500" fill="hold"/>
                                        <p:tgtEl>
                                          <p:spTgt spid="5">
                                            <p:txEl>
                                              <p:pRg st="1" end="1"/>
                                            </p:txEl>
                                          </p:spTgt>
                                        </p:tgtEl>
                                        <p:attrNameLst>
                                          <p:attrName>ppt_h</p:attrName>
                                        </p:attrNameLst>
                                      </p:cBhvr>
                                      <p:tavLst>
                                        <p:tav tm="0">
                                          <p:val>
                                            <p:strVal val="#ppt_h*0.01"/>
                                          </p:val>
                                        </p:tav>
                                        <p:tav tm="100000">
                                          <p:val>
                                            <p:strVal val="#ppt_h"/>
                                          </p:val>
                                        </p:tav>
                                      </p:tavLst>
                                    </p:anim>
                                    <p:anim calcmode="lin" valueType="num">
                                      <p:cBhvr>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5">
                                            <p:txEl>
                                              <p:pRg st="1" end="1"/>
                                            </p:txEl>
                                          </p:spTgt>
                                        </p:tgtEl>
                                        <p:attrNameLst>
                                          <p:attrName>ppt_y</p:attrName>
                                        </p:attrNameLst>
                                      </p:cBhvr>
                                      <p:tavLst>
                                        <p:tav tm="0">
                                          <p:val>
                                            <p:strVal val="#ppt_h+1"/>
                                          </p:val>
                                        </p:tav>
                                        <p:tav tm="100000">
                                          <p:val>
                                            <p:strVal val="#ppt_y"/>
                                          </p:val>
                                        </p:tav>
                                      </p:tavLst>
                                    </p:anim>
                                    <p:animEffect transition="in" filter="fade">
                                      <p:cBhvr>
                                        <p:cTn id="27" dur="500"/>
                                        <p:tgtEl>
                                          <p:spTgt spid="5">
                                            <p:txEl>
                                              <p:pRg st="1" end="1"/>
                                            </p:txEl>
                                          </p:spTgt>
                                        </p:tgtEl>
                                      </p:cBhvr>
                                    </p:animEffect>
                                  </p:childTnLst>
                                </p:cTn>
                              </p:par>
                            </p:childTnLst>
                          </p:cTn>
                        </p:par>
                        <p:par>
                          <p:cTn id="28" fill="hold">
                            <p:stCondLst>
                              <p:cond delay="1500"/>
                            </p:stCondLst>
                            <p:childTnLst>
                              <p:par>
                                <p:cTn id="29" presetID="58" presetClass="entr" presetSubtype="0" accel="100000" fill="hold"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p:cTn id="31" dur="500" fill="hold"/>
                                        <p:tgtEl>
                                          <p:spTgt spid="5">
                                            <p:txEl>
                                              <p:pRg st="2" end="2"/>
                                            </p:txEl>
                                          </p:spTgt>
                                        </p:tgtEl>
                                        <p:attrNameLst>
                                          <p:attrName>ppt_w</p:attrName>
                                        </p:attrNameLst>
                                      </p:cBhvr>
                                      <p:tavLst>
                                        <p:tav tm="0">
                                          <p:val>
                                            <p:strVal val="#ppt_w*2.5"/>
                                          </p:val>
                                        </p:tav>
                                        <p:tav tm="100000">
                                          <p:val>
                                            <p:strVal val="#ppt_w"/>
                                          </p:val>
                                        </p:tav>
                                      </p:tavLst>
                                    </p:anim>
                                    <p:anim calcmode="lin" valueType="num">
                                      <p:cBhvr>
                                        <p:cTn id="32" dur="500" fill="hold"/>
                                        <p:tgtEl>
                                          <p:spTgt spid="5">
                                            <p:txEl>
                                              <p:pRg st="2" end="2"/>
                                            </p:txEl>
                                          </p:spTgt>
                                        </p:tgtEl>
                                        <p:attrNameLst>
                                          <p:attrName>ppt_h</p:attrName>
                                        </p:attrNameLst>
                                      </p:cBhvr>
                                      <p:tavLst>
                                        <p:tav tm="0">
                                          <p:val>
                                            <p:strVal val="#ppt_h*0.01"/>
                                          </p:val>
                                        </p:tav>
                                        <p:tav tm="100000">
                                          <p:val>
                                            <p:strVal val="#ppt_h"/>
                                          </p:val>
                                        </p:tav>
                                      </p:tavLst>
                                    </p:anim>
                                    <p:anim calcmode="lin" valueType="num">
                                      <p:cBhvr>
                                        <p:cTn id="3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4" dur="500" fill="hold"/>
                                        <p:tgtEl>
                                          <p:spTgt spid="5">
                                            <p:txEl>
                                              <p:pRg st="2" end="2"/>
                                            </p:txEl>
                                          </p:spTgt>
                                        </p:tgtEl>
                                        <p:attrNameLst>
                                          <p:attrName>ppt_y</p:attrName>
                                        </p:attrNameLst>
                                      </p:cBhvr>
                                      <p:tavLst>
                                        <p:tav tm="0">
                                          <p:val>
                                            <p:strVal val="#ppt_h+1"/>
                                          </p:val>
                                        </p:tav>
                                        <p:tav tm="100000">
                                          <p:val>
                                            <p:strVal val="#ppt_y"/>
                                          </p:val>
                                        </p:tav>
                                      </p:tavLst>
                                    </p:anim>
                                    <p:animEffect transition="in" filter="fade">
                                      <p:cBhvr>
                                        <p:cTn id="35" dur="500"/>
                                        <p:tgtEl>
                                          <p:spTgt spid="5">
                                            <p:txEl>
                                              <p:pRg st="2" end="2"/>
                                            </p:txEl>
                                          </p:spTgt>
                                        </p:tgtEl>
                                      </p:cBhvr>
                                    </p:animEffect>
                                  </p:childTnLst>
                                </p:cTn>
                              </p:par>
                            </p:childTnLst>
                          </p:cTn>
                        </p:par>
                        <p:par>
                          <p:cTn id="36" fill="hold">
                            <p:stCondLst>
                              <p:cond delay="2000"/>
                            </p:stCondLst>
                            <p:childTnLst>
                              <p:par>
                                <p:cTn id="37" presetID="58" presetClass="entr" presetSubtype="0" accel="100000" fill="hold" nodeType="after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 calcmode="lin" valueType="num">
                                      <p:cBhvr>
                                        <p:cTn id="39" dur="500" fill="hold"/>
                                        <p:tgtEl>
                                          <p:spTgt spid="5">
                                            <p:txEl>
                                              <p:pRg st="3" end="3"/>
                                            </p:txEl>
                                          </p:spTgt>
                                        </p:tgtEl>
                                        <p:attrNameLst>
                                          <p:attrName>ppt_w</p:attrName>
                                        </p:attrNameLst>
                                      </p:cBhvr>
                                      <p:tavLst>
                                        <p:tav tm="0">
                                          <p:val>
                                            <p:strVal val="#ppt_w*2.5"/>
                                          </p:val>
                                        </p:tav>
                                        <p:tav tm="100000">
                                          <p:val>
                                            <p:strVal val="#ppt_w"/>
                                          </p:val>
                                        </p:tav>
                                      </p:tavLst>
                                    </p:anim>
                                    <p:anim calcmode="lin" valueType="num">
                                      <p:cBhvr>
                                        <p:cTn id="40" dur="500" fill="hold"/>
                                        <p:tgtEl>
                                          <p:spTgt spid="5">
                                            <p:txEl>
                                              <p:pRg st="3" end="3"/>
                                            </p:txEl>
                                          </p:spTgt>
                                        </p:tgtEl>
                                        <p:attrNameLst>
                                          <p:attrName>ppt_h</p:attrName>
                                        </p:attrNameLst>
                                      </p:cBhvr>
                                      <p:tavLst>
                                        <p:tav tm="0">
                                          <p:val>
                                            <p:strVal val="#ppt_h*0.01"/>
                                          </p:val>
                                        </p:tav>
                                        <p:tav tm="100000">
                                          <p:val>
                                            <p:strVal val="#ppt_h"/>
                                          </p:val>
                                        </p:tav>
                                      </p:tavLst>
                                    </p:anim>
                                    <p:anim calcmode="lin" valueType="num">
                                      <p:cBhvr>
                                        <p:cTn id="4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2" dur="500" fill="hold"/>
                                        <p:tgtEl>
                                          <p:spTgt spid="5">
                                            <p:txEl>
                                              <p:pRg st="3" end="3"/>
                                            </p:txEl>
                                          </p:spTgt>
                                        </p:tgtEl>
                                        <p:attrNameLst>
                                          <p:attrName>ppt_y</p:attrName>
                                        </p:attrNameLst>
                                      </p:cBhvr>
                                      <p:tavLst>
                                        <p:tav tm="0">
                                          <p:val>
                                            <p:strVal val="#ppt_h+1"/>
                                          </p:val>
                                        </p:tav>
                                        <p:tav tm="100000">
                                          <p:val>
                                            <p:strVal val="#ppt_y"/>
                                          </p:val>
                                        </p:tav>
                                      </p:tavLst>
                                    </p:anim>
                                    <p:animEffect transition="in" filter="fade">
                                      <p:cBhvr>
                                        <p:cTn id="43" dur="500"/>
                                        <p:tgtEl>
                                          <p:spTgt spid="5">
                                            <p:txEl>
                                              <p:pRg st="3" end="3"/>
                                            </p:txEl>
                                          </p:spTgt>
                                        </p:tgtEl>
                                      </p:cBhvr>
                                    </p:animEffect>
                                  </p:childTnLst>
                                </p:cTn>
                              </p:par>
                            </p:childTnLst>
                          </p:cTn>
                        </p:par>
                        <p:par>
                          <p:cTn id="44" fill="hold">
                            <p:stCondLst>
                              <p:cond delay="2500"/>
                            </p:stCondLst>
                            <p:childTnLst>
                              <p:par>
                                <p:cTn id="45" presetID="58" presetClass="entr" presetSubtype="0" accel="100000" fill="hold" nodeType="after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 calcmode="lin" valueType="num">
                                      <p:cBhvr>
                                        <p:cTn id="47" dur="500" fill="hold"/>
                                        <p:tgtEl>
                                          <p:spTgt spid="5">
                                            <p:txEl>
                                              <p:pRg st="4" end="4"/>
                                            </p:txEl>
                                          </p:spTgt>
                                        </p:tgtEl>
                                        <p:attrNameLst>
                                          <p:attrName>ppt_w</p:attrName>
                                        </p:attrNameLst>
                                      </p:cBhvr>
                                      <p:tavLst>
                                        <p:tav tm="0">
                                          <p:val>
                                            <p:strVal val="#ppt_w*2.5"/>
                                          </p:val>
                                        </p:tav>
                                        <p:tav tm="100000">
                                          <p:val>
                                            <p:strVal val="#ppt_w"/>
                                          </p:val>
                                        </p:tav>
                                      </p:tavLst>
                                    </p:anim>
                                    <p:anim calcmode="lin" valueType="num">
                                      <p:cBhvr>
                                        <p:cTn id="48" dur="500" fill="hold"/>
                                        <p:tgtEl>
                                          <p:spTgt spid="5">
                                            <p:txEl>
                                              <p:pRg st="4" end="4"/>
                                            </p:txEl>
                                          </p:spTgt>
                                        </p:tgtEl>
                                        <p:attrNameLst>
                                          <p:attrName>ppt_h</p:attrName>
                                        </p:attrNameLst>
                                      </p:cBhvr>
                                      <p:tavLst>
                                        <p:tav tm="0">
                                          <p:val>
                                            <p:strVal val="#ppt_h*0.01"/>
                                          </p:val>
                                        </p:tav>
                                        <p:tav tm="100000">
                                          <p:val>
                                            <p:strVal val="#ppt_h"/>
                                          </p:val>
                                        </p:tav>
                                      </p:tavLst>
                                    </p:anim>
                                    <p:anim calcmode="lin" valueType="num">
                                      <p:cBhvr>
                                        <p:cTn id="4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0" dur="500" fill="hold"/>
                                        <p:tgtEl>
                                          <p:spTgt spid="5">
                                            <p:txEl>
                                              <p:pRg st="4" end="4"/>
                                            </p:txEl>
                                          </p:spTgt>
                                        </p:tgtEl>
                                        <p:attrNameLst>
                                          <p:attrName>ppt_y</p:attrName>
                                        </p:attrNameLst>
                                      </p:cBhvr>
                                      <p:tavLst>
                                        <p:tav tm="0">
                                          <p:val>
                                            <p:strVal val="#ppt_h+1"/>
                                          </p:val>
                                        </p:tav>
                                        <p:tav tm="100000">
                                          <p:val>
                                            <p:strVal val="#ppt_y"/>
                                          </p:val>
                                        </p:tav>
                                      </p:tavLst>
                                    </p:anim>
                                    <p:animEffect transition="in" filter="fade">
                                      <p:cBhvr>
                                        <p:cTn id="5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85728"/>
            <a:ext cx="8229600" cy="1143000"/>
          </a:xfrm>
        </p:spPr>
        <p:txBody>
          <a:bodyPr/>
          <a:lstStyle/>
          <a:p>
            <a:pPr algn="ctr"/>
            <a:r>
              <a:rPr lang="ru-RU" sz="5400" i="1" dirty="0" smtClean="0">
                <a:latin typeface="Monotype Corsiva" pitchFamily="66" charset="0"/>
              </a:rPr>
              <a:t>Актуальность:</a:t>
            </a:r>
            <a:endParaRPr lang="ru-RU" sz="5400" i="1" dirty="0">
              <a:latin typeface="Monotype Corsiva" pitchFamily="66" charset="0"/>
            </a:endParaRPr>
          </a:p>
        </p:txBody>
      </p:sp>
      <p:sp>
        <p:nvSpPr>
          <p:cNvPr id="3" name="Содержимое 2"/>
          <p:cNvSpPr>
            <a:spLocks noGrp="1"/>
          </p:cNvSpPr>
          <p:nvPr>
            <p:ph idx="1"/>
          </p:nvPr>
        </p:nvSpPr>
        <p:spPr>
          <a:xfrm>
            <a:off x="914400" y="1571612"/>
            <a:ext cx="8229600" cy="2136462"/>
          </a:xfrm>
        </p:spPr>
        <p:txBody>
          <a:bodyPr>
            <a:normAutofit fontScale="70000" lnSpcReduction="20000"/>
          </a:bodyPr>
          <a:lstStyle/>
          <a:p>
            <a:pPr>
              <a:buNone/>
            </a:pPr>
            <a:r>
              <a:rPr lang="ru-RU" i="1" dirty="0" smtClean="0"/>
              <a:t>		В настоящее время существует множество прохладительных напитков разных типов, но многие не знают, из чего они состоят и какой вред приносят. Поэтому я взял для исследования самые распространённые прохладительные напитки – </a:t>
            </a:r>
            <a:r>
              <a:rPr lang="ru-RU" b="1" i="1" dirty="0" smtClean="0"/>
              <a:t>соки</a:t>
            </a:r>
            <a:r>
              <a:rPr lang="ru-RU" i="1" dirty="0" smtClean="0"/>
              <a:t>, </a:t>
            </a:r>
            <a:r>
              <a:rPr lang="ru-RU" b="1" i="1" dirty="0" smtClean="0"/>
              <a:t>минеральные воды </a:t>
            </a:r>
            <a:r>
              <a:rPr lang="ru-RU" i="1" dirty="0" smtClean="0"/>
              <a:t>и </a:t>
            </a:r>
            <a:r>
              <a:rPr lang="ru-RU" b="1" i="1" dirty="0" smtClean="0"/>
              <a:t>газированные напитки</a:t>
            </a:r>
            <a:r>
              <a:rPr lang="ru-RU" i="1" dirty="0" smtClean="0"/>
              <a:t>.</a:t>
            </a:r>
          </a:p>
          <a:p>
            <a:pPr>
              <a:buNone/>
            </a:pPr>
            <a:r>
              <a:rPr lang="ru-RU" i="1" dirty="0" smtClean="0"/>
              <a:t>	</a:t>
            </a:r>
            <a:endParaRPr lang="ru-RU" i="1" dirty="0"/>
          </a:p>
        </p:txBody>
      </p:sp>
      <p:sp>
        <p:nvSpPr>
          <p:cNvPr id="4" name="TextBox 3"/>
          <p:cNvSpPr txBox="1"/>
          <p:nvPr/>
        </p:nvSpPr>
        <p:spPr>
          <a:xfrm>
            <a:off x="857192" y="3643314"/>
            <a:ext cx="8286808" cy="923330"/>
          </a:xfrm>
          <a:prstGeom prst="rect">
            <a:avLst/>
          </a:prstGeom>
          <a:noFill/>
        </p:spPr>
        <p:txBody>
          <a:bodyPr wrap="square" rtlCol="0">
            <a:spAutoFit/>
          </a:bodyPr>
          <a:lstStyle/>
          <a:p>
            <a:pPr algn="ctr"/>
            <a:r>
              <a:rPr lang="ru-RU" sz="5400" i="1" dirty="0" smtClean="0">
                <a:solidFill>
                  <a:schemeClr val="tx2"/>
                </a:solidFill>
                <a:latin typeface="Monotype Corsiva" pitchFamily="66" charset="0"/>
                <a:ea typeface="+mj-ea"/>
                <a:cs typeface="+mj-cs"/>
              </a:rPr>
              <a:t>Практическая</a:t>
            </a:r>
            <a:r>
              <a:rPr lang="ru-RU" sz="2000" dirty="0" smtClean="0">
                <a:latin typeface="Monotype Corsiva" pitchFamily="66" charset="0"/>
              </a:rPr>
              <a:t>      </a:t>
            </a:r>
            <a:r>
              <a:rPr lang="ru-RU" sz="5400" i="1" dirty="0" smtClean="0">
                <a:solidFill>
                  <a:schemeClr val="tx2"/>
                </a:solidFill>
                <a:latin typeface="Monotype Corsiva" pitchFamily="66" charset="0"/>
                <a:ea typeface="+mj-ea"/>
                <a:cs typeface="+mj-cs"/>
              </a:rPr>
              <a:t>значимость:</a:t>
            </a:r>
          </a:p>
        </p:txBody>
      </p:sp>
      <p:sp>
        <p:nvSpPr>
          <p:cNvPr id="5" name="TextBox 4"/>
          <p:cNvSpPr txBox="1"/>
          <p:nvPr/>
        </p:nvSpPr>
        <p:spPr>
          <a:xfrm>
            <a:off x="928662" y="4572008"/>
            <a:ext cx="8215338" cy="1692771"/>
          </a:xfrm>
          <a:prstGeom prst="rect">
            <a:avLst/>
          </a:prstGeom>
          <a:noFill/>
        </p:spPr>
        <p:txBody>
          <a:bodyPr wrap="square" rtlCol="0">
            <a:spAutoFit/>
          </a:bodyPr>
          <a:lstStyle/>
          <a:p>
            <a:r>
              <a:rPr lang="ru-RU" sz="2600" i="1" dirty="0" smtClean="0"/>
              <a:t>	Данная работа может послужить пособием для интересующихся напитками, а так же может заинтересовать современных подростков и подтолкнуть их к более грамотному выбору напитков.</a:t>
            </a:r>
            <a:endParaRPr lang="ru-RU" sz="2600"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5" presetClass="entr" presetSubtype="0" fill="hold"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p:cTn id="2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357166"/>
            <a:ext cx="8143900" cy="1143000"/>
          </a:xfrm>
        </p:spPr>
        <p:txBody>
          <a:bodyPr>
            <a:normAutofit fontScale="90000"/>
          </a:bodyPr>
          <a:lstStyle/>
          <a:p>
            <a:pPr algn="ctr"/>
            <a:r>
              <a:rPr lang="ru-RU" dirty="0" smtClean="0"/>
              <a:t>Человек и прохладительные напитки</a:t>
            </a:r>
            <a:endParaRPr lang="ru-RU" dirty="0"/>
          </a:p>
        </p:txBody>
      </p:sp>
      <p:sp>
        <p:nvSpPr>
          <p:cNvPr id="3" name="Содержимое 2"/>
          <p:cNvSpPr>
            <a:spLocks noGrp="1"/>
          </p:cNvSpPr>
          <p:nvPr>
            <p:ph idx="1"/>
          </p:nvPr>
        </p:nvSpPr>
        <p:spPr>
          <a:xfrm>
            <a:off x="1000100" y="1714488"/>
            <a:ext cx="7786742" cy="4572032"/>
          </a:xfrm>
        </p:spPr>
        <p:txBody>
          <a:bodyPr>
            <a:noAutofit/>
          </a:bodyPr>
          <a:lstStyle/>
          <a:p>
            <a:pPr>
              <a:buNone/>
            </a:pPr>
            <a:r>
              <a:rPr lang="ru-RU" dirty="0" smtClean="0"/>
              <a:t>	</a:t>
            </a:r>
            <a:r>
              <a:rPr lang="ru-RU" sz="2200" dirty="0" smtClean="0"/>
              <a:t>	</a:t>
            </a:r>
            <a:r>
              <a:rPr lang="ru-RU" sz="2200" dirty="0" smtClean="0">
                <a:solidFill>
                  <a:srgbClr val="000000"/>
                </a:solidFill>
                <a:latin typeface="Calibri"/>
                <a:ea typeface="Times New Roman"/>
                <a:cs typeface="Arial"/>
              </a:rPr>
              <a:t>Жидкость в нашем организме играет первостепенную роль. Человек может долго обходиться без еды, но без воды проживет максимум 4 - 5 дней.</a:t>
            </a:r>
          </a:p>
          <a:p>
            <a:pPr>
              <a:buNone/>
            </a:pPr>
            <a:r>
              <a:rPr lang="ru-RU" sz="2200" dirty="0" smtClean="0">
                <a:solidFill>
                  <a:srgbClr val="000000"/>
                </a:solidFill>
                <a:latin typeface="Calibri"/>
                <a:cs typeface="Arial"/>
              </a:rPr>
              <a:t>		</a:t>
            </a:r>
            <a:r>
              <a:rPr lang="ru-RU" sz="2200" dirty="0" smtClean="0">
                <a:latin typeface="Calibri" pitchFamily="34" charset="0"/>
              </a:rPr>
              <a:t>Вода поступает в наш организм, как в чистом виде, так и в составе продуктов. Для поддержания нормального водного баланса нужно выпивать 5 - 6 стаканов воды в день. Однако потребности в воде у всех индивидуальные. Любители фруктов, овощей и супов меньше нуждаются в дополнительном потреблении жидкости, работникам физического труда и обладателям нервных должностей влаги требуется больше. Быстрая утомляемость во многом связана с недостатком жидкости.</a:t>
            </a:r>
            <a:endParaRPr lang="ru-RU" sz="2200" dirty="0">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290">
                                          <p:stCondLst>
                                            <p:cond delay="0"/>
                                          </p:stCondLst>
                                        </p:cTn>
                                        <p:tgtEl>
                                          <p:spTgt spid="3">
                                            <p:txEl>
                                              <p:pRg st="0" end="0"/>
                                            </p:txEl>
                                          </p:spTgt>
                                        </p:tgtEl>
                                      </p:cBhvr>
                                    </p:animEffect>
                                    <p:anim calcmode="lin" valueType="num">
                                      <p:cBhvr>
                                        <p:cTn id="13"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13">
                                          <p:stCondLst>
                                            <p:cond delay="325"/>
                                          </p:stCondLst>
                                        </p:cTn>
                                        <p:tgtEl>
                                          <p:spTgt spid="3">
                                            <p:txEl>
                                              <p:pRg st="0" end="0"/>
                                            </p:txEl>
                                          </p:spTgt>
                                        </p:tgtEl>
                                      </p:cBhvr>
                                      <p:to x="100000" y="60000"/>
                                    </p:animScale>
                                    <p:animScale>
                                      <p:cBhvr>
                                        <p:cTn id="19" dur="83" decel="50000">
                                          <p:stCondLst>
                                            <p:cond delay="338"/>
                                          </p:stCondLst>
                                        </p:cTn>
                                        <p:tgtEl>
                                          <p:spTgt spid="3">
                                            <p:txEl>
                                              <p:pRg st="0" end="0"/>
                                            </p:txEl>
                                          </p:spTgt>
                                        </p:tgtEl>
                                      </p:cBhvr>
                                      <p:to x="100000" y="100000"/>
                                    </p:animScale>
                                    <p:animScale>
                                      <p:cBhvr>
                                        <p:cTn id="20" dur="13">
                                          <p:stCondLst>
                                            <p:cond delay="656"/>
                                          </p:stCondLst>
                                        </p:cTn>
                                        <p:tgtEl>
                                          <p:spTgt spid="3">
                                            <p:txEl>
                                              <p:pRg st="0" end="0"/>
                                            </p:txEl>
                                          </p:spTgt>
                                        </p:tgtEl>
                                      </p:cBhvr>
                                      <p:to x="100000" y="80000"/>
                                    </p:animScale>
                                    <p:animScale>
                                      <p:cBhvr>
                                        <p:cTn id="21" dur="83" decel="50000">
                                          <p:stCondLst>
                                            <p:cond delay="669"/>
                                          </p:stCondLst>
                                        </p:cTn>
                                        <p:tgtEl>
                                          <p:spTgt spid="3">
                                            <p:txEl>
                                              <p:pRg st="0" end="0"/>
                                            </p:txEl>
                                          </p:spTgt>
                                        </p:tgtEl>
                                      </p:cBhvr>
                                      <p:to x="100000" y="100000"/>
                                    </p:animScale>
                                    <p:animScale>
                                      <p:cBhvr>
                                        <p:cTn id="22" dur="13">
                                          <p:stCondLst>
                                            <p:cond delay="821"/>
                                          </p:stCondLst>
                                        </p:cTn>
                                        <p:tgtEl>
                                          <p:spTgt spid="3">
                                            <p:txEl>
                                              <p:pRg st="0" end="0"/>
                                            </p:txEl>
                                          </p:spTgt>
                                        </p:tgtEl>
                                      </p:cBhvr>
                                      <p:to x="100000" y="90000"/>
                                    </p:animScale>
                                    <p:animScale>
                                      <p:cBhvr>
                                        <p:cTn id="23" dur="83" decel="50000">
                                          <p:stCondLst>
                                            <p:cond delay="834"/>
                                          </p:stCondLst>
                                        </p:cTn>
                                        <p:tgtEl>
                                          <p:spTgt spid="3">
                                            <p:txEl>
                                              <p:pRg st="0" end="0"/>
                                            </p:txEl>
                                          </p:spTgt>
                                        </p:tgtEl>
                                      </p:cBhvr>
                                      <p:to x="100000" y="100000"/>
                                    </p:animScale>
                                    <p:animScale>
                                      <p:cBhvr>
                                        <p:cTn id="24" dur="13">
                                          <p:stCondLst>
                                            <p:cond delay="904"/>
                                          </p:stCondLst>
                                        </p:cTn>
                                        <p:tgtEl>
                                          <p:spTgt spid="3">
                                            <p:txEl>
                                              <p:pRg st="0" end="0"/>
                                            </p:txEl>
                                          </p:spTgt>
                                        </p:tgtEl>
                                      </p:cBhvr>
                                      <p:to x="100000" y="95000"/>
                                    </p:animScale>
                                    <p:animScale>
                                      <p:cBhvr>
                                        <p:cTn id="25" dur="83" decel="50000">
                                          <p:stCondLst>
                                            <p:cond delay="917"/>
                                          </p:stCondLst>
                                        </p:cTn>
                                        <p:tgtEl>
                                          <p:spTgt spid="3">
                                            <p:txEl>
                                              <p:pRg st="0" end="0"/>
                                            </p:txEl>
                                          </p:spTgt>
                                        </p:tgtEl>
                                      </p:cBhvr>
                                      <p:to x="100000" y="100000"/>
                                    </p:animScale>
                                  </p:childTnLst>
                                </p:cTn>
                              </p:par>
                            </p:childTnLst>
                          </p:cTn>
                        </p:par>
                        <p:par>
                          <p:cTn id="26" fill="hold">
                            <p:stCondLst>
                              <p:cond delay="1500"/>
                            </p:stCondLst>
                            <p:childTnLst>
                              <p:par>
                                <p:cTn id="27" presetID="26" presetClass="entr" presetSubtype="0" fill="hold" nodeType="after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wipe(down)">
                                      <p:cBhvr>
                                        <p:cTn id="29" dur="290">
                                          <p:stCondLst>
                                            <p:cond delay="0"/>
                                          </p:stCondLst>
                                        </p:cTn>
                                        <p:tgtEl>
                                          <p:spTgt spid="3">
                                            <p:txEl>
                                              <p:pRg st="1" end="1"/>
                                            </p:txEl>
                                          </p:spTgt>
                                        </p:tgtEl>
                                      </p:cBhvr>
                                    </p:animEffect>
                                    <p:anim calcmode="lin" valueType="num">
                                      <p:cBhvr>
                                        <p:cTn id="30" dur="911"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1" dur="332"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2" dur="332" tmFilter="0, 0; 0.125,0.2665; 0.25,0.4; 0.375,0.465; 0.5,0.5;  0.625,0.535; 0.75,0.6; 0.875,0.7335; 1,1">
                                          <p:stCondLst>
                                            <p:cond delay="332"/>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3" dur="166" tmFilter="0, 0; 0.125,0.2665; 0.25,0.4; 0.375,0.465; 0.5,0.5;  0.625,0.535; 0.75,0.6; 0.875,0.7335; 1,1">
                                          <p:stCondLst>
                                            <p:cond delay="662"/>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4" dur="82" tmFilter="0, 0; 0.125,0.2665; 0.25,0.4; 0.375,0.465; 0.5,0.5;  0.625,0.535; 0.75,0.6; 0.875,0.7335; 1,1">
                                          <p:stCondLst>
                                            <p:cond delay="828"/>
                                          </p:stCondLst>
                                        </p:cTn>
                                        <p:tgtEl>
                                          <p:spTgt spid="3">
                                            <p:txEl>
                                              <p:pRg st="1" end="1"/>
                                            </p:txEl>
                                          </p:spTgt>
                                        </p:tgtEl>
                                        <p:attrNameLst>
                                          <p:attrName>ppt_y</p:attrName>
                                        </p:attrNameLst>
                                      </p:cBhvr>
                                      <p:tavLst>
                                        <p:tav tm="0" fmla="#ppt_y-sin(pi*$)/81">
                                          <p:val>
                                            <p:fltVal val="0"/>
                                          </p:val>
                                        </p:tav>
                                        <p:tav tm="100000">
                                          <p:val>
                                            <p:fltVal val="1"/>
                                          </p:val>
                                        </p:tav>
                                      </p:tavLst>
                                    </p:anim>
                                    <p:animScale>
                                      <p:cBhvr>
                                        <p:cTn id="35" dur="13">
                                          <p:stCondLst>
                                            <p:cond delay="325"/>
                                          </p:stCondLst>
                                        </p:cTn>
                                        <p:tgtEl>
                                          <p:spTgt spid="3">
                                            <p:txEl>
                                              <p:pRg st="1" end="1"/>
                                            </p:txEl>
                                          </p:spTgt>
                                        </p:tgtEl>
                                      </p:cBhvr>
                                      <p:to x="100000" y="60000"/>
                                    </p:animScale>
                                    <p:animScale>
                                      <p:cBhvr>
                                        <p:cTn id="36" dur="83" decel="50000">
                                          <p:stCondLst>
                                            <p:cond delay="338"/>
                                          </p:stCondLst>
                                        </p:cTn>
                                        <p:tgtEl>
                                          <p:spTgt spid="3">
                                            <p:txEl>
                                              <p:pRg st="1" end="1"/>
                                            </p:txEl>
                                          </p:spTgt>
                                        </p:tgtEl>
                                      </p:cBhvr>
                                      <p:to x="100000" y="100000"/>
                                    </p:animScale>
                                    <p:animScale>
                                      <p:cBhvr>
                                        <p:cTn id="37" dur="13">
                                          <p:stCondLst>
                                            <p:cond delay="656"/>
                                          </p:stCondLst>
                                        </p:cTn>
                                        <p:tgtEl>
                                          <p:spTgt spid="3">
                                            <p:txEl>
                                              <p:pRg st="1" end="1"/>
                                            </p:txEl>
                                          </p:spTgt>
                                        </p:tgtEl>
                                      </p:cBhvr>
                                      <p:to x="100000" y="80000"/>
                                    </p:animScale>
                                    <p:animScale>
                                      <p:cBhvr>
                                        <p:cTn id="38" dur="83" decel="50000">
                                          <p:stCondLst>
                                            <p:cond delay="669"/>
                                          </p:stCondLst>
                                        </p:cTn>
                                        <p:tgtEl>
                                          <p:spTgt spid="3">
                                            <p:txEl>
                                              <p:pRg st="1" end="1"/>
                                            </p:txEl>
                                          </p:spTgt>
                                        </p:tgtEl>
                                      </p:cBhvr>
                                      <p:to x="100000" y="100000"/>
                                    </p:animScale>
                                    <p:animScale>
                                      <p:cBhvr>
                                        <p:cTn id="39" dur="13">
                                          <p:stCondLst>
                                            <p:cond delay="821"/>
                                          </p:stCondLst>
                                        </p:cTn>
                                        <p:tgtEl>
                                          <p:spTgt spid="3">
                                            <p:txEl>
                                              <p:pRg st="1" end="1"/>
                                            </p:txEl>
                                          </p:spTgt>
                                        </p:tgtEl>
                                      </p:cBhvr>
                                      <p:to x="100000" y="90000"/>
                                    </p:animScale>
                                    <p:animScale>
                                      <p:cBhvr>
                                        <p:cTn id="40" dur="83" decel="50000">
                                          <p:stCondLst>
                                            <p:cond delay="834"/>
                                          </p:stCondLst>
                                        </p:cTn>
                                        <p:tgtEl>
                                          <p:spTgt spid="3">
                                            <p:txEl>
                                              <p:pRg st="1" end="1"/>
                                            </p:txEl>
                                          </p:spTgt>
                                        </p:tgtEl>
                                      </p:cBhvr>
                                      <p:to x="100000" y="100000"/>
                                    </p:animScale>
                                    <p:animScale>
                                      <p:cBhvr>
                                        <p:cTn id="41" dur="13">
                                          <p:stCondLst>
                                            <p:cond delay="904"/>
                                          </p:stCondLst>
                                        </p:cTn>
                                        <p:tgtEl>
                                          <p:spTgt spid="3">
                                            <p:txEl>
                                              <p:pRg st="1" end="1"/>
                                            </p:txEl>
                                          </p:spTgt>
                                        </p:tgtEl>
                                      </p:cBhvr>
                                      <p:to x="100000" y="95000"/>
                                    </p:animScale>
                                    <p:animScale>
                                      <p:cBhvr>
                                        <p:cTn id="42" dur="83" decel="50000">
                                          <p:stCondLst>
                                            <p:cond delay="917"/>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285728"/>
            <a:ext cx="8143932" cy="971536"/>
          </a:xfrm>
        </p:spPr>
        <p:txBody>
          <a:bodyPr>
            <a:normAutofit/>
          </a:bodyPr>
          <a:lstStyle/>
          <a:p>
            <a:pPr algn="ctr"/>
            <a:r>
              <a:rPr lang="ru-RU" sz="4800" dirty="0" smtClean="0"/>
              <a:t>Что такое сок?</a:t>
            </a:r>
            <a:endParaRPr lang="ru-RU" sz="4800" dirty="0"/>
          </a:p>
        </p:txBody>
      </p:sp>
      <p:sp>
        <p:nvSpPr>
          <p:cNvPr id="3" name="Содержимое 2"/>
          <p:cNvSpPr>
            <a:spLocks noGrp="1"/>
          </p:cNvSpPr>
          <p:nvPr>
            <p:ph idx="1"/>
          </p:nvPr>
        </p:nvSpPr>
        <p:spPr>
          <a:xfrm>
            <a:off x="2643174" y="1571612"/>
            <a:ext cx="6500826" cy="4929222"/>
          </a:xfrm>
        </p:spPr>
        <p:txBody>
          <a:bodyPr wrap="square">
            <a:normAutofit fontScale="92500" lnSpcReduction="20000"/>
          </a:bodyPr>
          <a:lstStyle/>
          <a:p>
            <a:pPr algn="just">
              <a:buNone/>
            </a:pPr>
            <a:r>
              <a:rPr lang="ru-RU" dirty="0" smtClean="0">
                <a:latin typeface="Comic Sans MS" pitchFamily="66" charset="0"/>
              </a:rPr>
              <a:t>		</a:t>
            </a:r>
            <a:r>
              <a:rPr lang="ru-RU" sz="3000" dirty="0" smtClean="0"/>
              <a:t>Овощи, фрукты, ягоды содержат много воды – от 80 до 95%. Влага растений с растворенными в ней глюкозой, фруктозой, органическими кислотами, пектинами, минеральными веществами, каротином, аскорбиновой кислотой и представляют собой овощные, ягодные или фруктовые соки. Получают их путем протирания или отжима свежих ягод, овощей и фруктов, либо из                             концентратов соков или пюре.</a:t>
            </a:r>
            <a:endParaRPr lang="ru-RU" sz="3000" dirty="0"/>
          </a:p>
        </p:txBody>
      </p:sp>
      <p:pic>
        <p:nvPicPr>
          <p:cNvPr id="5" name="Рисунок 4" descr="Рисунок6.jpg"/>
          <p:cNvPicPr>
            <a:picLocks noChangeAspect="1"/>
          </p:cNvPicPr>
          <p:nvPr/>
        </p:nvPicPr>
        <p:blipFill>
          <a:blip r:embed="rId2" cstate="print"/>
          <a:stretch>
            <a:fillRect/>
          </a:stretch>
        </p:blipFill>
        <p:spPr>
          <a:xfrm>
            <a:off x="428596" y="2000240"/>
            <a:ext cx="2410387" cy="32147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37"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900" decel="100000" fill="hold"/>
                                        <p:tgtEl>
                                          <p:spTgt spid="5"/>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14282" y="357166"/>
            <a:ext cx="7186634" cy="838200"/>
          </a:xfrm>
        </p:spPr>
        <p:txBody>
          <a:bodyPr/>
          <a:lstStyle/>
          <a:p>
            <a:pPr algn="ctr"/>
            <a:r>
              <a:rPr lang="ru-RU" sz="4000" b="1" dirty="0">
                <a:latin typeface="+mn-lt"/>
              </a:rPr>
              <a:t>Виды соков</a:t>
            </a:r>
          </a:p>
        </p:txBody>
      </p:sp>
      <p:sp>
        <p:nvSpPr>
          <p:cNvPr id="12291" name="Rectangle 3"/>
          <p:cNvSpPr>
            <a:spLocks noGrp="1" noChangeArrowheads="1"/>
          </p:cNvSpPr>
          <p:nvPr>
            <p:ph idx="1"/>
          </p:nvPr>
        </p:nvSpPr>
        <p:spPr>
          <a:xfrm>
            <a:off x="0" y="1571612"/>
            <a:ext cx="5767398" cy="4525963"/>
          </a:xfrm>
        </p:spPr>
        <p:txBody>
          <a:bodyPr>
            <a:normAutofit/>
          </a:bodyPr>
          <a:lstStyle/>
          <a:p>
            <a:pPr marL="514350" indent="-514350" algn="ctr">
              <a:buClr>
                <a:schemeClr val="accent5"/>
              </a:buClr>
              <a:buFont typeface="+mj-lt"/>
              <a:buAutoNum type="arabicParenR"/>
            </a:pPr>
            <a:r>
              <a:rPr lang="ru-RU" dirty="0" smtClean="0">
                <a:solidFill>
                  <a:srgbClr val="0070C0"/>
                </a:solidFill>
                <a:hlinkClick r:id="rId2" action="ppaction://hlinksldjump"/>
              </a:rPr>
              <a:t>Свежевыжатые соки</a:t>
            </a:r>
            <a:r>
              <a:rPr lang="ru-RU" dirty="0" smtClean="0">
                <a:solidFill>
                  <a:srgbClr val="0070C0"/>
                </a:solidFill>
              </a:rPr>
              <a:t>  </a:t>
            </a:r>
            <a:r>
              <a:rPr lang="ru-RU" b="1" dirty="0" smtClean="0">
                <a:solidFill>
                  <a:schemeClr val="accent5"/>
                </a:solidFill>
              </a:rPr>
              <a:t>Консервированные соки:</a:t>
            </a:r>
            <a:endParaRPr lang="ru-RU" b="1" u="sng" dirty="0">
              <a:solidFill>
                <a:schemeClr val="accent5"/>
              </a:solidFill>
            </a:endParaRPr>
          </a:p>
          <a:p>
            <a:pPr marL="457200" indent="-457200" algn="ctr">
              <a:buClr>
                <a:schemeClr val="accent5"/>
              </a:buClr>
              <a:buFont typeface="+mj-lt"/>
              <a:buAutoNum type="arabicParenR"/>
            </a:pPr>
            <a:r>
              <a:rPr lang="ru-RU" dirty="0" smtClean="0">
                <a:solidFill>
                  <a:schemeClr val="accent1">
                    <a:lumMod val="75000"/>
                  </a:schemeClr>
                </a:solidFill>
                <a:hlinkClick r:id="rId3" action="ppaction://hlinksldjump"/>
              </a:rPr>
              <a:t>Соки прямого отжима</a:t>
            </a:r>
            <a:endParaRPr lang="ru-RU" dirty="0">
              <a:solidFill>
                <a:schemeClr val="accent1">
                  <a:lumMod val="75000"/>
                </a:schemeClr>
              </a:solidFill>
            </a:endParaRPr>
          </a:p>
          <a:p>
            <a:pPr marL="457200" indent="-457200" algn="ctr">
              <a:buClr>
                <a:schemeClr val="accent5"/>
              </a:buClr>
              <a:buFont typeface="+mj-lt"/>
              <a:buAutoNum type="arabicParenR"/>
            </a:pPr>
            <a:r>
              <a:rPr lang="ru-RU" dirty="0" smtClean="0">
                <a:solidFill>
                  <a:schemeClr val="accent1">
                    <a:lumMod val="75000"/>
                  </a:schemeClr>
                </a:solidFill>
                <a:hlinkClick r:id="rId4" action="ppaction://hlinksldjump"/>
              </a:rPr>
              <a:t>Осветлённые соки и соки с мякотью</a:t>
            </a:r>
            <a:endParaRPr lang="ru-RU" dirty="0">
              <a:solidFill>
                <a:schemeClr val="accent1">
                  <a:lumMod val="75000"/>
                </a:schemeClr>
              </a:solidFill>
              <a:hlinkClick r:id="rId5" action="ppaction://hlinksldjump"/>
            </a:endParaRPr>
          </a:p>
          <a:p>
            <a:pPr marL="514350" indent="-514350" algn="ctr">
              <a:buClr>
                <a:schemeClr val="accent5"/>
              </a:buClr>
              <a:buFont typeface="+mj-lt"/>
              <a:buAutoNum type="arabicParenR"/>
            </a:pPr>
            <a:r>
              <a:rPr lang="ru-RU" dirty="0" smtClean="0">
                <a:solidFill>
                  <a:schemeClr val="accent1">
                    <a:lumMod val="75000"/>
                  </a:schemeClr>
                </a:solidFill>
                <a:hlinkClick r:id="rId6" action="ppaction://hlinksldjump"/>
              </a:rPr>
              <a:t>Восстановленные соки</a:t>
            </a:r>
            <a:endParaRPr lang="ru-RU" dirty="0">
              <a:solidFill>
                <a:schemeClr val="accent1">
                  <a:lumMod val="75000"/>
                </a:schemeClr>
              </a:solidFill>
            </a:endParaRPr>
          </a:p>
          <a:p>
            <a:pPr marL="457200" indent="-457200" algn="ctr">
              <a:buClr>
                <a:schemeClr val="accent5"/>
              </a:buClr>
              <a:buFont typeface="+mj-lt"/>
              <a:buAutoNum type="arabicParenR"/>
            </a:pPr>
            <a:r>
              <a:rPr lang="ru-RU" dirty="0" smtClean="0">
                <a:solidFill>
                  <a:srgbClr val="0070C0"/>
                </a:solidFill>
                <a:hlinkClick r:id="rId7" action="ppaction://hlinksldjump"/>
              </a:rPr>
              <a:t>Нектары</a:t>
            </a:r>
            <a:endParaRPr lang="ru-RU" dirty="0">
              <a:solidFill>
                <a:srgbClr val="0070C0"/>
              </a:solidFill>
            </a:endParaRPr>
          </a:p>
        </p:txBody>
      </p:sp>
      <p:pic>
        <p:nvPicPr>
          <p:cNvPr id="12" name="Рисунок 11" descr="Рисунок5.jpg"/>
          <p:cNvPicPr>
            <a:picLocks noChangeAspect="1"/>
          </p:cNvPicPr>
          <p:nvPr/>
        </p:nvPicPr>
        <p:blipFill>
          <a:blip r:embed="rId8" cstate="print"/>
          <a:stretch>
            <a:fillRect/>
          </a:stretch>
        </p:blipFill>
        <p:spPr>
          <a:xfrm>
            <a:off x="5929322" y="1000108"/>
            <a:ext cx="2989385" cy="52864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ox(in)">
                                      <p:cBhvr>
                                        <p:cTn id="7" dur="500"/>
                                        <p:tgtEl>
                                          <p:spTgt spid="1229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291">
                                            <p:txEl>
                                              <p:pRg st="0" end="0"/>
                                            </p:txEl>
                                          </p:spTgt>
                                        </p:tgtEl>
                                        <p:attrNameLst>
                                          <p:attrName>style.visibility</p:attrName>
                                        </p:attrNameLst>
                                      </p:cBhvr>
                                      <p:to>
                                        <p:strVal val="visible"/>
                                      </p:to>
                                    </p:set>
                                    <p:animEffect transition="in" filter="dissolve">
                                      <p:cBhvr>
                                        <p:cTn id="11" dur="500"/>
                                        <p:tgtEl>
                                          <p:spTgt spid="12291">
                                            <p:txEl>
                                              <p:pRg st="0" end="0"/>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2291">
                                            <p:txEl>
                                              <p:pRg st="1" end="1"/>
                                            </p:txEl>
                                          </p:spTgt>
                                        </p:tgtEl>
                                        <p:attrNameLst>
                                          <p:attrName>style.visibility</p:attrName>
                                        </p:attrNameLst>
                                      </p:cBhvr>
                                      <p:to>
                                        <p:strVal val="visible"/>
                                      </p:to>
                                    </p:set>
                                    <p:animEffect transition="in" filter="dissolve">
                                      <p:cBhvr>
                                        <p:cTn id="15" dur="500"/>
                                        <p:tgtEl>
                                          <p:spTgt spid="12291">
                                            <p:txEl>
                                              <p:pRg st="1" end="1"/>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Effect transition="in" filter="dissolve">
                                      <p:cBhvr>
                                        <p:cTn id="19" dur="500"/>
                                        <p:tgtEl>
                                          <p:spTgt spid="12291">
                                            <p:txEl>
                                              <p:pRg st="2" end="2"/>
                                            </p:txEl>
                                          </p:spTgt>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2291">
                                            <p:txEl>
                                              <p:pRg st="3" end="3"/>
                                            </p:txEl>
                                          </p:spTgt>
                                        </p:tgtEl>
                                        <p:attrNameLst>
                                          <p:attrName>style.visibility</p:attrName>
                                        </p:attrNameLst>
                                      </p:cBhvr>
                                      <p:to>
                                        <p:strVal val="visible"/>
                                      </p:to>
                                    </p:set>
                                    <p:animEffect transition="in" filter="dissolve">
                                      <p:cBhvr>
                                        <p:cTn id="23" dur="500"/>
                                        <p:tgtEl>
                                          <p:spTgt spid="12291">
                                            <p:txEl>
                                              <p:pRg st="3" end="3"/>
                                            </p:txEl>
                                          </p:spTgt>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dissolve">
                                      <p:cBhvr>
                                        <p:cTn id="27" dur="500"/>
                                        <p:tgtEl>
                                          <p:spTgt spid="12291">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heckerboard(across)">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85852" y="285728"/>
            <a:ext cx="7072362" cy="685800"/>
          </a:xfrm>
        </p:spPr>
        <p:txBody>
          <a:bodyPr>
            <a:normAutofit fontScale="90000"/>
          </a:bodyPr>
          <a:lstStyle/>
          <a:p>
            <a:pPr algn="ctr"/>
            <a:r>
              <a:rPr lang="ru-RU" sz="3600" b="1" dirty="0">
                <a:effectLst>
                  <a:outerShdw blurRad="114300" dist="101600" dir="2700000" algn="tl" rotWithShape="0">
                    <a:srgbClr val="000000">
                      <a:alpha val="40000"/>
                    </a:srgbClr>
                  </a:outerShdw>
                </a:effectLst>
              </a:rPr>
              <a:t>Свежевыжатый </a:t>
            </a:r>
            <a:r>
              <a:rPr lang="ru-RU" sz="3600" b="1" dirty="0" smtClean="0">
                <a:effectLst>
                  <a:outerShdw blurRad="114300" dist="101600" dir="2700000" algn="tl" rotWithShape="0">
                    <a:srgbClr val="000000">
                      <a:alpha val="40000"/>
                    </a:srgbClr>
                  </a:outerShdw>
                </a:effectLst>
              </a:rPr>
              <a:t>сок</a:t>
            </a:r>
            <a:r>
              <a:rPr lang="ru-RU" sz="4000" b="1" dirty="0">
                <a:effectLst>
                  <a:outerShdw blurRad="50000" dist="30000" dir="5400000" algn="tl" rotWithShape="0">
                    <a:srgbClr val="000000">
                      <a:alpha val="30000"/>
                    </a:srgbClr>
                  </a:outerShdw>
                </a:effectLst>
              </a:rPr>
              <a:t/>
            </a:r>
            <a:br>
              <a:rPr lang="ru-RU" sz="4000" b="1" dirty="0">
                <a:effectLst>
                  <a:outerShdw blurRad="50000" dist="30000" dir="5400000" algn="tl" rotWithShape="0">
                    <a:srgbClr val="000000">
                      <a:alpha val="30000"/>
                    </a:srgbClr>
                  </a:outerShdw>
                </a:effectLst>
              </a:rPr>
            </a:br>
            <a:endParaRPr lang="ru-RU" sz="4000" b="1" dirty="0">
              <a:effectLst>
                <a:outerShdw blurRad="50000" dist="30000" dir="5400000" algn="tl" rotWithShape="0">
                  <a:srgbClr val="000000">
                    <a:alpha val="30000"/>
                  </a:srgbClr>
                </a:outerShdw>
              </a:effectLst>
            </a:endParaRPr>
          </a:p>
        </p:txBody>
      </p:sp>
      <p:sp>
        <p:nvSpPr>
          <p:cNvPr id="13315" name="Rectangle 3"/>
          <p:cNvSpPr>
            <a:spLocks noGrp="1" noChangeArrowheads="1"/>
          </p:cNvSpPr>
          <p:nvPr>
            <p:ph idx="1"/>
          </p:nvPr>
        </p:nvSpPr>
        <p:spPr>
          <a:xfrm>
            <a:off x="500034" y="500042"/>
            <a:ext cx="8229600" cy="1000131"/>
          </a:xfrm>
        </p:spPr>
        <p:txBody>
          <a:bodyPr/>
          <a:lstStyle/>
          <a:p>
            <a:pPr>
              <a:buFontTx/>
              <a:buNone/>
            </a:pPr>
            <a:r>
              <a:rPr lang="ru-RU" i="1" dirty="0" smtClean="0"/>
              <a:t>    </a:t>
            </a:r>
            <a:r>
              <a:rPr lang="ru-RU" sz="2000" dirty="0" smtClean="0"/>
              <a:t>В данной таблице приведена пищевая </a:t>
            </a:r>
            <a:r>
              <a:rPr lang="ru-RU" sz="2000" dirty="0"/>
              <a:t>ценность свежих фруктов(на 100 г)  и соков, приготовленных из них(100 г)</a:t>
            </a:r>
          </a:p>
        </p:txBody>
      </p:sp>
      <p:graphicFrame>
        <p:nvGraphicFramePr>
          <p:cNvPr id="13559" name="Group 247"/>
          <p:cNvGraphicFramePr>
            <a:graphicFrameLocks noGrp="1"/>
          </p:cNvGraphicFramePr>
          <p:nvPr/>
        </p:nvGraphicFramePr>
        <p:xfrm>
          <a:off x="990600" y="1357298"/>
          <a:ext cx="7939117" cy="6248400"/>
        </p:xfrm>
        <a:graphic>
          <a:graphicData uri="http://schemas.openxmlformats.org/drawingml/2006/table">
            <a:tbl>
              <a:tblPr/>
              <a:tblGrid>
                <a:gridCol w="1938326"/>
                <a:gridCol w="1357322"/>
                <a:gridCol w="1785950"/>
                <a:gridCol w="1428760"/>
                <a:gridCol w="1428759"/>
              </a:tblGrid>
              <a:tr h="7381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Показатель</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(мг)</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Виноград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Виноградный сок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Яблоки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Яблочный сок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67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Белки</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Углеводы</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Кальций</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Железо</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Магний</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Фосфор</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Каротин</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Витамин В</a:t>
                      </a:r>
                      <a:r>
                        <a:rPr kumimoji="0" lang="ru-RU" sz="2000" b="0" i="0" u="none" strike="noStrike" cap="none" normalizeH="0" baseline="-25000" dirty="0" smtClean="0">
                          <a:ln>
                            <a:noFill/>
                          </a:ln>
                          <a:solidFill>
                            <a:schemeClr val="tx1"/>
                          </a:solidFill>
                          <a:effectLst/>
                          <a:latin typeface="+mn-lt"/>
                        </a:rPr>
                        <a:t>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Витамин В</a:t>
                      </a:r>
                      <a:r>
                        <a:rPr kumimoji="0" lang="ru-RU" sz="2000" b="0" i="0" u="none" strike="noStrike" cap="none" normalizeH="0" baseline="-25000" dirty="0" smtClean="0">
                          <a:ln>
                            <a:noFill/>
                          </a:ln>
                          <a:solidFill>
                            <a:schemeClr val="tx1"/>
                          </a:solidFill>
                          <a:effectLst/>
                          <a:latin typeface="+mn-lt"/>
                        </a:rPr>
                        <a:t>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Витамин РР</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Витамин С</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rPr>
                        <a:t>Энергетическая ценность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30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18.2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20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9.8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10.6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0.01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0.1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8191">
                <a:tc grid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mn-lt"/>
                      </a:endParaRPr>
                    </a:p>
                  </a:txBody>
                  <a:tcPr horzOverflow="overflow">
                    <a:lnL cap="flat">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10" name="Управляющая кнопка: домой 9">
            <a:hlinkClick r:id="rId2" action="ppaction://hlinksldjump" highlightClick="1"/>
          </p:cNvPr>
          <p:cNvSpPr/>
          <p:nvPr/>
        </p:nvSpPr>
        <p:spPr>
          <a:xfrm>
            <a:off x="8429652" y="214290"/>
            <a:ext cx="428628" cy="428628"/>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
        <p:nvSpPr>
          <p:cNvPr id="11" name="Стрелка вправо 10">
            <a:hlinkClick r:id="" action="ppaction://hlinkshowjump?jump=nextslide"/>
          </p:cNvPr>
          <p:cNvSpPr/>
          <p:nvPr/>
        </p:nvSpPr>
        <p:spPr>
          <a:xfrm>
            <a:off x="8501090" y="857232"/>
            <a:ext cx="428628" cy="28575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edge">
                                      <p:cBhvr>
                                        <p:cTn id="7" dur="500"/>
                                        <p:tgtEl>
                                          <p:spTgt spid="13314"/>
                                        </p:tgtEl>
                                      </p:cBhvr>
                                    </p:animEffect>
                                  </p:childTnLst>
                                </p:cTn>
                              </p:par>
                              <p:par>
                                <p:cTn id="8" presetID="20" presetClass="entr" presetSubtype="0" fill="hold" nodeType="withEffect">
                                  <p:stCondLst>
                                    <p:cond delay="0"/>
                                  </p:stCondLst>
                                  <p:childTnLst>
                                    <p:set>
                                      <p:cBhvr>
                                        <p:cTn id="9" dur="1" fill="hold">
                                          <p:stCondLst>
                                            <p:cond delay="0"/>
                                          </p:stCondLst>
                                        </p:cTn>
                                        <p:tgtEl>
                                          <p:spTgt spid="13315">
                                            <p:txEl>
                                              <p:pRg st="0" end="0"/>
                                            </p:txEl>
                                          </p:spTgt>
                                        </p:tgtEl>
                                        <p:attrNameLst>
                                          <p:attrName>style.visibility</p:attrName>
                                        </p:attrNameLst>
                                      </p:cBhvr>
                                      <p:to>
                                        <p:strVal val="visible"/>
                                      </p:to>
                                    </p:set>
                                    <p:animEffect transition="in" filter="wedge">
                                      <p:cBhvr>
                                        <p:cTn id="10" dur="500"/>
                                        <p:tgtEl>
                                          <p:spTgt spid="13315">
                                            <p:txEl>
                                              <p:pRg st="0" end="0"/>
                                            </p:txEl>
                                          </p:spTgt>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13559"/>
                                        </p:tgtEl>
                                        <p:attrNameLst>
                                          <p:attrName>style.visibility</p:attrName>
                                        </p:attrNameLst>
                                      </p:cBhvr>
                                      <p:to>
                                        <p:strVal val="visible"/>
                                      </p:to>
                                    </p:set>
                                    <p:anim calcmode="lin" valueType="num">
                                      <p:cBhvr>
                                        <p:cTn id="14" dur="2000" fill="hold"/>
                                        <p:tgtEl>
                                          <p:spTgt spid="13559"/>
                                        </p:tgtEl>
                                        <p:attrNameLst>
                                          <p:attrName>ppt_w</p:attrName>
                                        </p:attrNameLst>
                                      </p:cBhvr>
                                      <p:tavLst>
                                        <p:tav tm="0">
                                          <p:val>
                                            <p:fltVal val="0"/>
                                          </p:val>
                                        </p:tav>
                                        <p:tav tm="100000">
                                          <p:val>
                                            <p:strVal val="#ppt_w"/>
                                          </p:val>
                                        </p:tav>
                                      </p:tavLst>
                                    </p:anim>
                                    <p:anim calcmode="lin" valueType="num">
                                      <p:cBhvr>
                                        <p:cTn id="15" dur="2000" fill="hold"/>
                                        <p:tgtEl>
                                          <p:spTgt spid="13559"/>
                                        </p:tgtEl>
                                        <p:attrNameLst>
                                          <p:attrName>ppt_h</p:attrName>
                                        </p:attrNameLst>
                                      </p:cBhvr>
                                      <p:tavLst>
                                        <p:tav tm="0">
                                          <p:val>
                                            <p:fltVal val="0"/>
                                          </p:val>
                                        </p:tav>
                                        <p:tav tm="100000">
                                          <p:val>
                                            <p:strVal val="#ppt_h"/>
                                          </p:val>
                                        </p:tav>
                                      </p:tavLst>
                                    </p:anim>
                                    <p:anim calcmode="lin" valueType="num">
                                      <p:cBhvr>
                                        <p:cTn id="16" dur="2000" fill="hold"/>
                                        <p:tgtEl>
                                          <p:spTgt spid="13559"/>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1355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071538" y="214290"/>
            <a:ext cx="7286644" cy="1143000"/>
          </a:xfrm>
        </p:spPr>
        <p:style>
          <a:lnRef idx="1">
            <a:schemeClr val="accent2"/>
          </a:lnRef>
          <a:fillRef idx="2">
            <a:schemeClr val="accent2"/>
          </a:fillRef>
          <a:effectRef idx="1">
            <a:schemeClr val="accent2"/>
          </a:effectRef>
          <a:fontRef idx="minor">
            <a:schemeClr val="dk1"/>
          </a:fontRef>
        </p:style>
        <p:txBody>
          <a:bodyPr/>
          <a:lstStyle/>
          <a:p>
            <a:pPr algn="ctr"/>
            <a:r>
              <a:rPr lang="ru-RU"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Соки прямого отжима</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339" name="Rectangle 3"/>
          <p:cNvSpPr>
            <a:spLocks noGrp="1" noChangeArrowheads="1"/>
          </p:cNvSpPr>
          <p:nvPr>
            <p:ph idx="1"/>
          </p:nvPr>
        </p:nvSpPr>
        <p:spPr>
          <a:xfrm>
            <a:off x="1928794" y="1785926"/>
            <a:ext cx="7215206" cy="4500594"/>
          </a:xfrm>
        </p:spPr>
        <p:txBody>
          <a:bodyPr/>
          <a:lstStyle/>
          <a:p>
            <a:pPr algn="r">
              <a:lnSpc>
                <a:spcPct val="80000"/>
              </a:lnSpc>
              <a:buFontTx/>
              <a:buNone/>
            </a:pPr>
            <a:r>
              <a:rPr lang="ru-RU" sz="1400" dirty="0"/>
              <a:t>             </a:t>
            </a:r>
            <a:r>
              <a:rPr lang="ru-RU" sz="2400" dirty="0"/>
              <a:t>Сок прямого отжима</a:t>
            </a:r>
            <a:r>
              <a:rPr lang="ru-RU" sz="2400" i="1" dirty="0"/>
              <a:t> -</a:t>
            </a:r>
            <a:r>
              <a:rPr lang="ru-RU" sz="2400" dirty="0"/>
              <a:t> это жидкий продукт, который получают путем механического воздействия непосредственно из свежих спелых (или охлажденных) фруктов или овощей. Соки прямого отжима предназначены для употребления, а также для дальнейшей промышленной переработки.</a:t>
            </a:r>
          </a:p>
          <a:p>
            <a:pPr algn="r">
              <a:lnSpc>
                <a:spcPct val="80000"/>
              </a:lnSpc>
              <a:buFontTx/>
              <a:buNone/>
            </a:pPr>
            <a:r>
              <a:rPr lang="ru-RU" sz="2400" dirty="0"/>
              <a:t>       Соки прямого отжима, поставляемые в охлажденном виде, имеют ограниченный срок хранения, который обычно не превышает </a:t>
            </a:r>
            <a:endParaRPr lang="ru-RU" sz="2400" dirty="0" smtClean="0"/>
          </a:p>
          <a:p>
            <a:pPr algn="r">
              <a:lnSpc>
                <a:spcPct val="80000"/>
              </a:lnSpc>
              <a:buFontTx/>
              <a:buNone/>
            </a:pPr>
            <a:r>
              <a:rPr lang="ru-RU" sz="2400" dirty="0" smtClean="0"/>
              <a:t>1 </a:t>
            </a:r>
            <a:r>
              <a:rPr lang="ru-RU" sz="2400" dirty="0"/>
              <a:t>месяца. </a:t>
            </a:r>
            <a:endParaRPr lang="ru-RU" sz="1800" dirty="0"/>
          </a:p>
        </p:txBody>
      </p:sp>
      <p:pic>
        <p:nvPicPr>
          <p:cNvPr id="14340" name="Picture 4" descr="orange_1"/>
          <p:cNvPicPr>
            <a:picLocks noChangeAspect="1" noChangeArrowheads="1"/>
          </p:cNvPicPr>
          <p:nvPr/>
        </p:nvPicPr>
        <p:blipFill>
          <a:blip r:embed="rId2" cstate="print"/>
          <a:srcRect/>
          <a:stretch>
            <a:fillRect/>
          </a:stretch>
        </p:blipFill>
        <p:spPr bwMode="auto">
          <a:xfrm>
            <a:off x="2214546" y="5000636"/>
            <a:ext cx="2286000" cy="15859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Управляющая кнопка: домой 7">
            <a:hlinkClick r:id="rId3" action="ppaction://hlinksldjump" highlightClick="1"/>
          </p:cNvPr>
          <p:cNvSpPr/>
          <p:nvPr/>
        </p:nvSpPr>
        <p:spPr>
          <a:xfrm>
            <a:off x="8501090" y="214290"/>
            <a:ext cx="428628" cy="428604"/>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
        <p:nvSpPr>
          <p:cNvPr id="9" name="Стрелка вправо 8">
            <a:hlinkClick r:id="" action="ppaction://hlinkshowjump?jump=nextslide"/>
          </p:cNvPr>
          <p:cNvSpPr/>
          <p:nvPr/>
        </p:nvSpPr>
        <p:spPr>
          <a:xfrm>
            <a:off x="8501090" y="857232"/>
            <a:ext cx="428628" cy="28575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strips(downLeft)">
                                      <p:cBhvr>
                                        <p:cTn id="7" dur="500"/>
                                        <p:tgtEl>
                                          <p:spTgt spid="14339">
                                            <p:txEl>
                                              <p:pRg st="0" end="0"/>
                                            </p:txEl>
                                          </p:spTgt>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strips(downLeft)">
                                      <p:cBhvr>
                                        <p:cTn id="10" dur="500"/>
                                        <p:tgtEl>
                                          <p:spTgt spid="14339">
                                            <p:txEl>
                                              <p:pRg st="1" end="1"/>
                                            </p:txEl>
                                          </p:spTgt>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strips(downLeft)">
                                      <p:cBhvr>
                                        <p:cTn id="13" dur="500"/>
                                        <p:tgtEl>
                                          <p:spTgt spid="14339">
                                            <p:txEl>
                                              <p:pRg st="2" end="2"/>
                                            </p:txEl>
                                          </p:spTgt>
                                        </p:tgtEl>
                                      </p:cBhvr>
                                    </p:animEffect>
                                  </p:childTnLst>
                                </p:cTn>
                              </p:par>
                              <p:par>
                                <p:cTn id="14" presetID="18" presetClass="entr" presetSubtype="12" fill="hold" nodeType="withEffect">
                                  <p:stCondLst>
                                    <p:cond delay="0"/>
                                  </p:stCondLst>
                                  <p:childTnLst>
                                    <p:set>
                                      <p:cBhvr>
                                        <p:cTn id="15" dur="1" fill="hold">
                                          <p:stCondLst>
                                            <p:cond delay="0"/>
                                          </p:stCondLst>
                                        </p:cTn>
                                        <p:tgtEl>
                                          <p:spTgt spid="14340"/>
                                        </p:tgtEl>
                                        <p:attrNameLst>
                                          <p:attrName>style.visibility</p:attrName>
                                        </p:attrNameLst>
                                      </p:cBhvr>
                                      <p:to>
                                        <p:strVal val="visible"/>
                                      </p:to>
                                    </p:set>
                                    <p:animEffect transition="in" filter="strips(downLeft)">
                                      <p:cBhvr>
                                        <p:cTn id="16"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071538" y="500042"/>
            <a:ext cx="5786446" cy="1428760"/>
          </a:xfrm>
        </p:spPr>
        <p:txBody>
          <a:bodyPr>
            <a:normAutofit/>
          </a:bodyPr>
          <a:lstStyle/>
          <a:p>
            <a:pPr algn="ctr"/>
            <a:r>
              <a:rPr lang="ru-RU" sz="4000" dirty="0"/>
              <a:t>Осветленные </a:t>
            </a:r>
            <a:r>
              <a:rPr lang="ru-RU" sz="4000" dirty="0" smtClean="0"/>
              <a:t>соки и </a:t>
            </a:r>
            <a:r>
              <a:rPr lang="ru-RU" sz="4000" dirty="0"/>
              <a:t>соки с мякотью</a:t>
            </a:r>
          </a:p>
        </p:txBody>
      </p:sp>
      <p:sp>
        <p:nvSpPr>
          <p:cNvPr id="37891" name="Rectangle 3"/>
          <p:cNvSpPr>
            <a:spLocks noGrp="1" noChangeArrowheads="1"/>
          </p:cNvSpPr>
          <p:nvPr>
            <p:ph idx="1"/>
          </p:nvPr>
        </p:nvSpPr>
        <p:spPr>
          <a:xfrm>
            <a:off x="642910" y="2332037"/>
            <a:ext cx="8229600" cy="4525963"/>
          </a:xfrm>
        </p:spPr>
        <p:txBody>
          <a:bodyPr/>
          <a:lstStyle/>
          <a:p>
            <a:pPr>
              <a:buFontTx/>
              <a:buNone/>
            </a:pPr>
            <a:r>
              <a:rPr lang="ru-RU" dirty="0"/>
              <a:t>     </a:t>
            </a:r>
            <a:r>
              <a:rPr lang="ru-RU" sz="2400" dirty="0"/>
              <a:t>Среди соков принято различать                              – осветленные соки(без мякоти) и соки с мякотью, в которых содержится большое количество растительных волокон.</a:t>
            </a:r>
          </a:p>
          <a:p>
            <a:pPr>
              <a:buFontTx/>
              <a:buNone/>
            </a:pPr>
            <a:r>
              <a:rPr lang="ru-RU" sz="2400" dirty="0"/>
              <a:t>       Соки с мякотью – самые ценные: в них больше всего целлюлозы, которая деятельность желудочно-кишечного тракта и улучшает отделение желчи. Кроме того, в соках с мякотью содержится пектин, который связывает ионы тяжелых металлов, радионуклеотиды и выводит их из организма.</a:t>
            </a:r>
          </a:p>
        </p:txBody>
      </p:sp>
      <p:pic>
        <p:nvPicPr>
          <p:cNvPr id="37894" name="Picture 6" descr="65"/>
          <p:cNvPicPr>
            <a:picLocks noChangeAspect="1" noChangeArrowheads="1"/>
          </p:cNvPicPr>
          <p:nvPr/>
        </p:nvPicPr>
        <p:blipFill>
          <a:blip r:embed="rId2" cstate="print"/>
          <a:srcRect/>
          <a:stretch>
            <a:fillRect/>
          </a:stretch>
        </p:blipFill>
        <p:spPr bwMode="auto">
          <a:xfrm>
            <a:off x="7000892" y="214290"/>
            <a:ext cx="1885950" cy="2514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Управляющая кнопка: домой 8">
            <a:hlinkClick r:id="rId3" action="ppaction://hlinksldjump" highlightClick="1"/>
          </p:cNvPr>
          <p:cNvSpPr/>
          <p:nvPr/>
        </p:nvSpPr>
        <p:spPr>
          <a:xfrm>
            <a:off x="8501090" y="6215082"/>
            <a:ext cx="428628" cy="428604"/>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
        <p:nvSpPr>
          <p:cNvPr id="10" name="Стрелка вправо 9">
            <a:hlinkClick r:id="" action="ppaction://hlinkshowjump?jump=nextslide"/>
          </p:cNvPr>
          <p:cNvSpPr/>
          <p:nvPr/>
        </p:nvSpPr>
        <p:spPr>
          <a:xfrm>
            <a:off x="8501090" y="5715016"/>
            <a:ext cx="428628" cy="28575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anim calcmode="lin" valueType="num">
                                      <p:cBhvr>
                                        <p:cTn id="9" dur="500" fill="hold"/>
                                        <p:tgtEl>
                                          <p:spTgt spid="37890"/>
                                        </p:tgtEl>
                                        <p:attrNameLst>
                                          <p:attrName>style.rotation</p:attrName>
                                        </p:attrNameLst>
                                      </p:cBhvr>
                                      <p:tavLst>
                                        <p:tav tm="0">
                                          <p:val>
                                            <p:fltVal val="360"/>
                                          </p:val>
                                        </p:tav>
                                        <p:tav tm="100000">
                                          <p:val>
                                            <p:fltVal val="0"/>
                                          </p:val>
                                        </p:tav>
                                      </p:tavLst>
                                    </p:anim>
                                    <p:animEffect transition="in" filter="fade">
                                      <p:cBhvr>
                                        <p:cTn id="10" dur="500"/>
                                        <p:tgtEl>
                                          <p:spTgt spid="37890"/>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7891">
                                            <p:txEl>
                                              <p:pRg st="0" end="0"/>
                                            </p:txEl>
                                          </p:spTgt>
                                        </p:tgtEl>
                                        <p:attrNameLst>
                                          <p:attrName>style.visibility</p:attrName>
                                        </p:attrNameLst>
                                      </p:cBhvr>
                                      <p:to>
                                        <p:strVal val="visible"/>
                                      </p:to>
                                    </p:set>
                                    <p:anim calcmode="lin" valueType="num">
                                      <p:cBhvr>
                                        <p:cTn id="14"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7891">
                                            <p:txEl>
                                              <p:pRg st="0" end="0"/>
                                            </p:txEl>
                                          </p:spTgt>
                                        </p:tgtEl>
                                        <p:attrNameLst>
                                          <p:attrName>ppt_h</p:attrName>
                                        </p:attrNameLst>
                                      </p:cBhvr>
                                      <p:tavLst>
                                        <p:tav tm="0">
                                          <p:val>
                                            <p:fltVal val="0"/>
                                          </p:val>
                                        </p:tav>
                                        <p:tav tm="100000">
                                          <p:val>
                                            <p:strVal val="#ppt_h"/>
                                          </p:val>
                                        </p:tav>
                                      </p:tavLst>
                                    </p:anim>
                                    <p:anim calcmode="lin" valueType="num">
                                      <p:cBhvr>
                                        <p:cTn id="16" dur="500" fill="hold"/>
                                        <p:tgtEl>
                                          <p:spTgt spid="37891">
                                            <p:txEl>
                                              <p:pRg st="0" end="0"/>
                                            </p:txEl>
                                          </p:spTgt>
                                        </p:tgtEl>
                                        <p:attrNameLst>
                                          <p:attrName>style.rotation</p:attrName>
                                        </p:attrNameLst>
                                      </p:cBhvr>
                                      <p:tavLst>
                                        <p:tav tm="0">
                                          <p:val>
                                            <p:fltVal val="360"/>
                                          </p:val>
                                        </p:tav>
                                        <p:tav tm="100000">
                                          <p:val>
                                            <p:fltVal val="0"/>
                                          </p:val>
                                        </p:tav>
                                      </p:tavLst>
                                    </p:anim>
                                    <p:animEffect transition="in" filter="fade">
                                      <p:cBhvr>
                                        <p:cTn id="17" dur="500"/>
                                        <p:tgtEl>
                                          <p:spTgt spid="37891">
                                            <p:txEl>
                                              <p:pRg st="0" end="0"/>
                                            </p:txEl>
                                          </p:spTgt>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37891">
                                            <p:txEl>
                                              <p:pRg st="1" end="1"/>
                                            </p:txEl>
                                          </p:spTgt>
                                        </p:tgtEl>
                                        <p:attrNameLst>
                                          <p:attrName>style.visibility</p:attrName>
                                        </p:attrNameLst>
                                      </p:cBhvr>
                                      <p:to>
                                        <p:strVal val="visible"/>
                                      </p:to>
                                    </p:set>
                                    <p:anim calcmode="lin" valueType="num">
                                      <p:cBhvr>
                                        <p:cTn id="20" dur="500" fill="hold"/>
                                        <p:tgtEl>
                                          <p:spTgt spid="37891">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7891">
                                            <p:txEl>
                                              <p:pRg st="1" end="1"/>
                                            </p:txEl>
                                          </p:spTgt>
                                        </p:tgtEl>
                                        <p:attrNameLst>
                                          <p:attrName>ppt_h</p:attrName>
                                        </p:attrNameLst>
                                      </p:cBhvr>
                                      <p:tavLst>
                                        <p:tav tm="0">
                                          <p:val>
                                            <p:fltVal val="0"/>
                                          </p:val>
                                        </p:tav>
                                        <p:tav tm="100000">
                                          <p:val>
                                            <p:strVal val="#ppt_h"/>
                                          </p:val>
                                        </p:tav>
                                      </p:tavLst>
                                    </p:anim>
                                    <p:anim calcmode="lin" valueType="num">
                                      <p:cBhvr>
                                        <p:cTn id="22" dur="500" fill="hold"/>
                                        <p:tgtEl>
                                          <p:spTgt spid="37891">
                                            <p:txEl>
                                              <p:pRg st="1" end="1"/>
                                            </p:txEl>
                                          </p:spTgt>
                                        </p:tgtEl>
                                        <p:attrNameLst>
                                          <p:attrName>style.rotation</p:attrName>
                                        </p:attrNameLst>
                                      </p:cBhvr>
                                      <p:tavLst>
                                        <p:tav tm="0">
                                          <p:val>
                                            <p:fltVal val="360"/>
                                          </p:val>
                                        </p:tav>
                                        <p:tav tm="100000">
                                          <p:val>
                                            <p:fltVal val="0"/>
                                          </p:val>
                                        </p:tav>
                                      </p:tavLst>
                                    </p:anim>
                                    <p:animEffect transition="in" filter="fade">
                                      <p:cBhvr>
                                        <p:cTn id="23" dur="500"/>
                                        <p:tgtEl>
                                          <p:spTgt spid="37891">
                                            <p:txEl>
                                              <p:pRg st="1" end="1"/>
                                            </p:txEl>
                                          </p:spTgt>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37894"/>
                                        </p:tgtEl>
                                        <p:attrNameLst>
                                          <p:attrName>style.visibility</p:attrName>
                                        </p:attrNameLst>
                                      </p:cBhvr>
                                      <p:to>
                                        <p:strVal val="visible"/>
                                      </p:to>
                                    </p:set>
                                    <p:anim calcmode="lin" valueType="num">
                                      <p:cBhvr>
                                        <p:cTn id="26" dur="500" fill="hold"/>
                                        <p:tgtEl>
                                          <p:spTgt spid="37894"/>
                                        </p:tgtEl>
                                        <p:attrNameLst>
                                          <p:attrName>ppt_w</p:attrName>
                                        </p:attrNameLst>
                                      </p:cBhvr>
                                      <p:tavLst>
                                        <p:tav tm="0">
                                          <p:val>
                                            <p:fltVal val="0"/>
                                          </p:val>
                                        </p:tav>
                                        <p:tav tm="100000">
                                          <p:val>
                                            <p:strVal val="#ppt_w"/>
                                          </p:val>
                                        </p:tav>
                                      </p:tavLst>
                                    </p:anim>
                                    <p:anim calcmode="lin" valueType="num">
                                      <p:cBhvr>
                                        <p:cTn id="27" dur="500" fill="hold"/>
                                        <p:tgtEl>
                                          <p:spTgt spid="37894"/>
                                        </p:tgtEl>
                                        <p:attrNameLst>
                                          <p:attrName>ppt_h</p:attrName>
                                        </p:attrNameLst>
                                      </p:cBhvr>
                                      <p:tavLst>
                                        <p:tav tm="0">
                                          <p:val>
                                            <p:fltVal val="0"/>
                                          </p:val>
                                        </p:tav>
                                        <p:tav tm="100000">
                                          <p:val>
                                            <p:strVal val="#ppt_h"/>
                                          </p:val>
                                        </p:tav>
                                      </p:tavLst>
                                    </p:anim>
                                    <p:anim calcmode="lin" valueType="num">
                                      <p:cBhvr>
                                        <p:cTn id="28" dur="500" fill="hold"/>
                                        <p:tgtEl>
                                          <p:spTgt spid="37894"/>
                                        </p:tgtEl>
                                        <p:attrNameLst>
                                          <p:attrName>style.rotation</p:attrName>
                                        </p:attrNameLst>
                                      </p:cBhvr>
                                      <p:tavLst>
                                        <p:tav tm="0">
                                          <p:val>
                                            <p:fltVal val="360"/>
                                          </p:val>
                                        </p:tav>
                                        <p:tav tm="100000">
                                          <p:val>
                                            <p:fltVal val="0"/>
                                          </p:val>
                                        </p:tav>
                                      </p:tavLst>
                                    </p:anim>
                                    <p:animEffect transition="in" filter="fade">
                                      <p:cBhvr>
                                        <p:cTn id="29"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85918" y="214290"/>
            <a:ext cx="6429420" cy="1143000"/>
          </a:xfrm>
        </p:spPr>
        <p:txBody>
          <a:bodyPr>
            <a:normAutofit fontScale="90000"/>
          </a:bodyPr>
          <a:lstStyle/>
          <a:p>
            <a:pPr algn="ctr"/>
            <a:r>
              <a:rPr lang="ru-RU" sz="3600" b="1" u="sng" dirty="0">
                <a:latin typeface="Comic Sans MS" pitchFamily="66" charset="0"/>
              </a:rPr>
              <a:t>Восстановленные соки.</a:t>
            </a:r>
            <a:br>
              <a:rPr lang="ru-RU" sz="3600" b="1" u="sng" dirty="0">
                <a:latin typeface="Comic Sans MS" pitchFamily="66" charset="0"/>
              </a:rPr>
            </a:br>
            <a:endParaRPr lang="ru-RU" sz="3600" b="1" u="sng" dirty="0">
              <a:latin typeface="Comic Sans MS" pitchFamily="66" charset="0"/>
            </a:endParaRPr>
          </a:p>
        </p:txBody>
      </p:sp>
      <p:sp>
        <p:nvSpPr>
          <p:cNvPr id="16387" name="Rectangle 3"/>
          <p:cNvSpPr>
            <a:spLocks noGrp="1" noChangeArrowheads="1"/>
          </p:cNvSpPr>
          <p:nvPr>
            <p:ph idx="1"/>
          </p:nvPr>
        </p:nvSpPr>
        <p:spPr>
          <a:xfrm>
            <a:off x="571472" y="1142984"/>
            <a:ext cx="8043890" cy="4525963"/>
          </a:xfrm>
        </p:spPr>
        <p:txBody>
          <a:bodyPr>
            <a:normAutofit/>
          </a:bodyPr>
          <a:lstStyle/>
          <a:p>
            <a:pPr>
              <a:buFontTx/>
              <a:buNone/>
            </a:pPr>
            <a:r>
              <a:rPr lang="ru-RU" sz="2800" dirty="0"/>
              <a:t>       </a:t>
            </a:r>
            <a:r>
              <a:rPr lang="ru-RU" sz="2400" dirty="0"/>
              <a:t>Восстановленные соки - это соки, </a:t>
            </a:r>
            <a:endParaRPr lang="ru-RU" sz="2400" dirty="0" smtClean="0"/>
          </a:p>
          <a:p>
            <a:pPr>
              <a:buFontTx/>
              <a:buNone/>
            </a:pPr>
            <a:r>
              <a:rPr lang="en-US" sz="2400" dirty="0" smtClean="0"/>
              <a:t>	</a:t>
            </a:r>
            <a:r>
              <a:rPr lang="ru-RU" sz="2400" dirty="0" smtClean="0"/>
              <a:t>получаемые </a:t>
            </a:r>
            <a:r>
              <a:rPr lang="ru-RU" sz="2400" dirty="0"/>
              <a:t>методом восстановления из концентрата и предназначенные для непосредственного употребления. </a:t>
            </a:r>
          </a:p>
          <a:p>
            <a:pPr>
              <a:buFontTx/>
              <a:buNone/>
            </a:pPr>
            <a:r>
              <a:rPr lang="ru-RU" sz="2400" dirty="0"/>
              <a:t>       Технология восстановления сока из концентрата:</a:t>
            </a:r>
          </a:p>
          <a:p>
            <a:pPr>
              <a:buFontTx/>
              <a:buNone/>
            </a:pPr>
            <a:r>
              <a:rPr lang="ru-RU" sz="2400" dirty="0"/>
              <a:t>       Концентрат сока нагревается в течение </a:t>
            </a:r>
            <a:r>
              <a:rPr lang="ru-RU" sz="2400" dirty="0">
                <a:latin typeface="Arial" pitchFamily="34" charset="0"/>
                <a:cs typeface="Arial" pitchFamily="34" charset="0"/>
              </a:rPr>
              <a:t>30–40</a:t>
            </a:r>
            <a:r>
              <a:rPr lang="ru-RU" sz="2400" dirty="0"/>
              <a:t> секунд до </a:t>
            </a:r>
            <a:r>
              <a:rPr lang="ru-RU" sz="2400" dirty="0">
                <a:latin typeface="Arial" pitchFamily="34" charset="0"/>
                <a:cs typeface="Arial" pitchFamily="34" charset="0"/>
              </a:rPr>
              <a:t>100-110°</a:t>
            </a:r>
            <a:r>
              <a:rPr lang="ru-RU" sz="2400" dirty="0"/>
              <a:t>С, выдерживается </a:t>
            </a:r>
            <a:r>
              <a:rPr lang="ru-RU" sz="2400" dirty="0">
                <a:latin typeface="Arial" pitchFamily="34" charset="0"/>
                <a:cs typeface="Arial" pitchFamily="34" charset="0"/>
              </a:rPr>
              <a:t>3–4</a:t>
            </a:r>
            <a:r>
              <a:rPr lang="ru-RU" sz="2400" dirty="0"/>
              <a:t> секунды, а потом за </a:t>
            </a:r>
            <a:r>
              <a:rPr lang="ru-RU" sz="2400" dirty="0">
                <a:latin typeface="Arial" pitchFamily="34" charset="0"/>
                <a:cs typeface="Arial" pitchFamily="34" charset="0"/>
              </a:rPr>
              <a:t>30</a:t>
            </a:r>
            <a:r>
              <a:rPr lang="ru-RU" sz="2400" dirty="0"/>
              <a:t> секунды охлаждают до комнатной температуры. После в концентрат вливают ровно столько чистой воды, сколько раньше выпарили.</a:t>
            </a:r>
            <a:r>
              <a:rPr lang="ru-RU" sz="2800" dirty="0"/>
              <a:t> </a:t>
            </a:r>
          </a:p>
        </p:txBody>
      </p:sp>
      <p:pic>
        <p:nvPicPr>
          <p:cNvPr id="16392" name="Picture 8" descr="firbl_four"/>
          <p:cNvPicPr>
            <a:picLocks noChangeAspect="1" noChangeArrowheads="1"/>
          </p:cNvPicPr>
          <p:nvPr/>
        </p:nvPicPr>
        <p:blipFill>
          <a:blip r:embed="rId2" cstate="print"/>
          <a:srcRect/>
          <a:stretch>
            <a:fillRect/>
          </a:stretch>
        </p:blipFill>
        <p:spPr bwMode="auto">
          <a:xfrm>
            <a:off x="6000760" y="5000636"/>
            <a:ext cx="1905000" cy="16097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Управляющая кнопка: домой 7">
            <a:hlinkClick r:id="rId3" action="ppaction://hlinksldjump" highlightClick="1"/>
          </p:cNvPr>
          <p:cNvSpPr/>
          <p:nvPr/>
        </p:nvSpPr>
        <p:spPr>
          <a:xfrm>
            <a:off x="8501090" y="6215082"/>
            <a:ext cx="428628" cy="428604"/>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
        <p:nvSpPr>
          <p:cNvPr id="9" name="Стрелка вправо 8">
            <a:hlinkClick r:id="" action="ppaction://hlinkshowjump?jump=nextslide"/>
          </p:cNvPr>
          <p:cNvSpPr/>
          <p:nvPr/>
        </p:nvSpPr>
        <p:spPr>
          <a:xfrm>
            <a:off x="8501090" y="5643578"/>
            <a:ext cx="428628" cy="28575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6387">
                                            <p:txEl>
                                              <p:pRg st="0" end="0"/>
                                            </p:txEl>
                                          </p:spTgt>
                                        </p:tgtEl>
                                        <p:attrNameLst>
                                          <p:attrName>style.visibility</p:attrName>
                                        </p:attrNameLst>
                                      </p:cBhvr>
                                      <p:to>
                                        <p:strVal val="visible"/>
                                      </p:to>
                                    </p:set>
                                    <p:animEffect transition="in" filter="slide(fromBottom)">
                                      <p:cBhvr>
                                        <p:cTn id="10" dur="500"/>
                                        <p:tgtEl>
                                          <p:spTgt spid="16387">
                                            <p:txEl>
                                              <p:pRg st="0" end="0"/>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Effect transition="in" filter="slide(fromBottom)">
                                      <p:cBhvr>
                                        <p:cTn id="13" dur="500"/>
                                        <p:tgtEl>
                                          <p:spTgt spid="16387">
                                            <p:txEl>
                                              <p:pRg st="1" end="1"/>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6387">
                                            <p:txEl>
                                              <p:pRg st="2" end="2"/>
                                            </p:txEl>
                                          </p:spTgt>
                                        </p:tgtEl>
                                        <p:attrNameLst>
                                          <p:attrName>style.visibility</p:attrName>
                                        </p:attrNameLst>
                                      </p:cBhvr>
                                      <p:to>
                                        <p:strVal val="visible"/>
                                      </p:to>
                                    </p:set>
                                    <p:animEffect transition="in" filter="slide(fromBottom)">
                                      <p:cBhvr>
                                        <p:cTn id="16" dur="500"/>
                                        <p:tgtEl>
                                          <p:spTgt spid="16387">
                                            <p:txEl>
                                              <p:pRg st="2" end="2"/>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animEffect transition="in" filter="slide(fromBottom)">
                                      <p:cBhvr>
                                        <p:cTn id="19"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00298" y="357166"/>
            <a:ext cx="4681542" cy="1143000"/>
          </a:xfrm>
        </p:spPr>
        <p:txBody>
          <a:bodyPr>
            <a:normAutofit/>
          </a:bodyPr>
          <a:lstStyle/>
          <a:p>
            <a:pPr algn="ctr"/>
            <a:r>
              <a:rPr lang="ru-RU" b="1" dirty="0" smtClean="0">
                <a:effectLst/>
                <a:latin typeface="Constantia" pitchFamily="18" charset="0"/>
              </a:rPr>
              <a:t>Нектар</a:t>
            </a:r>
            <a:endParaRPr lang="ru-RU" b="1" dirty="0">
              <a:effectLst/>
              <a:latin typeface="Constantia" pitchFamily="18" charset="0"/>
            </a:endParaRPr>
          </a:p>
        </p:txBody>
      </p:sp>
      <p:sp>
        <p:nvSpPr>
          <p:cNvPr id="17411" name="Rectangle 3"/>
          <p:cNvSpPr>
            <a:spLocks noGrp="1" noChangeArrowheads="1"/>
          </p:cNvSpPr>
          <p:nvPr>
            <p:ph idx="1"/>
          </p:nvPr>
        </p:nvSpPr>
        <p:spPr>
          <a:xfrm>
            <a:off x="714348" y="1571612"/>
            <a:ext cx="8229600" cy="4953000"/>
          </a:xfrm>
        </p:spPr>
        <p:txBody>
          <a:bodyPr/>
          <a:lstStyle/>
          <a:p>
            <a:pPr algn="r">
              <a:lnSpc>
                <a:spcPct val="80000"/>
              </a:lnSpc>
              <a:buFontTx/>
              <a:buNone/>
            </a:pPr>
            <a:r>
              <a:rPr lang="ru-RU" sz="1800" dirty="0">
                <a:latin typeface="Comic Sans MS" pitchFamily="66" charset="0"/>
              </a:rPr>
              <a:t>        </a:t>
            </a:r>
            <a:r>
              <a:rPr lang="ru-RU" sz="2400" dirty="0"/>
              <a:t>Из некоторых плодов и ягод практически невозможно получить </a:t>
            </a:r>
            <a:r>
              <a:rPr lang="ru-RU" sz="2400" dirty="0">
                <a:latin typeface="Arial" pitchFamily="34" charset="0"/>
                <a:cs typeface="Arial" pitchFamily="34" charset="0"/>
              </a:rPr>
              <a:t>100% </a:t>
            </a:r>
            <a:r>
              <a:rPr lang="ru-RU" sz="2400" dirty="0"/>
              <a:t>сок. После их отжима получается пюре или сок с чрезмерно терпким, сладким или кислым вкусом. Полученные из плодов сок или пюре разводят водой, добавляют соль, сахар. Нектар состоит из определенной доли натурального сока (по международным стандартам она составляет </a:t>
            </a:r>
            <a:r>
              <a:rPr lang="ru-RU" sz="2400" dirty="0">
                <a:latin typeface="Arial" pitchFamily="34" charset="0"/>
                <a:cs typeface="Arial" pitchFamily="34" charset="0"/>
              </a:rPr>
              <a:t>25–50%</a:t>
            </a:r>
            <a:r>
              <a:rPr lang="ru-RU" sz="2400" dirty="0"/>
              <a:t>), воды и сахара.</a:t>
            </a:r>
            <a:endParaRPr lang="ru-RU" sz="2000" dirty="0"/>
          </a:p>
        </p:txBody>
      </p:sp>
      <p:pic>
        <p:nvPicPr>
          <p:cNvPr id="17412" name="Picture 4" descr="im30_13883"/>
          <p:cNvPicPr>
            <a:picLocks noChangeAspect="1" noChangeArrowheads="1"/>
          </p:cNvPicPr>
          <p:nvPr/>
        </p:nvPicPr>
        <p:blipFill>
          <a:blip r:embed="rId2" cstate="print"/>
          <a:srcRect/>
          <a:stretch>
            <a:fillRect/>
          </a:stretch>
        </p:blipFill>
        <p:spPr bwMode="auto">
          <a:xfrm>
            <a:off x="1357290" y="4429132"/>
            <a:ext cx="4114800" cy="18843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Управляющая кнопка: домой 7">
            <a:hlinkClick r:id="rId3" action="ppaction://hlinksldjump" highlightClick="1"/>
          </p:cNvPr>
          <p:cNvSpPr/>
          <p:nvPr/>
        </p:nvSpPr>
        <p:spPr>
          <a:xfrm>
            <a:off x="8501090" y="214290"/>
            <a:ext cx="428628" cy="428604"/>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
        <p:nvSpPr>
          <p:cNvPr id="9" name="Стрелка вправо 8">
            <a:hlinkClick r:id="" action="ppaction://hlinkshowjump?jump=nextslide"/>
          </p:cNvPr>
          <p:cNvSpPr/>
          <p:nvPr/>
        </p:nvSpPr>
        <p:spPr>
          <a:xfrm>
            <a:off x="8501090" y="857232"/>
            <a:ext cx="428628" cy="28575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Scale>
                                      <p:cBhvr>
                                        <p:cTn id="7" dur="1000" decel="50000" fill="hold">
                                          <p:stCondLst>
                                            <p:cond delay="0"/>
                                          </p:stCondLst>
                                        </p:cTn>
                                        <p:tgtEl>
                                          <p:spTgt spid="17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410"/>
                                        </p:tgtEl>
                                        <p:attrNameLst>
                                          <p:attrName>ppt_x</p:attrName>
                                          <p:attrName>ppt_y</p:attrName>
                                        </p:attrNameLst>
                                      </p:cBhvr>
                                    </p:animMotion>
                                    <p:animEffect transition="in" filter="fade">
                                      <p:cBhvr>
                                        <p:cTn id="9" dur="1000"/>
                                        <p:tgtEl>
                                          <p:spTgt spid="17410"/>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Scale>
                                      <p:cBhvr>
                                        <p:cTn id="12" dur="1000" decel="50000" fill="hold">
                                          <p:stCondLst>
                                            <p:cond delay="0"/>
                                          </p:stCondLst>
                                        </p:cTn>
                                        <p:tgtEl>
                                          <p:spTgt spid="174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7411">
                                            <p:txEl>
                                              <p:pRg st="0" end="0"/>
                                            </p:txEl>
                                          </p:spTgt>
                                        </p:tgtEl>
                                        <p:attrNameLst>
                                          <p:attrName>ppt_x</p:attrName>
                                          <p:attrName>ppt_y</p:attrName>
                                        </p:attrNameLst>
                                      </p:cBhvr>
                                    </p:animMotion>
                                    <p:animEffect transition="in" filter="fade">
                                      <p:cBhvr>
                                        <p:cTn id="14" dur="1000"/>
                                        <p:tgtEl>
                                          <p:spTgt spid="17411">
                                            <p:txEl>
                                              <p:pRg st="0" end="0"/>
                                            </p:txEl>
                                          </p:spTgt>
                                        </p:tgtEl>
                                      </p:cBhvr>
                                    </p:animEffect>
                                  </p:childTnLst>
                                </p:cTn>
                              </p:par>
                              <p:par>
                                <p:cTn id="15" presetID="52" presetClass="entr" presetSubtype="0" fill="hold" nodeType="withEffect">
                                  <p:stCondLst>
                                    <p:cond delay="0"/>
                                  </p:stCondLst>
                                  <p:childTnLst>
                                    <p:set>
                                      <p:cBhvr>
                                        <p:cTn id="16" dur="1" fill="hold">
                                          <p:stCondLst>
                                            <p:cond delay="0"/>
                                          </p:stCondLst>
                                        </p:cTn>
                                        <p:tgtEl>
                                          <p:spTgt spid="17412"/>
                                        </p:tgtEl>
                                        <p:attrNameLst>
                                          <p:attrName>style.visibility</p:attrName>
                                        </p:attrNameLst>
                                      </p:cBhvr>
                                      <p:to>
                                        <p:strVal val="visible"/>
                                      </p:to>
                                    </p:set>
                                    <p:animScale>
                                      <p:cBhvr>
                                        <p:cTn id="17" dur="1000" decel="50000" fill="hold">
                                          <p:stCondLst>
                                            <p:cond delay="0"/>
                                          </p:stCondLst>
                                        </p:cTn>
                                        <p:tgtEl>
                                          <p:spTgt spid="174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7412"/>
                                        </p:tgtEl>
                                        <p:attrNameLst>
                                          <p:attrName>ppt_x</p:attrName>
                                          <p:attrName>ppt_y</p:attrName>
                                        </p:attrNameLst>
                                      </p:cBhvr>
                                    </p:animMotion>
                                    <p:animEffect transition="in" filter="fade">
                                      <p:cBhvr>
                                        <p:cTn id="19" dur="10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428728" y="285728"/>
            <a:ext cx="7215238" cy="1143000"/>
          </a:xfrm>
        </p:spPr>
        <p:txBody>
          <a:bodyPr>
            <a:normAutofit/>
          </a:bodyPr>
          <a:lstStyle/>
          <a:p>
            <a:pPr algn="ctr"/>
            <a:r>
              <a:rPr lang="ru-RU" sz="4000" u="sng" dirty="0"/>
              <a:t>Действие соков на организм</a:t>
            </a:r>
          </a:p>
        </p:txBody>
      </p:sp>
      <p:sp>
        <p:nvSpPr>
          <p:cNvPr id="6147" name="Rectangle 3"/>
          <p:cNvSpPr>
            <a:spLocks noGrp="1" noChangeArrowheads="1"/>
          </p:cNvSpPr>
          <p:nvPr>
            <p:ph idx="1"/>
          </p:nvPr>
        </p:nvSpPr>
        <p:spPr>
          <a:xfrm>
            <a:off x="928662" y="1714488"/>
            <a:ext cx="7834338" cy="4357717"/>
          </a:xfrm>
        </p:spPr>
        <p:txBody>
          <a:bodyPr>
            <a:normAutofit fontScale="70000" lnSpcReduction="20000"/>
          </a:bodyPr>
          <a:lstStyle/>
          <a:p>
            <a:pPr algn="just">
              <a:buFontTx/>
              <a:buNone/>
            </a:pPr>
            <a:r>
              <a:rPr lang="ru-RU" sz="2800" dirty="0">
                <a:latin typeface="Comic Sans MS" pitchFamily="66" charset="0"/>
              </a:rPr>
              <a:t>   </a:t>
            </a:r>
            <a:r>
              <a:rPr lang="ru-RU" sz="2800" dirty="0" smtClean="0">
                <a:latin typeface="Comic Sans MS" pitchFamily="66" charset="0"/>
              </a:rPr>
              <a:t>		</a:t>
            </a:r>
            <a:r>
              <a:rPr lang="ru-RU" sz="4000" spc="-100" dirty="0" smtClean="0"/>
              <a:t>Соки </a:t>
            </a:r>
            <a:r>
              <a:rPr lang="ru-RU" sz="4000" spc="-100" dirty="0"/>
              <a:t>оказывают освежающее и общеукрепляющее действие на наш организм, которое ведет к повышению работоспособности. </a:t>
            </a:r>
            <a:r>
              <a:rPr lang="ru-RU" sz="4000" spc="-100" dirty="0" smtClean="0"/>
              <a:t>Регулярное </a:t>
            </a:r>
            <a:r>
              <a:rPr lang="ru-RU" sz="4000" spc="-100" dirty="0"/>
              <a:t>употребление соков стимулирует процессы </a:t>
            </a:r>
            <a:r>
              <a:rPr lang="ru-RU" sz="4000" spc="-100" dirty="0" smtClean="0"/>
              <a:t>обмена веществ</a:t>
            </a:r>
            <a:r>
              <a:rPr lang="ru-RU" sz="4000" spc="-100" dirty="0"/>
              <a:t>, повышает сопротивляемость к инфекциям, обеспечивает стойкость организма в стрессовых ситуациях. </a:t>
            </a:r>
            <a:r>
              <a:rPr lang="ru-RU" sz="4000" spc="-100" dirty="0" smtClean="0"/>
              <a:t> Но соки полученные из сухого концентрата могут и отрицательно повлиять на ваш организм, в связи с моим исследованием советую употреблять свежевыжатые соки и нектары</a:t>
            </a:r>
            <a:r>
              <a:rPr lang="ru-RU" sz="3300" spc="-100" dirty="0" smtClean="0"/>
              <a:t>.</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 calcmode="lin" valueType="num">
                                      <p:cBhvr>
                                        <p:cTn id="12"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14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85728"/>
            <a:ext cx="7239000" cy="1143000"/>
          </a:xfrm>
        </p:spPr>
        <p:txBody>
          <a:bodyPr>
            <a:normAutofit/>
          </a:bodyPr>
          <a:lstStyle/>
          <a:p>
            <a:pPr algn="ctr"/>
            <a:r>
              <a:rPr lang="ru-RU" sz="4800" dirty="0" smtClean="0"/>
              <a:t>Минеральные воды</a:t>
            </a:r>
            <a:endParaRPr lang="ru-RU" sz="4800" dirty="0"/>
          </a:p>
        </p:txBody>
      </p:sp>
      <p:sp>
        <p:nvSpPr>
          <p:cNvPr id="3" name="Содержимое 2"/>
          <p:cNvSpPr>
            <a:spLocks noGrp="1"/>
          </p:cNvSpPr>
          <p:nvPr>
            <p:ph idx="1"/>
          </p:nvPr>
        </p:nvSpPr>
        <p:spPr>
          <a:xfrm>
            <a:off x="1071538" y="1500174"/>
            <a:ext cx="7472386" cy="5034294"/>
          </a:xfrm>
        </p:spPr>
        <p:txBody>
          <a:bodyPr>
            <a:normAutofit fontScale="92500" lnSpcReduction="10000"/>
          </a:bodyPr>
          <a:lstStyle/>
          <a:p>
            <a:pPr algn="just">
              <a:buNone/>
            </a:pPr>
            <a:r>
              <a:rPr lang="ru-RU" dirty="0" smtClean="0"/>
              <a:t>		По действующему ГОСТу к минеральным водам относятся «природные воды, оказывающие на организм человека лечебное действие, обусловленное основным ионно-солевым составом, повышенным содержанием биологически активных компонентов и специфическими свойствами». По химическому составу </a:t>
            </a:r>
            <a:r>
              <a:rPr lang="ru-RU" b="1" dirty="0" smtClean="0"/>
              <a:t>минеральные</a:t>
            </a:r>
            <a:r>
              <a:rPr lang="ru-RU" dirty="0" smtClean="0"/>
              <a:t> воды и подразделяют на </a:t>
            </a:r>
            <a:r>
              <a:rPr lang="ru-RU" b="1" dirty="0" smtClean="0"/>
              <a:t>питьевые столовые</a:t>
            </a:r>
            <a:r>
              <a:rPr lang="ru-RU" dirty="0" smtClean="0"/>
              <a:t>, </a:t>
            </a:r>
            <a:r>
              <a:rPr lang="ru-RU" b="1" dirty="0" smtClean="0"/>
              <a:t>лечебно-столовые</a:t>
            </a:r>
            <a:r>
              <a:rPr lang="ru-RU" dirty="0" smtClean="0"/>
              <a:t> и лечебные. </a:t>
            </a:r>
          </a:p>
          <a:p>
            <a:pPr>
              <a:buNone/>
            </a:pP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200"/>
                            </p:stCondLst>
                            <p:childTnLst>
                              <p:par>
                                <p:cTn id="13" presetID="17" presetClass="entr" presetSubtype="1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Виды минеральных вод</a:t>
            </a:r>
            <a:endParaRPr lang="ru-RU" dirty="0"/>
          </a:p>
        </p:txBody>
      </p:sp>
      <p:sp>
        <p:nvSpPr>
          <p:cNvPr id="3" name="Содержимое 2"/>
          <p:cNvSpPr>
            <a:spLocks noGrp="1"/>
          </p:cNvSpPr>
          <p:nvPr>
            <p:ph idx="1"/>
          </p:nvPr>
        </p:nvSpPr>
        <p:spPr>
          <a:xfrm>
            <a:off x="1071538" y="1428736"/>
            <a:ext cx="7239000" cy="4214842"/>
          </a:xfrm>
        </p:spPr>
        <p:txBody>
          <a:bodyPr/>
          <a:lstStyle/>
          <a:p>
            <a:pPr>
              <a:buNone/>
            </a:pPr>
            <a:r>
              <a:rPr lang="ru-RU" dirty="0" smtClean="0"/>
              <a:t>		</a:t>
            </a:r>
            <a:r>
              <a:rPr lang="ru-RU" sz="2000" dirty="0" smtClean="0"/>
              <a:t>Из минеральных вод наибольшее распространение имеет обычная </a:t>
            </a:r>
            <a:r>
              <a:rPr lang="ru-RU" sz="2000" b="1" dirty="0" smtClean="0"/>
              <a:t>столовая вода</a:t>
            </a:r>
            <a:r>
              <a:rPr lang="ru-RU" sz="2000" dirty="0" smtClean="0"/>
              <a:t>, в литре которой содержится не более 1 грамма разных солей. </a:t>
            </a:r>
          </a:p>
          <a:p>
            <a:pPr>
              <a:buNone/>
            </a:pPr>
            <a:r>
              <a:rPr lang="ru-RU" sz="2000" dirty="0" smtClean="0"/>
              <a:t>		</a:t>
            </a:r>
            <a:r>
              <a:rPr lang="ru-RU" sz="2000" b="1" dirty="0" smtClean="0"/>
              <a:t>Лечебно-столовые</a:t>
            </a:r>
            <a:r>
              <a:rPr lang="ru-RU" sz="2000" dirty="0" smtClean="0"/>
              <a:t> - минеральные воды с повышенным содержанием минералов.  Содержание солей в них уже существенно выше – от 1 до 10 г на литр.</a:t>
            </a:r>
          </a:p>
          <a:p>
            <a:pPr>
              <a:buNone/>
            </a:pPr>
            <a:r>
              <a:rPr lang="ru-RU" sz="2000" dirty="0" smtClean="0"/>
              <a:t>		Минеральные  воды, в которых количество солей превышает 10 г на литр, </a:t>
            </a:r>
            <a:r>
              <a:rPr lang="ru-RU" sz="2000" b="1" dirty="0" smtClean="0"/>
              <a:t>лечебные</a:t>
            </a:r>
            <a:r>
              <a:rPr lang="ru-RU" sz="2000" dirty="0" smtClean="0"/>
              <a:t>, и применять их нужно по назначению врача.</a:t>
            </a:r>
            <a:endParaRPr lang="ru-RU" sz="2000" dirty="0"/>
          </a:p>
        </p:txBody>
      </p:sp>
      <p:pic>
        <p:nvPicPr>
          <p:cNvPr id="4" name="Рисунок 3" descr="pic4_9340.jpg"/>
          <p:cNvPicPr>
            <a:picLocks noChangeAspect="1"/>
          </p:cNvPicPr>
          <p:nvPr/>
        </p:nvPicPr>
        <p:blipFill>
          <a:blip r:embed="rId3" cstate="print"/>
          <a:stretch>
            <a:fillRect/>
          </a:stretch>
        </p:blipFill>
        <p:spPr>
          <a:xfrm>
            <a:off x="6786578" y="4500570"/>
            <a:ext cx="2071678" cy="2071678"/>
          </a:xfrm>
          <a:prstGeom prst="rect">
            <a:avLst/>
          </a:prstGeom>
          <a:ln>
            <a:noFill/>
          </a:ln>
          <a:effectLst>
            <a:softEdge rad="112500"/>
          </a:effectLst>
        </p:spPr>
      </p:pic>
      <p:sp>
        <p:nvSpPr>
          <p:cNvPr id="5" name="TextBox 4"/>
          <p:cNvSpPr txBox="1"/>
          <p:nvPr/>
        </p:nvSpPr>
        <p:spPr>
          <a:xfrm>
            <a:off x="1428728" y="4572008"/>
            <a:ext cx="5000660" cy="1569660"/>
          </a:xfrm>
          <a:prstGeom prst="rect">
            <a:avLst/>
          </a:prstGeom>
          <a:noFill/>
        </p:spPr>
        <p:txBody>
          <a:bodyPr wrap="square" rtlCol="0">
            <a:spAutoFit/>
          </a:bodyPr>
          <a:lstStyle/>
          <a:p>
            <a:r>
              <a:rPr lang="ru-RU" sz="2000" dirty="0" smtClean="0"/>
              <a:t>	</a:t>
            </a:r>
            <a:r>
              <a:rPr lang="ru-RU" sz="2000" b="1" dirty="0" smtClean="0"/>
              <a:t>Искусственно минеральная вода </a:t>
            </a:r>
            <a:r>
              <a:rPr lang="ru-RU" sz="2000" dirty="0" smtClean="0"/>
              <a:t>– жидкость по химическому составу</a:t>
            </a:r>
          </a:p>
          <a:p>
            <a:r>
              <a:rPr lang="ru-RU" sz="2000" dirty="0" smtClean="0"/>
              <a:t>идентична минеральной. </a:t>
            </a:r>
          </a:p>
          <a:p>
            <a:endParaRPr lang="ru-RU" dirty="0" smtClean="0"/>
          </a:p>
          <a:p>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37"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000"/>
                            </p:stCondLst>
                            <p:childTnLst>
                              <p:par>
                                <p:cTn id="16" presetID="29" presetClass="entr" presetSubtype="0" fill="hold"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0" end="0"/>
                                            </p:txEl>
                                          </p:spTgt>
                                        </p:tgtEl>
                                      </p:cBhvr>
                                    </p:animEffect>
                                  </p:childTnLst>
                                </p:cTn>
                              </p:par>
                            </p:childTnLst>
                          </p:cTn>
                        </p:par>
                        <p:par>
                          <p:cTn id="21" fill="hold">
                            <p:stCondLst>
                              <p:cond delay="2000"/>
                            </p:stCondLst>
                            <p:childTnLst>
                              <p:par>
                                <p:cTn id="22" presetID="29" presetClass="entr" presetSubtype="0" fill="hold"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1" end="1"/>
                                            </p:txEl>
                                          </p:spTgt>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
                                            <p:txEl>
                                              <p:pRg st="2" end="2"/>
                                            </p:txEl>
                                          </p:spTgt>
                                        </p:tgtEl>
                                      </p:cBhvr>
                                    </p:animEffect>
                                  </p:childTnLst>
                                </p:cTn>
                              </p:par>
                            </p:childTnLst>
                          </p:cTn>
                        </p:par>
                        <p:par>
                          <p:cTn id="33" fill="hold">
                            <p:stCondLst>
                              <p:cond delay="4000"/>
                            </p:stCondLst>
                            <p:childTnLst>
                              <p:par>
                                <p:cTn id="34" presetID="29"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ppt_x</p:attrName>
                                        </p:attrNameLst>
                                      </p:cBhvr>
                                      <p:tavLst>
                                        <p:tav tm="0">
                                          <p:val>
                                            <p:strVal val="#ppt_x-.2"/>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Действие минеральных вод на организм человека</a:t>
            </a:r>
            <a:endParaRPr lang="ru-RU" dirty="0"/>
          </a:p>
        </p:txBody>
      </p:sp>
      <p:sp>
        <p:nvSpPr>
          <p:cNvPr id="3" name="Содержимое 2"/>
          <p:cNvSpPr>
            <a:spLocks noGrp="1"/>
          </p:cNvSpPr>
          <p:nvPr>
            <p:ph idx="1"/>
          </p:nvPr>
        </p:nvSpPr>
        <p:spPr>
          <a:xfrm>
            <a:off x="2571736" y="1928802"/>
            <a:ext cx="6143668" cy="4286280"/>
          </a:xfrm>
        </p:spPr>
        <p:txBody>
          <a:bodyPr>
            <a:normAutofit fontScale="92500" lnSpcReduction="20000"/>
          </a:bodyPr>
          <a:lstStyle/>
          <a:p>
            <a:pPr algn="r">
              <a:buNone/>
            </a:pPr>
            <a:r>
              <a:rPr lang="ru-RU" dirty="0" smtClean="0"/>
              <a:t>		В минеральной воде содержаться практически все необходимые соли для нормального функционирования организма. Минеральные воды широко используются для лечения многих заболеваний, особенно болезней желудочно-кишечного тракта, органов мочевой системы, обмена веществ и др.</a:t>
            </a:r>
          </a:p>
          <a:p>
            <a:pPr>
              <a:buNone/>
            </a:pPr>
            <a:endParaRPr lang="ru-RU" dirty="0"/>
          </a:p>
        </p:txBody>
      </p:sp>
      <p:pic>
        <p:nvPicPr>
          <p:cNvPr id="5" name="Рисунок 4" descr="i.jpeg"/>
          <p:cNvPicPr>
            <a:picLocks noChangeAspect="1"/>
          </p:cNvPicPr>
          <p:nvPr/>
        </p:nvPicPr>
        <p:blipFill>
          <a:blip r:embed="rId2" cstate="print"/>
          <a:stretch>
            <a:fillRect/>
          </a:stretch>
        </p:blipFill>
        <p:spPr>
          <a:xfrm>
            <a:off x="1285852" y="2714620"/>
            <a:ext cx="864400" cy="2357454"/>
          </a:xfrm>
          <a:prstGeom prst="rect">
            <a:avLst/>
          </a:prstGeom>
        </p:spPr>
      </p:pic>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50" presetClass="entr" presetSubtype="0" decel="100000" fill="hold"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9"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0" end="0"/>
                                            </p:txEl>
                                          </p:spTgt>
                                        </p:tgtEl>
                                      </p:cBhvr>
                                    </p:animEffect>
                                  </p:childTnLst>
                                </p:cTn>
                              </p:par>
                              <p:par>
                                <p:cTn id="21" presetID="58" presetClass="entr" presetSubtype="0" accel="100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2.5"/>
                                          </p:val>
                                        </p:tav>
                                        <p:tav tm="100000">
                                          <p:val>
                                            <p:strVal val="#ppt_w"/>
                                          </p:val>
                                        </p:tav>
                                      </p:tavLst>
                                    </p:anim>
                                    <p:anim calcmode="lin" valueType="num">
                                      <p:cBhvr>
                                        <p:cTn id="24" dur="500" fill="hold"/>
                                        <p:tgtEl>
                                          <p:spTgt spid="5"/>
                                        </p:tgtEl>
                                        <p:attrNameLst>
                                          <p:attrName>ppt_h</p:attrName>
                                        </p:attrNameLst>
                                      </p:cBhvr>
                                      <p:tavLst>
                                        <p:tav tm="0">
                                          <p:val>
                                            <p:strVal val="#ppt_h*0.01"/>
                                          </p:val>
                                        </p:tav>
                                        <p:tav tm="100000">
                                          <p:val>
                                            <p:strVal val="#ppt_h"/>
                                          </p:val>
                                        </p:tav>
                                      </p:tavLst>
                                    </p:anim>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h+1"/>
                                          </p:val>
                                        </p:tav>
                                        <p:tav tm="100000">
                                          <p:val>
                                            <p:strVal val="#ppt_y"/>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Газированные напитки</a:t>
            </a:r>
            <a:endParaRPr lang="ru-RU" dirty="0"/>
          </a:p>
        </p:txBody>
      </p:sp>
      <p:sp>
        <p:nvSpPr>
          <p:cNvPr id="3" name="Содержимое 2"/>
          <p:cNvSpPr>
            <a:spLocks noGrp="1"/>
          </p:cNvSpPr>
          <p:nvPr>
            <p:ph idx="1"/>
          </p:nvPr>
        </p:nvSpPr>
        <p:spPr>
          <a:xfrm>
            <a:off x="714348" y="1882808"/>
            <a:ext cx="4500594" cy="4403712"/>
          </a:xfrm>
        </p:spPr>
        <p:txBody>
          <a:bodyPr>
            <a:normAutofit fontScale="70000" lnSpcReduction="20000"/>
          </a:bodyPr>
          <a:lstStyle/>
          <a:p>
            <a:pPr algn="just">
              <a:buNone/>
            </a:pPr>
            <a:r>
              <a:rPr lang="ru-RU" dirty="0" smtClean="0"/>
              <a:t>		Газированные напитки состоят преимущественно из воды и поэтому способны утолять жажду и удовлетворять физиологическую потребность организма в жидкости (примерно два литра ежедневно). Кроме того, подслащенные сахаром безалкогольные напитки содержат углеводы и, следовательно, быстро обеспечивают организм энергией.</a:t>
            </a:r>
            <a:endParaRPr lang="ru-RU" dirty="0"/>
          </a:p>
        </p:txBody>
      </p:sp>
      <p:pic>
        <p:nvPicPr>
          <p:cNvPr id="4" name="Рисунок 3" descr="Photo-0038.jpg"/>
          <p:cNvPicPr>
            <a:picLocks noChangeAspect="1"/>
          </p:cNvPicPr>
          <p:nvPr/>
        </p:nvPicPr>
        <p:blipFill>
          <a:blip r:embed="rId2" cstate="print"/>
          <a:stretch>
            <a:fillRect/>
          </a:stretch>
        </p:blipFill>
        <p:spPr>
          <a:xfrm>
            <a:off x="5786446" y="1785926"/>
            <a:ext cx="2955340" cy="43799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7"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6" presetID="3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800" decel="100000"/>
                                        <p:tgtEl>
                                          <p:spTgt spid="4"/>
                                        </p:tgtEl>
                                      </p:cBhvr>
                                    </p:animEffect>
                                    <p:anim calcmode="lin" valueType="num">
                                      <p:cBhvr>
                                        <p:cTn id="19" dur="800" decel="100000" fill="hold"/>
                                        <p:tgtEl>
                                          <p:spTgt spid="4"/>
                                        </p:tgtEl>
                                        <p:attrNameLst>
                                          <p:attrName>style.rotation</p:attrName>
                                        </p:attrNameLst>
                                      </p:cBhvr>
                                      <p:tavLst>
                                        <p:tav tm="0">
                                          <p:val>
                                            <p:fltVal val="-90"/>
                                          </p:val>
                                        </p:tav>
                                        <p:tav tm="100000">
                                          <p:val>
                                            <p:fltVal val="0"/>
                                          </p:val>
                                        </p:tav>
                                      </p:tavLst>
                                    </p:anim>
                                    <p:anim calcmode="lin" valueType="num">
                                      <p:cBhvr>
                                        <p:cTn id="20" dur="800" decel="100000" fill="hold"/>
                                        <p:tgtEl>
                                          <p:spTgt spid="4"/>
                                        </p:tgtEl>
                                        <p:attrNameLst>
                                          <p:attrName>ppt_x</p:attrName>
                                        </p:attrNameLst>
                                      </p:cBhvr>
                                      <p:tavLst>
                                        <p:tav tm="0">
                                          <p:val>
                                            <p:strVal val="#ppt_x+0.4"/>
                                          </p:val>
                                        </p:tav>
                                        <p:tav tm="100000">
                                          <p:val>
                                            <p:strVal val="#ppt_x-0.05"/>
                                          </p:val>
                                        </p:tav>
                                      </p:tavLst>
                                    </p:anim>
                                    <p:anim calcmode="lin" valueType="num">
                                      <p:cBhvr>
                                        <p:cTn id="21" dur="800" decel="100000" fill="hold"/>
                                        <p:tgtEl>
                                          <p:spTgt spid="4"/>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Классификация «газировок»</a:t>
            </a:r>
            <a:endParaRPr lang="ru-RU" dirty="0"/>
          </a:p>
        </p:txBody>
      </p:sp>
      <p:sp>
        <p:nvSpPr>
          <p:cNvPr id="3" name="Содержимое 2"/>
          <p:cNvSpPr>
            <a:spLocks noGrp="1"/>
          </p:cNvSpPr>
          <p:nvPr>
            <p:ph idx="1"/>
          </p:nvPr>
        </p:nvSpPr>
        <p:spPr>
          <a:xfrm>
            <a:off x="1435608" y="1447800"/>
            <a:ext cx="7498080" cy="1195382"/>
          </a:xfrm>
        </p:spPr>
        <p:txBody>
          <a:bodyPr/>
          <a:lstStyle/>
          <a:p>
            <a:pPr>
              <a:buNone/>
            </a:pPr>
            <a:r>
              <a:rPr lang="ru-RU" dirty="0" smtClean="0"/>
              <a:t>		«Газировки»  можно разделять по следующим  параметрам:</a:t>
            </a:r>
          </a:p>
        </p:txBody>
      </p:sp>
      <p:graphicFrame>
        <p:nvGraphicFramePr>
          <p:cNvPr id="4" name="Схема 3"/>
          <p:cNvGraphicFramePr/>
          <p:nvPr/>
        </p:nvGraphicFramePr>
        <p:xfrm>
          <a:off x="1428728" y="2214554"/>
          <a:ext cx="7215238" cy="3849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285852" y="5786454"/>
            <a:ext cx="7858148" cy="830997"/>
          </a:xfrm>
          <a:prstGeom prst="rect">
            <a:avLst/>
          </a:prstGeom>
          <a:noFill/>
        </p:spPr>
        <p:txBody>
          <a:bodyPr wrap="square" rtlCol="0">
            <a:spAutoFit/>
          </a:bodyPr>
          <a:lstStyle/>
          <a:p>
            <a:pPr algn="just"/>
            <a:r>
              <a:rPr lang="ru-RU" dirty="0" smtClean="0"/>
              <a:t>	</a:t>
            </a:r>
            <a:r>
              <a:rPr lang="ru-RU" sz="2400" dirty="0" smtClean="0"/>
              <a:t>Естественно более полезными для здоровья являются газировки с натуральными ароматизаторами.  </a:t>
            </a:r>
            <a:endParaRPr lang="ru-RU" dirty="0"/>
          </a:p>
        </p:txBody>
      </p:sp>
      <p:graphicFrame>
        <p:nvGraphicFramePr>
          <p:cNvPr id="8" name="Схема 7"/>
          <p:cNvGraphicFramePr/>
          <p:nvPr/>
        </p:nvGraphicFramePr>
        <p:xfrm>
          <a:off x="1428728" y="2071678"/>
          <a:ext cx="728667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p:cNvSpPr txBox="1"/>
          <p:nvPr/>
        </p:nvSpPr>
        <p:spPr>
          <a:xfrm>
            <a:off x="1571604" y="5572140"/>
            <a:ext cx="6858048" cy="954107"/>
          </a:xfrm>
          <a:prstGeom prst="rect">
            <a:avLst/>
          </a:prstGeom>
          <a:noFill/>
        </p:spPr>
        <p:txBody>
          <a:bodyPr wrap="square" rtlCol="0">
            <a:spAutoFit/>
          </a:bodyPr>
          <a:lstStyle/>
          <a:p>
            <a:pPr algn="just"/>
            <a:r>
              <a:rPr lang="ru-RU" sz="2800" dirty="0" smtClean="0"/>
              <a:t>Самые безопасные для организма  слабогазированные напитки.</a:t>
            </a:r>
            <a:endParaRPr lang="ru-RU"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par>
                          <p:cTn id="11" fill="hold">
                            <p:stCondLst>
                              <p:cond delay="1000"/>
                            </p:stCondLst>
                            <p:childTnLst>
                              <p:par>
                                <p:cTn id="12" presetID="17" presetClass="entr" presetSubtype="1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9" presetClass="entr" presetSubtype="0" accel="10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6"/>
                                        </p:tgtEl>
                                        <p:attrNameLst>
                                          <p:attrName>style.visibility</p:attrName>
                                        </p:attrNameLst>
                                      </p:cBhvr>
                                      <p:to>
                                        <p:strVal val="hidden"/>
                                      </p:to>
                                    </p:set>
                                  </p:childTnLst>
                                </p:cTn>
                              </p:par>
                            </p:childTnLst>
                          </p:cTn>
                        </p:par>
                        <p:par>
                          <p:cTn id="35" fill="hold">
                            <p:stCondLst>
                              <p:cond delay="0"/>
                            </p:stCondLst>
                            <p:childTnLst>
                              <p:par>
                                <p:cTn id="36" presetID="2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54" presetClass="entr" presetSubtype="0" accel="10000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strVal val="#ppt_w*0.05"/>
                                          </p:val>
                                        </p:tav>
                                        <p:tav tm="100000">
                                          <p:val>
                                            <p:strVal val="#ppt_w"/>
                                          </p:val>
                                        </p:tav>
                                      </p:tavLst>
                                    </p:anim>
                                    <p:anim calcmode="lin" valueType="num">
                                      <p:cBhvr>
                                        <p:cTn id="44" dur="500" fill="hold"/>
                                        <p:tgtEl>
                                          <p:spTgt spid="9"/>
                                        </p:tgtEl>
                                        <p:attrNameLst>
                                          <p:attrName>ppt_h</p:attrName>
                                        </p:attrNameLst>
                                      </p:cBhvr>
                                      <p:tavLst>
                                        <p:tav tm="0">
                                          <p:val>
                                            <p:strVal val="#ppt_h"/>
                                          </p:val>
                                        </p:tav>
                                        <p:tav tm="100000">
                                          <p:val>
                                            <p:strVal val="#ppt_h"/>
                                          </p:val>
                                        </p:tav>
                                      </p:tavLst>
                                    </p:anim>
                                    <p:anim calcmode="lin" valueType="num">
                                      <p:cBhvr>
                                        <p:cTn id="45" dur="500" fill="hold"/>
                                        <p:tgtEl>
                                          <p:spTgt spid="9"/>
                                        </p:tgtEl>
                                        <p:attrNameLst>
                                          <p:attrName>ppt_x</p:attrName>
                                        </p:attrNameLst>
                                      </p:cBhvr>
                                      <p:tavLst>
                                        <p:tav tm="0">
                                          <p:val>
                                            <p:strVal val="#ppt_x-.2"/>
                                          </p:val>
                                        </p:tav>
                                        <p:tav tm="100000">
                                          <p:val>
                                            <p:strVal val="#ppt_x"/>
                                          </p:val>
                                        </p:tav>
                                      </p:tavLst>
                                    </p:anim>
                                    <p:anim calcmode="lin" valueType="num">
                                      <p:cBhvr>
                                        <p:cTn id="46" dur="500" fill="hold"/>
                                        <p:tgtEl>
                                          <p:spTgt spid="9"/>
                                        </p:tgtEl>
                                        <p:attrNameLst>
                                          <p:attrName>ppt_y</p:attrName>
                                        </p:attrNameLst>
                                      </p:cBhvr>
                                      <p:tavLst>
                                        <p:tav tm="0">
                                          <p:val>
                                            <p:strVal val="#ppt_y"/>
                                          </p:val>
                                        </p:tav>
                                        <p:tav tm="100000">
                                          <p:val>
                                            <p:strVal val="#ppt_y"/>
                                          </p:val>
                                        </p:tav>
                                      </p:tavLst>
                                    </p:anim>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Graphic spid="4" grpId="1">
        <p:bldAsOne/>
      </p:bldGraphic>
      <p:bldP spid="6" grpId="0"/>
      <p:bldP spid="6" grpId="1"/>
      <p:bldGraphic spid="8" grpId="0">
        <p:bldAsOne/>
      </p:bldGraphic>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0"/>
            <a:ext cx="7498080" cy="1143000"/>
          </a:xfrm>
        </p:spPr>
        <p:txBody>
          <a:bodyPr/>
          <a:lstStyle/>
          <a:p>
            <a:pPr algn="ctr"/>
            <a:r>
              <a:rPr lang="ru-RU" dirty="0" smtClean="0"/>
              <a:t>Пищевые добавки</a:t>
            </a:r>
            <a:endParaRPr lang="ru-RU" dirty="0"/>
          </a:p>
        </p:txBody>
      </p:sp>
      <p:graphicFrame>
        <p:nvGraphicFramePr>
          <p:cNvPr id="5" name="Содержимое 4"/>
          <p:cNvGraphicFramePr>
            <a:graphicFrameLocks noGrp="1"/>
          </p:cNvGraphicFramePr>
          <p:nvPr>
            <p:ph idx="1"/>
          </p:nvPr>
        </p:nvGraphicFramePr>
        <p:xfrm>
          <a:off x="1285852" y="1285862"/>
          <a:ext cx="7572428" cy="5317389"/>
        </p:xfrm>
        <a:graphic>
          <a:graphicData uri="http://schemas.openxmlformats.org/drawingml/2006/table">
            <a:tbl>
              <a:tblPr/>
              <a:tblGrid>
                <a:gridCol w="4296912"/>
                <a:gridCol w="3275516"/>
              </a:tblGrid>
              <a:tr h="894141">
                <a:tc>
                  <a:txBody>
                    <a:bodyPr/>
                    <a:lstStyle/>
                    <a:p>
                      <a:pPr algn="ctr">
                        <a:spcAft>
                          <a:spcPts val="0"/>
                        </a:spcAft>
                      </a:pPr>
                      <a:r>
                        <a:rPr lang="ru-RU" sz="1800" dirty="0">
                          <a:solidFill>
                            <a:srgbClr val="000000"/>
                          </a:solidFill>
                          <a:latin typeface="Calibri"/>
                          <a:ea typeface="Times New Roman"/>
                          <a:cs typeface="Arial"/>
                        </a:rPr>
                        <a:t>Международные коды потенциально вредных пищевых добавок</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Воздействие на организм человека</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4141">
                <a:tc>
                  <a:txBody>
                    <a:bodyPr/>
                    <a:lstStyle/>
                    <a:p>
                      <a:pPr algn="ctr">
                        <a:spcAft>
                          <a:spcPts val="0"/>
                        </a:spcAft>
                      </a:pPr>
                      <a:r>
                        <a:rPr lang="ru-RU" sz="1800" dirty="0">
                          <a:solidFill>
                            <a:srgbClr val="000000"/>
                          </a:solidFill>
                          <a:latin typeface="Calibri"/>
                          <a:ea typeface="Times New Roman"/>
                          <a:cs typeface="Arial"/>
                        </a:rPr>
                        <a:t>Е: 151, 343, 626, 627, 628, 629, 630, 631, 632, 633, 634, 635</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Вызывает кишечные расстройства.</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6093">
                <a:tc>
                  <a:txBody>
                    <a:bodyPr/>
                    <a:lstStyle/>
                    <a:p>
                      <a:pPr algn="ctr">
                        <a:spcAft>
                          <a:spcPts val="0"/>
                        </a:spcAft>
                      </a:pPr>
                      <a:r>
                        <a:rPr lang="ru-RU" sz="1800" dirty="0">
                          <a:solidFill>
                            <a:srgbClr val="000000"/>
                          </a:solidFill>
                          <a:latin typeface="Calibri"/>
                          <a:ea typeface="Times New Roman"/>
                          <a:cs typeface="Arial"/>
                        </a:rPr>
                        <a:t>Е: 154, 250, 251</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Влияет на артериальное давление.</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47">
                <a:tc>
                  <a:txBody>
                    <a:bodyPr/>
                    <a:lstStyle/>
                    <a:p>
                      <a:pPr algn="ctr">
                        <a:spcAft>
                          <a:spcPts val="0"/>
                        </a:spcAft>
                      </a:pPr>
                      <a:r>
                        <a:rPr lang="ru-RU" sz="1800" dirty="0">
                          <a:solidFill>
                            <a:srgbClr val="000000"/>
                          </a:solidFill>
                          <a:latin typeface="Calibri"/>
                          <a:ea typeface="Times New Roman"/>
                          <a:cs typeface="Arial"/>
                        </a:rPr>
                        <a:t>Е: 233, 310, 311, 312, 907</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Вызывает сыпь.</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4141">
                <a:tc>
                  <a:txBody>
                    <a:bodyPr/>
                    <a:lstStyle/>
                    <a:p>
                      <a:pPr algn="ctr">
                        <a:spcAft>
                          <a:spcPts val="0"/>
                        </a:spcAft>
                      </a:pPr>
                      <a:r>
                        <a:rPr lang="ru-RU" sz="1800" dirty="0">
                          <a:solidFill>
                            <a:srgbClr val="000000"/>
                          </a:solidFill>
                          <a:latin typeface="Calibri"/>
                          <a:ea typeface="Times New Roman"/>
                          <a:cs typeface="Arial"/>
                        </a:rPr>
                        <a:t>Е: 131, 142, 153, 210-216, 219, 230, 240, 249, 259, 280-283, 330, 954</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Проявляет канцерогенную активность.</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661">
                <a:tc>
                  <a:txBody>
                    <a:bodyPr/>
                    <a:lstStyle/>
                    <a:p>
                      <a:pPr algn="ctr">
                        <a:spcAft>
                          <a:spcPts val="0"/>
                        </a:spcAft>
                      </a:pPr>
                      <a:r>
                        <a:rPr lang="ru-RU" sz="1800" dirty="0">
                          <a:solidFill>
                            <a:srgbClr val="000000"/>
                          </a:solidFill>
                          <a:latin typeface="Calibri"/>
                          <a:ea typeface="Times New Roman"/>
                          <a:cs typeface="Arial"/>
                        </a:rPr>
                        <a:t>Е: 338-341, 450-454, 461-463, 465, 466</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Вызывает расстройство желудка.</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6093">
                <a:tc>
                  <a:txBody>
                    <a:bodyPr/>
                    <a:lstStyle/>
                    <a:p>
                      <a:pPr algn="ctr">
                        <a:spcAft>
                          <a:spcPts val="0"/>
                        </a:spcAft>
                      </a:pPr>
                      <a:r>
                        <a:rPr lang="ru-RU" sz="1800" dirty="0">
                          <a:solidFill>
                            <a:srgbClr val="000000"/>
                          </a:solidFill>
                          <a:latin typeface="Calibri"/>
                          <a:ea typeface="Times New Roman"/>
                          <a:cs typeface="Arial"/>
                        </a:rPr>
                        <a:t>Е: 151, 160, 231, 232, 239, 951, 1105</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Вызывает кожные заболевании.</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6093">
                <a:tc>
                  <a:txBody>
                    <a:bodyPr/>
                    <a:lstStyle/>
                    <a:p>
                      <a:pPr algn="ctr">
                        <a:spcAft>
                          <a:spcPts val="0"/>
                        </a:spcAft>
                      </a:pPr>
                      <a:r>
                        <a:rPr lang="ru-RU" sz="1800" dirty="0">
                          <a:solidFill>
                            <a:srgbClr val="000000"/>
                          </a:solidFill>
                          <a:latin typeface="Calibri"/>
                          <a:ea typeface="Times New Roman"/>
                          <a:cs typeface="Arial"/>
                        </a:rPr>
                        <a:t>Е: </a:t>
                      </a:r>
                      <a:r>
                        <a:rPr lang="ru-RU" sz="1800" dirty="0">
                          <a:solidFill>
                            <a:srgbClr val="FF0000"/>
                          </a:solidFill>
                          <a:latin typeface="Calibri"/>
                          <a:ea typeface="Times New Roman"/>
                          <a:cs typeface="Arial"/>
                        </a:rPr>
                        <a:t>103</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105</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111</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121</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123</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125</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126</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130</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152</a:t>
                      </a:r>
                      <a:r>
                        <a:rPr lang="ru-RU" sz="1800" dirty="0">
                          <a:solidFill>
                            <a:srgbClr val="000000"/>
                          </a:solidFill>
                          <a:latin typeface="Calibri"/>
                          <a:ea typeface="Times New Roman"/>
                          <a:cs typeface="Arial"/>
                        </a:rPr>
                        <a:t>, </a:t>
                      </a:r>
                      <a:r>
                        <a:rPr lang="ru-RU" sz="1800" dirty="0">
                          <a:solidFill>
                            <a:srgbClr val="FF0000"/>
                          </a:solidFill>
                          <a:latin typeface="Calibri"/>
                          <a:ea typeface="Times New Roman"/>
                          <a:cs typeface="Arial"/>
                        </a:rPr>
                        <a:t>952</a:t>
                      </a:r>
                      <a:endParaRPr lang="ru-RU" sz="1200" dirty="0">
                        <a:solidFill>
                          <a:srgbClr val="FF0000"/>
                        </a:solidFill>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dirty="0">
                          <a:solidFill>
                            <a:srgbClr val="000000"/>
                          </a:solidFill>
                          <a:latin typeface="Calibri"/>
                          <a:ea typeface="Times New Roman"/>
                          <a:cs typeface="Arial"/>
                        </a:rPr>
                        <a:t>Запрещены к применению.</a:t>
                      </a:r>
                      <a:endParaRPr lang="ru-RU" sz="1200" dirty="0">
                        <a:latin typeface="Times New Roman"/>
                        <a:ea typeface="Times New Roman"/>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0" y="0"/>
            <a:ext cx="7498080" cy="1143000"/>
          </a:xfrm>
        </p:spPr>
        <p:txBody>
          <a:bodyPr/>
          <a:lstStyle/>
          <a:p>
            <a:r>
              <a:rPr lang="ru-RU" dirty="0" smtClean="0"/>
              <a:t>Вредность «газировки»</a:t>
            </a:r>
            <a:endParaRPr lang="ru-RU" dirty="0"/>
          </a:p>
        </p:txBody>
      </p:sp>
      <p:sp>
        <p:nvSpPr>
          <p:cNvPr id="3" name="Содержимое 2"/>
          <p:cNvSpPr>
            <a:spLocks noGrp="1"/>
          </p:cNvSpPr>
          <p:nvPr>
            <p:ph idx="1"/>
          </p:nvPr>
        </p:nvSpPr>
        <p:spPr>
          <a:xfrm>
            <a:off x="1214414" y="1285860"/>
            <a:ext cx="7498080" cy="3409960"/>
          </a:xfrm>
        </p:spPr>
        <p:txBody>
          <a:bodyPr/>
          <a:lstStyle/>
          <a:p>
            <a:pPr algn="just">
              <a:buNone/>
            </a:pPr>
            <a:r>
              <a:rPr lang="ru-RU" dirty="0" smtClean="0"/>
              <a:t>		</a:t>
            </a:r>
            <a:r>
              <a:rPr lang="ru-RU" sz="2000" spc="-100" dirty="0" smtClean="0"/>
              <a:t>В состав «газировок» входят: лимонная кислота Е </a:t>
            </a:r>
            <a:r>
              <a:rPr lang="ru-RU" sz="2000" spc="-100" dirty="0" smtClean="0">
                <a:latin typeface="Arial" pitchFamily="34" charset="0"/>
                <a:cs typeface="Arial" pitchFamily="34" charset="0"/>
              </a:rPr>
              <a:t>330</a:t>
            </a:r>
            <a:r>
              <a:rPr lang="ru-RU" sz="2000" spc="-100" dirty="0" smtClean="0"/>
              <a:t>  (в классификациях для пищевых добавок обозначается, как ракообразующий канцероген), заменитель сахара аспартам (Е </a:t>
            </a:r>
            <a:r>
              <a:rPr lang="ru-RU" sz="2000" spc="-100" dirty="0" smtClean="0">
                <a:latin typeface="Arial" pitchFamily="34" charset="0"/>
                <a:cs typeface="Arial" pitchFamily="34" charset="0"/>
              </a:rPr>
              <a:t>951</a:t>
            </a:r>
            <a:r>
              <a:rPr lang="ru-RU" sz="2000" spc="-100" dirty="0" smtClean="0"/>
              <a:t>  может вызвать рассеянный склероз, красную волчанку).		Также газировки могут вызвать остеопороз (хрупкость костей), ожирение, кариес (из-за большого количества сахара), могут стимулировать появление сердечно - сосудистых заболеваний. Высказывается   предположение, что   фосфорная кислота, которую используют для подкисления, способствует образованию камней в почках.</a:t>
            </a:r>
          </a:p>
          <a:p>
            <a:pPr algn="just">
              <a:buNone/>
            </a:pPr>
            <a:endParaRPr lang="ru-RU" sz="2000" dirty="0"/>
          </a:p>
        </p:txBody>
      </p:sp>
      <p:pic>
        <p:nvPicPr>
          <p:cNvPr id="4" name="Рисунок 3" descr="Photo-0042.jpg"/>
          <p:cNvPicPr>
            <a:picLocks noChangeAspect="1"/>
          </p:cNvPicPr>
          <p:nvPr/>
        </p:nvPicPr>
        <p:blipFill>
          <a:blip r:embed="rId2" cstate="print"/>
          <a:stretch>
            <a:fillRect/>
          </a:stretch>
        </p:blipFill>
        <p:spPr>
          <a:xfrm>
            <a:off x="3500430" y="4429132"/>
            <a:ext cx="2928958" cy="224168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9"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hangingPunct="1">
              <a:defRPr/>
            </a:pPr>
            <a:r>
              <a:rPr lang="ru-RU" dirty="0" smtClean="0"/>
              <a:t>Линия минусинского </a:t>
            </a:r>
            <a:r>
              <a:rPr lang="ru-RU" dirty="0" err="1" smtClean="0"/>
              <a:t>пивзавода</a:t>
            </a:r>
            <a:endParaRPr lang="ru-RU" dirty="0"/>
          </a:p>
        </p:txBody>
      </p:sp>
      <p:pic>
        <p:nvPicPr>
          <p:cNvPr id="59395" name="Содержимое 3" descr="Photo-0039.jpg"/>
          <p:cNvPicPr>
            <a:picLocks noGrp="1" noChangeAspect="1"/>
          </p:cNvPicPr>
          <p:nvPr>
            <p:ph idx="1"/>
          </p:nvPr>
        </p:nvPicPr>
        <p:blipFill>
          <a:blip r:embed="rId2" cstate="print"/>
          <a:srcRect/>
          <a:stretch>
            <a:fillRect/>
          </a:stretch>
        </p:blipFill>
        <p:spPr>
          <a:xfrm>
            <a:off x="1357313" y="1357313"/>
            <a:ext cx="928687" cy="1390650"/>
          </a:xfrm>
        </p:spPr>
      </p:pic>
      <p:sp>
        <p:nvSpPr>
          <p:cNvPr id="59396" name="TextBox 4"/>
          <p:cNvSpPr txBox="1">
            <a:spLocks noChangeArrowheads="1"/>
          </p:cNvSpPr>
          <p:nvPr/>
        </p:nvSpPr>
        <p:spPr bwMode="auto">
          <a:xfrm>
            <a:off x="2428875" y="1285875"/>
            <a:ext cx="6000750" cy="1465263"/>
          </a:xfrm>
          <a:prstGeom prst="rect">
            <a:avLst/>
          </a:prstGeom>
          <a:noFill/>
          <a:ln w="9525">
            <a:noFill/>
            <a:miter lim="800000"/>
            <a:headEnd/>
            <a:tailEnd/>
          </a:ln>
        </p:spPr>
        <p:txBody>
          <a:bodyPr>
            <a:spAutoFit/>
          </a:bodyPr>
          <a:lstStyle/>
          <a:p>
            <a:pPr algn="r"/>
            <a:r>
              <a:rPr lang="ru-RU" b="1" dirty="0"/>
              <a:t>«Тоник»</a:t>
            </a:r>
            <a:r>
              <a:rPr lang="ru-RU" dirty="0"/>
              <a:t> </a:t>
            </a:r>
          </a:p>
          <a:p>
            <a:pPr algn="r"/>
            <a:r>
              <a:rPr lang="ru-RU" dirty="0"/>
              <a:t>- вода, сахар, </a:t>
            </a:r>
            <a:r>
              <a:rPr lang="ru-RU" dirty="0" err="1"/>
              <a:t>подсластитель</a:t>
            </a:r>
            <a:r>
              <a:rPr lang="ru-RU" dirty="0"/>
              <a:t> «Свит 100» (Е 952,Е 954), </a:t>
            </a:r>
            <a:r>
              <a:rPr lang="ru-RU" dirty="0" err="1"/>
              <a:t>ароматизатор</a:t>
            </a:r>
            <a:r>
              <a:rPr lang="ru-RU" dirty="0"/>
              <a:t> натуральный «Тоник 622», кислота лимонная,  углекислый газ,  </a:t>
            </a:r>
            <a:r>
              <a:rPr lang="ru-RU" dirty="0" err="1"/>
              <a:t>бензоат</a:t>
            </a:r>
            <a:r>
              <a:rPr lang="ru-RU" dirty="0"/>
              <a:t> натрия (Е 211).</a:t>
            </a:r>
          </a:p>
        </p:txBody>
      </p:sp>
      <p:pic>
        <p:nvPicPr>
          <p:cNvPr id="7" name="Рисунок 6" descr="Photo-0034.jpg"/>
          <p:cNvPicPr>
            <a:picLocks noChangeAspect="1"/>
          </p:cNvPicPr>
          <p:nvPr/>
        </p:nvPicPr>
        <p:blipFill>
          <a:blip r:embed="rId3" cstate="print"/>
          <a:stretch>
            <a:fillRect/>
          </a:stretch>
        </p:blipFill>
        <p:spPr>
          <a:xfrm>
            <a:off x="1285852" y="2928935"/>
            <a:ext cx="1002220" cy="1500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9398" name="TextBox 7"/>
          <p:cNvSpPr txBox="1">
            <a:spLocks noChangeArrowheads="1"/>
          </p:cNvSpPr>
          <p:nvPr/>
        </p:nvSpPr>
        <p:spPr bwMode="auto">
          <a:xfrm>
            <a:off x="2928938" y="2786063"/>
            <a:ext cx="5643562" cy="1465262"/>
          </a:xfrm>
          <a:prstGeom prst="rect">
            <a:avLst/>
          </a:prstGeom>
          <a:noFill/>
          <a:ln w="9525">
            <a:noFill/>
            <a:miter lim="800000"/>
            <a:headEnd/>
            <a:tailEnd/>
          </a:ln>
        </p:spPr>
        <p:txBody>
          <a:bodyPr>
            <a:spAutoFit/>
          </a:bodyPr>
          <a:lstStyle/>
          <a:p>
            <a:pPr algn="r"/>
            <a:r>
              <a:rPr lang="ru-RU" b="1" dirty="0"/>
              <a:t>«Буратино»</a:t>
            </a:r>
          </a:p>
          <a:p>
            <a:pPr algn="r"/>
            <a:r>
              <a:rPr lang="ru-RU" dirty="0"/>
              <a:t>- вода, сахар, </a:t>
            </a:r>
            <a:r>
              <a:rPr lang="ru-RU" dirty="0" err="1"/>
              <a:t>подсластитель</a:t>
            </a:r>
            <a:r>
              <a:rPr lang="ru-RU" dirty="0"/>
              <a:t> «Свит 100» (Е 952,Е 954), </a:t>
            </a:r>
            <a:r>
              <a:rPr lang="ru-RU" dirty="0" err="1"/>
              <a:t>ароматизатор</a:t>
            </a:r>
            <a:r>
              <a:rPr lang="ru-RU" dirty="0"/>
              <a:t> идентичный натуральному, кислота лимонная,  углекислый газ,  </a:t>
            </a:r>
            <a:r>
              <a:rPr lang="ru-RU" dirty="0" err="1"/>
              <a:t>бензоат</a:t>
            </a:r>
            <a:r>
              <a:rPr lang="ru-RU" dirty="0"/>
              <a:t> натрия (Е 211),  сахарный колер (Е 150 а).</a:t>
            </a:r>
          </a:p>
        </p:txBody>
      </p:sp>
      <p:pic>
        <p:nvPicPr>
          <p:cNvPr id="59399" name="Рисунок 8" descr="Photo-0037.jpg"/>
          <p:cNvPicPr>
            <a:picLocks noChangeAspect="1"/>
          </p:cNvPicPr>
          <p:nvPr/>
        </p:nvPicPr>
        <p:blipFill>
          <a:blip r:embed="rId4" cstate="print"/>
          <a:srcRect/>
          <a:stretch>
            <a:fillRect/>
          </a:stretch>
        </p:blipFill>
        <p:spPr bwMode="auto">
          <a:xfrm>
            <a:off x="1214438" y="4818063"/>
            <a:ext cx="1071562" cy="1655762"/>
          </a:xfrm>
          <a:prstGeom prst="rect">
            <a:avLst/>
          </a:prstGeom>
          <a:noFill/>
          <a:ln w="9525">
            <a:noFill/>
            <a:miter lim="800000"/>
            <a:headEnd/>
            <a:tailEnd/>
          </a:ln>
        </p:spPr>
      </p:pic>
      <p:sp>
        <p:nvSpPr>
          <p:cNvPr id="59400" name="TextBox 9"/>
          <p:cNvSpPr txBox="1">
            <a:spLocks noChangeArrowheads="1"/>
          </p:cNvSpPr>
          <p:nvPr/>
        </p:nvSpPr>
        <p:spPr bwMode="auto">
          <a:xfrm>
            <a:off x="2428875" y="4643438"/>
            <a:ext cx="6500813" cy="1739900"/>
          </a:xfrm>
          <a:prstGeom prst="rect">
            <a:avLst/>
          </a:prstGeom>
          <a:noFill/>
          <a:ln w="9525">
            <a:noFill/>
            <a:miter lim="800000"/>
            <a:headEnd/>
            <a:tailEnd/>
          </a:ln>
        </p:spPr>
        <p:txBody>
          <a:bodyPr>
            <a:spAutoFit/>
          </a:bodyPr>
          <a:lstStyle/>
          <a:p>
            <a:pPr algn="r"/>
            <a:r>
              <a:rPr lang="ru-RU" b="1"/>
              <a:t>«Яблочный»</a:t>
            </a:r>
            <a:r>
              <a:rPr lang="ru-RU"/>
              <a:t>  – сахар, вода, сахарный колер(Е 150 а), кислота лимонная, концентрат натуральный «Яблоко 003», ароматизатор идентичный натуральному «Зелёное яблоко 069», ароматизатор идентичный натуральному «Яблоко 95», подсластитель «Свит 100» (Е 952,Е 954), соль поваренная, бензоат натрия (Е 211), углекислый газ.</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9395"/>
                                        </p:tgtEl>
                                        <p:attrNameLst>
                                          <p:attrName>style.visibility</p:attrName>
                                        </p:attrNameLst>
                                      </p:cBhvr>
                                      <p:to>
                                        <p:strVal val="visible"/>
                                      </p:to>
                                    </p:set>
                                    <p:animEffect transition="in" filter="fade">
                                      <p:cBhvr>
                                        <p:cTn id="11" dur="1000"/>
                                        <p:tgtEl>
                                          <p:spTgt spid="59395"/>
                                        </p:tgtEl>
                                      </p:cBhvr>
                                    </p:animEffect>
                                    <p:anim calcmode="lin" valueType="num">
                                      <p:cBhvr>
                                        <p:cTn id="12" dur="1000" fill="hold"/>
                                        <p:tgtEl>
                                          <p:spTgt spid="59395"/>
                                        </p:tgtEl>
                                        <p:attrNameLst>
                                          <p:attrName>ppt_x</p:attrName>
                                        </p:attrNameLst>
                                      </p:cBhvr>
                                      <p:tavLst>
                                        <p:tav tm="0">
                                          <p:val>
                                            <p:strVal val="#ppt_x"/>
                                          </p:val>
                                        </p:tav>
                                        <p:tav tm="100000">
                                          <p:val>
                                            <p:strVal val="#ppt_x"/>
                                          </p:val>
                                        </p:tav>
                                      </p:tavLst>
                                    </p:anim>
                                    <p:anim calcmode="lin" valueType="num">
                                      <p:cBhvr>
                                        <p:cTn id="13" dur="1000" fill="hold"/>
                                        <p:tgtEl>
                                          <p:spTgt spid="59395"/>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59396"/>
                                        </p:tgtEl>
                                        <p:attrNameLst>
                                          <p:attrName>style.visibility</p:attrName>
                                        </p:attrNameLst>
                                      </p:cBhvr>
                                      <p:to>
                                        <p:strVal val="visible"/>
                                      </p:to>
                                    </p:set>
                                    <p:animEffect transition="in" filter="fade">
                                      <p:cBhvr>
                                        <p:cTn id="16" dur="1000"/>
                                        <p:tgtEl>
                                          <p:spTgt spid="59396"/>
                                        </p:tgtEl>
                                      </p:cBhvr>
                                    </p:animEffect>
                                    <p:anim calcmode="lin" valueType="num">
                                      <p:cBhvr>
                                        <p:cTn id="17" dur="1000" fill="hold"/>
                                        <p:tgtEl>
                                          <p:spTgt spid="59396"/>
                                        </p:tgtEl>
                                        <p:attrNameLst>
                                          <p:attrName>ppt_x</p:attrName>
                                        </p:attrNameLst>
                                      </p:cBhvr>
                                      <p:tavLst>
                                        <p:tav tm="0">
                                          <p:val>
                                            <p:strVal val="#ppt_x"/>
                                          </p:val>
                                        </p:tav>
                                        <p:tav tm="100000">
                                          <p:val>
                                            <p:strVal val="#ppt_x"/>
                                          </p:val>
                                        </p:tav>
                                      </p:tavLst>
                                    </p:anim>
                                    <p:anim calcmode="lin" valueType="num">
                                      <p:cBhvr>
                                        <p:cTn id="18" dur="1000" fill="hold"/>
                                        <p:tgtEl>
                                          <p:spTgt spid="5939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9398"/>
                                        </p:tgtEl>
                                        <p:attrNameLst>
                                          <p:attrName>style.visibility</p:attrName>
                                        </p:attrNameLst>
                                      </p:cBhvr>
                                      <p:to>
                                        <p:strVal val="visible"/>
                                      </p:to>
                                    </p:set>
                                    <p:animEffect transition="in" filter="fade">
                                      <p:cBhvr>
                                        <p:cTn id="27" dur="1000"/>
                                        <p:tgtEl>
                                          <p:spTgt spid="59398"/>
                                        </p:tgtEl>
                                      </p:cBhvr>
                                    </p:animEffect>
                                    <p:anim calcmode="lin" valueType="num">
                                      <p:cBhvr>
                                        <p:cTn id="28" dur="1000" fill="hold"/>
                                        <p:tgtEl>
                                          <p:spTgt spid="59398"/>
                                        </p:tgtEl>
                                        <p:attrNameLst>
                                          <p:attrName>ppt_x</p:attrName>
                                        </p:attrNameLst>
                                      </p:cBhvr>
                                      <p:tavLst>
                                        <p:tav tm="0">
                                          <p:val>
                                            <p:strVal val="#ppt_x"/>
                                          </p:val>
                                        </p:tav>
                                        <p:tav tm="100000">
                                          <p:val>
                                            <p:strVal val="#ppt_x"/>
                                          </p:val>
                                        </p:tav>
                                      </p:tavLst>
                                    </p:anim>
                                    <p:anim calcmode="lin" valueType="num">
                                      <p:cBhvr>
                                        <p:cTn id="29" dur="1000" fill="hold"/>
                                        <p:tgtEl>
                                          <p:spTgt spid="5939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59399"/>
                                        </p:tgtEl>
                                        <p:attrNameLst>
                                          <p:attrName>style.visibility</p:attrName>
                                        </p:attrNameLst>
                                      </p:cBhvr>
                                      <p:to>
                                        <p:strVal val="visible"/>
                                      </p:to>
                                    </p:set>
                                    <p:animEffect transition="in" filter="fade">
                                      <p:cBhvr>
                                        <p:cTn id="33" dur="1000"/>
                                        <p:tgtEl>
                                          <p:spTgt spid="59399"/>
                                        </p:tgtEl>
                                      </p:cBhvr>
                                    </p:animEffect>
                                    <p:anim calcmode="lin" valueType="num">
                                      <p:cBhvr>
                                        <p:cTn id="34" dur="1000" fill="hold"/>
                                        <p:tgtEl>
                                          <p:spTgt spid="59399"/>
                                        </p:tgtEl>
                                        <p:attrNameLst>
                                          <p:attrName>ppt_x</p:attrName>
                                        </p:attrNameLst>
                                      </p:cBhvr>
                                      <p:tavLst>
                                        <p:tav tm="0">
                                          <p:val>
                                            <p:strVal val="#ppt_x"/>
                                          </p:val>
                                        </p:tav>
                                        <p:tav tm="100000">
                                          <p:val>
                                            <p:strVal val="#ppt_x"/>
                                          </p:val>
                                        </p:tav>
                                      </p:tavLst>
                                    </p:anim>
                                    <p:anim calcmode="lin" valueType="num">
                                      <p:cBhvr>
                                        <p:cTn id="35" dur="1000" fill="hold"/>
                                        <p:tgtEl>
                                          <p:spTgt spid="5939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59400"/>
                                        </p:tgtEl>
                                        <p:attrNameLst>
                                          <p:attrName>style.visibility</p:attrName>
                                        </p:attrNameLst>
                                      </p:cBhvr>
                                      <p:to>
                                        <p:strVal val="visible"/>
                                      </p:to>
                                    </p:set>
                                    <p:animEffect transition="in" filter="fade">
                                      <p:cBhvr>
                                        <p:cTn id="38" dur="1000"/>
                                        <p:tgtEl>
                                          <p:spTgt spid="59400"/>
                                        </p:tgtEl>
                                      </p:cBhvr>
                                    </p:animEffect>
                                    <p:anim calcmode="lin" valueType="num">
                                      <p:cBhvr>
                                        <p:cTn id="39" dur="1000" fill="hold"/>
                                        <p:tgtEl>
                                          <p:spTgt spid="59400"/>
                                        </p:tgtEl>
                                        <p:attrNameLst>
                                          <p:attrName>ppt_x</p:attrName>
                                        </p:attrNameLst>
                                      </p:cBhvr>
                                      <p:tavLst>
                                        <p:tav tm="0">
                                          <p:val>
                                            <p:strVal val="#ppt_x"/>
                                          </p:val>
                                        </p:tav>
                                        <p:tav tm="100000">
                                          <p:val>
                                            <p:strVal val="#ppt_x"/>
                                          </p:val>
                                        </p:tav>
                                      </p:tavLst>
                                    </p:anim>
                                    <p:anim calcmode="lin" valueType="num">
                                      <p:cBhvr>
                                        <p:cTn id="40" dur="1000" fill="hold"/>
                                        <p:tgtEl>
                                          <p:spTgt spid="59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9396" grpId="0"/>
      <p:bldP spid="59398" grpId="0"/>
      <p:bldP spid="5940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Содержимое 3" descr="Photo-0040.jpg"/>
          <p:cNvPicPr>
            <a:picLocks noGrp="1" noChangeAspect="1"/>
          </p:cNvPicPr>
          <p:nvPr>
            <p:ph idx="1"/>
          </p:nvPr>
        </p:nvPicPr>
        <p:blipFill>
          <a:blip r:embed="rId2" cstate="print"/>
          <a:srcRect/>
          <a:stretch>
            <a:fillRect/>
          </a:stretch>
        </p:blipFill>
        <p:spPr>
          <a:xfrm>
            <a:off x="1214438" y="357188"/>
            <a:ext cx="1336675" cy="2000250"/>
          </a:xfrm>
        </p:spPr>
      </p:pic>
      <p:sp>
        <p:nvSpPr>
          <p:cNvPr id="60419" name="TextBox 4"/>
          <p:cNvSpPr txBox="1">
            <a:spLocks noChangeArrowheads="1"/>
          </p:cNvSpPr>
          <p:nvPr/>
        </p:nvSpPr>
        <p:spPr bwMode="auto">
          <a:xfrm>
            <a:off x="3429000" y="571500"/>
            <a:ext cx="5143500" cy="1739900"/>
          </a:xfrm>
          <a:prstGeom prst="rect">
            <a:avLst/>
          </a:prstGeom>
          <a:noFill/>
          <a:ln w="9525">
            <a:noFill/>
            <a:miter lim="800000"/>
            <a:headEnd/>
            <a:tailEnd/>
          </a:ln>
        </p:spPr>
        <p:txBody>
          <a:bodyPr>
            <a:spAutoFit/>
          </a:bodyPr>
          <a:lstStyle/>
          <a:p>
            <a:pPr algn="r"/>
            <a:r>
              <a:rPr lang="ru-RU" b="1" dirty="0"/>
              <a:t>«Лимонад»</a:t>
            </a:r>
          </a:p>
          <a:p>
            <a:pPr algn="r"/>
            <a:r>
              <a:rPr lang="ru-RU" dirty="0"/>
              <a:t>– вода, сахар, </a:t>
            </a:r>
            <a:r>
              <a:rPr lang="ru-RU" dirty="0" err="1"/>
              <a:t>подсластитель</a:t>
            </a:r>
            <a:r>
              <a:rPr lang="ru-RU" dirty="0"/>
              <a:t> «Свит 100» (Е 952,Е 954), </a:t>
            </a:r>
            <a:r>
              <a:rPr lang="ru-RU" dirty="0" err="1"/>
              <a:t>ароматизатор</a:t>
            </a:r>
            <a:r>
              <a:rPr lang="ru-RU" dirty="0"/>
              <a:t> идентичный натуральному, кислота лимонная,  углекислый газ,  </a:t>
            </a:r>
            <a:r>
              <a:rPr lang="ru-RU" dirty="0" err="1"/>
              <a:t>бензоат</a:t>
            </a:r>
            <a:r>
              <a:rPr lang="ru-RU" dirty="0"/>
              <a:t> натрия (Е 211),  сахарный колер (Е 150 а).</a:t>
            </a:r>
          </a:p>
        </p:txBody>
      </p:sp>
      <p:pic>
        <p:nvPicPr>
          <p:cNvPr id="4" name="Рисунок 3" descr="Photo-0024.jpg"/>
          <p:cNvPicPr>
            <a:picLocks noChangeAspect="1"/>
          </p:cNvPicPr>
          <p:nvPr/>
        </p:nvPicPr>
        <p:blipFill>
          <a:blip r:embed="rId3" cstate="print"/>
          <a:srcRect/>
          <a:stretch>
            <a:fillRect/>
          </a:stretch>
        </p:blipFill>
        <p:spPr bwMode="auto">
          <a:xfrm>
            <a:off x="1214438" y="2571750"/>
            <a:ext cx="1285875" cy="1785938"/>
          </a:xfrm>
          <a:prstGeom prst="rect">
            <a:avLst/>
          </a:prstGeom>
          <a:noFill/>
          <a:ln w="9525">
            <a:noFill/>
            <a:miter lim="800000"/>
            <a:headEnd/>
            <a:tailEnd/>
          </a:ln>
        </p:spPr>
      </p:pic>
      <p:sp>
        <p:nvSpPr>
          <p:cNvPr id="5" name="TextBox 4"/>
          <p:cNvSpPr txBox="1">
            <a:spLocks noChangeArrowheads="1"/>
          </p:cNvSpPr>
          <p:nvPr/>
        </p:nvSpPr>
        <p:spPr bwMode="auto">
          <a:xfrm>
            <a:off x="2643188" y="2643188"/>
            <a:ext cx="6000750" cy="1754187"/>
          </a:xfrm>
          <a:prstGeom prst="rect">
            <a:avLst/>
          </a:prstGeom>
          <a:noFill/>
          <a:ln w="9525">
            <a:noFill/>
            <a:miter lim="800000"/>
            <a:headEnd/>
            <a:tailEnd/>
          </a:ln>
        </p:spPr>
        <p:txBody>
          <a:bodyPr>
            <a:spAutoFit/>
          </a:bodyPr>
          <a:lstStyle/>
          <a:p>
            <a:pPr algn="r"/>
            <a:r>
              <a:rPr lang="ru-RU" b="1"/>
              <a:t>«Саяны»</a:t>
            </a:r>
          </a:p>
          <a:p>
            <a:pPr algn="r"/>
            <a:r>
              <a:rPr lang="ru-RU"/>
              <a:t>– вода, сахар, подсластитель «Свит 100» (Е 952,Е 954), ароматизатор натуральный «Саяны 686», кислота лимонная,  углекислый газ,  бензоат натрия (Е 211),  сахарный колер (Е 150 а).</a:t>
            </a:r>
          </a:p>
          <a:p>
            <a:pPr algn="r"/>
            <a:r>
              <a:rPr lang="ru-RU"/>
              <a:t>  </a:t>
            </a:r>
          </a:p>
        </p:txBody>
      </p:sp>
      <p:pic>
        <p:nvPicPr>
          <p:cNvPr id="6" name="Рисунок 5" descr="Photo-0026.jpg"/>
          <p:cNvPicPr>
            <a:picLocks noChangeAspect="1"/>
          </p:cNvPicPr>
          <p:nvPr/>
        </p:nvPicPr>
        <p:blipFill>
          <a:blip r:embed="rId4" cstate="print"/>
          <a:srcRect/>
          <a:stretch>
            <a:fillRect/>
          </a:stretch>
        </p:blipFill>
        <p:spPr bwMode="auto">
          <a:xfrm>
            <a:off x="1214438" y="4643438"/>
            <a:ext cx="1328737" cy="1885950"/>
          </a:xfrm>
          <a:prstGeom prst="rect">
            <a:avLst/>
          </a:prstGeom>
          <a:noFill/>
          <a:ln w="9525">
            <a:noFill/>
            <a:miter lim="800000"/>
            <a:headEnd/>
            <a:tailEnd/>
          </a:ln>
        </p:spPr>
      </p:pic>
      <p:sp>
        <p:nvSpPr>
          <p:cNvPr id="7" name="TextBox 6"/>
          <p:cNvSpPr txBox="1">
            <a:spLocks noChangeArrowheads="1"/>
          </p:cNvSpPr>
          <p:nvPr/>
        </p:nvSpPr>
        <p:spPr bwMode="auto">
          <a:xfrm>
            <a:off x="3143250" y="4572000"/>
            <a:ext cx="5429250" cy="2032000"/>
          </a:xfrm>
          <a:prstGeom prst="rect">
            <a:avLst/>
          </a:prstGeom>
          <a:noFill/>
          <a:ln w="9525">
            <a:noFill/>
            <a:miter lim="800000"/>
            <a:headEnd/>
            <a:tailEnd/>
          </a:ln>
        </p:spPr>
        <p:txBody>
          <a:bodyPr>
            <a:spAutoFit/>
          </a:bodyPr>
          <a:lstStyle/>
          <a:p>
            <a:pPr algn="r"/>
            <a:r>
              <a:rPr lang="ru-RU" b="1"/>
              <a:t>«Крем-сода»</a:t>
            </a:r>
          </a:p>
          <a:p>
            <a:pPr algn="r"/>
            <a:r>
              <a:rPr lang="ru-RU"/>
              <a:t>– вода, сахар, подсластитель «Свит 100» (Е 952,Е 954), ароматизатор идентичный натуральному «Крем-сода», кислота лимонная,  углекислый газ,  бензоат натрия (Е 211),  сахарный колер (Е 150 а).</a:t>
            </a:r>
          </a:p>
          <a:p>
            <a:pPr algn="r"/>
            <a:r>
              <a:rPr lang="ru-RU"/>
              <a:t> </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1000"/>
                                        <p:tgtEl>
                                          <p:spTgt spid="60418"/>
                                        </p:tgtEl>
                                      </p:cBhvr>
                                    </p:animEffect>
                                    <p:anim calcmode="lin" valueType="num">
                                      <p:cBhvr>
                                        <p:cTn id="8" dur="1000" fill="hold"/>
                                        <p:tgtEl>
                                          <p:spTgt spid="60418"/>
                                        </p:tgtEl>
                                        <p:attrNameLst>
                                          <p:attrName>ppt_x</p:attrName>
                                        </p:attrNameLst>
                                      </p:cBhvr>
                                      <p:tavLst>
                                        <p:tav tm="0">
                                          <p:val>
                                            <p:strVal val="#ppt_x"/>
                                          </p:val>
                                        </p:tav>
                                        <p:tav tm="100000">
                                          <p:val>
                                            <p:strVal val="#ppt_x"/>
                                          </p:val>
                                        </p:tav>
                                      </p:tavLst>
                                    </p:anim>
                                    <p:anim calcmode="lin" valueType="num">
                                      <p:cBhvr>
                                        <p:cTn id="9" dur="1000" fill="hold"/>
                                        <p:tgtEl>
                                          <p:spTgt spid="6041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0419"/>
                                        </p:tgtEl>
                                        <p:attrNameLst>
                                          <p:attrName>style.visibility</p:attrName>
                                        </p:attrNameLst>
                                      </p:cBhvr>
                                      <p:to>
                                        <p:strVal val="visible"/>
                                      </p:to>
                                    </p:set>
                                    <p:animEffect transition="in" filter="fade">
                                      <p:cBhvr>
                                        <p:cTn id="12" dur="1000"/>
                                        <p:tgtEl>
                                          <p:spTgt spid="60419"/>
                                        </p:tgtEl>
                                      </p:cBhvr>
                                    </p:animEffect>
                                    <p:anim calcmode="lin" valueType="num">
                                      <p:cBhvr>
                                        <p:cTn id="13" dur="1000" fill="hold"/>
                                        <p:tgtEl>
                                          <p:spTgt spid="60419"/>
                                        </p:tgtEl>
                                        <p:attrNameLst>
                                          <p:attrName>ppt_x</p:attrName>
                                        </p:attrNameLst>
                                      </p:cBhvr>
                                      <p:tavLst>
                                        <p:tav tm="0">
                                          <p:val>
                                            <p:strVal val="#ppt_x"/>
                                          </p:val>
                                        </p:tav>
                                        <p:tav tm="100000">
                                          <p:val>
                                            <p:strVal val="#ppt_x"/>
                                          </p:val>
                                        </p:tav>
                                      </p:tavLst>
                                    </p:anim>
                                    <p:anim calcmode="lin" valueType="num">
                                      <p:cBhvr>
                                        <p:cTn id="14" dur="1000" fill="hold"/>
                                        <p:tgtEl>
                                          <p:spTgt spid="604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Восприятие «газировки» организмом</a:t>
            </a:r>
            <a:endParaRPr lang="ru-RU" dirty="0"/>
          </a:p>
        </p:txBody>
      </p:sp>
      <p:sp>
        <p:nvSpPr>
          <p:cNvPr id="3" name="Содержимое 2"/>
          <p:cNvSpPr>
            <a:spLocks noGrp="1"/>
          </p:cNvSpPr>
          <p:nvPr>
            <p:ph idx="1"/>
          </p:nvPr>
        </p:nvSpPr>
        <p:spPr>
          <a:xfrm>
            <a:off x="857224" y="1714488"/>
            <a:ext cx="4400584" cy="4572000"/>
          </a:xfrm>
        </p:spPr>
        <p:txBody>
          <a:bodyPr>
            <a:normAutofit fontScale="77500" lnSpcReduction="20000"/>
          </a:bodyPr>
          <a:lstStyle/>
          <a:p>
            <a:pPr algn="just">
              <a:buNone/>
            </a:pPr>
            <a:r>
              <a:rPr lang="ru-RU" dirty="0" smtClean="0"/>
              <a:t>		Многие газированные напитки так насыщены сахаром, ароматизаторами и консервантами, что совершенно не способны наполнять организм водой на клеточном уровне. Их растворы состоят из слишком крупных молекул, которые не могут проскользнуть в предназначенные для воды аквапорины.</a:t>
            </a:r>
            <a:endParaRPr lang="ru-RU" dirty="0"/>
          </a:p>
        </p:txBody>
      </p:sp>
      <p:pic>
        <p:nvPicPr>
          <p:cNvPr id="4" name="Рисунок 3" descr="Photo-0039.jpg"/>
          <p:cNvPicPr>
            <a:picLocks noChangeAspect="1"/>
          </p:cNvPicPr>
          <p:nvPr/>
        </p:nvPicPr>
        <p:blipFill>
          <a:blip r:embed="rId2" cstate="print"/>
          <a:stretch>
            <a:fillRect/>
          </a:stretch>
        </p:blipFill>
        <p:spPr>
          <a:xfrm>
            <a:off x="5572132" y="1571612"/>
            <a:ext cx="3293009" cy="49292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Социологический опрос</a:t>
            </a:r>
            <a:endParaRPr lang="ru-RU" dirty="0"/>
          </a:p>
        </p:txBody>
      </p:sp>
      <p:sp>
        <p:nvSpPr>
          <p:cNvPr id="3" name="Содержимое 2"/>
          <p:cNvSpPr>
            <a:spLocks noGrp="1"/>
          </p:cNvSpPr>
          <p:nvPr>
            <p:ph idx="1"/>
          </p:nvPr>
        </p:nvSpPr>
        <p:spPr>
          <a:xfrm>
            <a:off x="1435608" y="1447800"/>
            <a:ext cx="7279796" cy="1266820"/>
          </a:xfrm>
        </p:spPr>
        <p:txBody>
          <a:bodyPr/>
          <a:lstStyle/>
          <a:p>
            <a:pPr>
              <a:buNone/>
            </a:pPr>
            <a:r>
              <a:rPr lang="ru-RU" dirty="0" smtClean="0"/>
              <a:t>	</a:t>
            </a:r>
            <a:r>
              <a:rPr lang="ru-RU" b="1" dirty="0" smtClean="0"/>
              <a:t>Вопрос 1:</a:t>
            </a:r>
            <a:r>
              <a:rPr lang="ru-RU" dirty="0" smtClean="0"/>
              <a:t> Употребляете ли вы прохладительные напитки?</a:t>
            </a:r>
            <a:endParaRPr lang="ru-RU" dirty="0"/>
          </a:p>
        </p:txBody>
      </p:sp>
      <p:graphicFrame>
        <p:nvGraphicFramePr>
          <p:cNvPr id="4" name="Диаграмма 3"/>
          <p:cNvGraphicFramePr/>
          <p:nvPr/>
        </p:nvGraphicFramePr>
        <p:xfrm>
          <a:off x="1285852" y="2428868"/>
          <a:ext cx="7215238" cy="40005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1571604" y="2928910"/>
          <a:ext cx="7215238" cy="392909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071538" y="1357298"/>
            <a:ext cx="7858180" cy="1077218"/>
          </a:xfrm>
          <a:prstGeom prst="rect">
            <a:avLst/>
          </a:prstGeom>
          <a:noFill/>
        </p:spPr>
        <p:txBody>
          <a:bodyPr wrap="square" rtlCol="0">
            <a:spAutoFit/>
          </a:bodyPr>
          <a:lstStyle/>
          <a:p>
            <a:pPr>
              <a:defRPr sz="1800" b="1" i="0" u="none" strike="noStrike" kern="1200" baseline="0">
                <a:solidFill>
                  <a:prstClr val="black"/>
                </a:solidFill>
                <a:latin typeface="+mn-lt"/>
                <a:ea typeface="+mn-ea"/>
                <a:cs typeface="+mn-cs"/>
              </a:defRPr>
            </a:pPr>
            <a:r>
              <a:rPr lang="ru-RU" sz="3200" dirty="0" smtClean="0"/>
              <a:t>Вопрос 2: Какие типы прохладительных напитков вы предпочитаете?</a:t>
            </a:r>
            <a:endParaRPr lang="ru-RU" sz="3200" dirty="0"/>
          </a:p>
        </p:txBody>
      </p:sp>
      <p:graphicFrame>
        <p:nvGraphicFramePr>
          <p:cNvPr id="7" name="Диаграмма 6"/>
          <p:cNvGraphicFramePr/>
          <p:nvPr/>
        </p:nvGraphicFramePr>
        <p:xfrm>
          <a:off x="1428728" y="3000348"/>
          <a:ext cx="7072362" cy="385765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142976" y="1285860"/>
            <a:ext cx="7572396" cy="1077218"/>
          </a:xfrm>
          <a:prstGeom prst="rect">
            <a:avLst/>
          </a:prstGeom>
          <a:noFill/>
        </p:spPr>
        <p:txBody>
          <a:bodyPr wrap="square" rtlCol="0">
            <a:spAutoFit/>
          </a:bodyPr>
          <a:lstStyle/>
          <a:p>
            <a:pPr>
              <a:defRPr sz="1800" b="1" i="0" u="none" strike="noStrike" kern="1200" baseline="0">
                <a:solidFill>
                  <a:sysClr val="windowText" lastClr="000000"/>
                </a:solidFill>
                <a:latin typeface="+mn-lt"/>
                <a:ea typeface="+mn-ea"/>
                <a:cs typeface="+mn-cs"/>
              </a:defRPr>
            </a:pPr>
            <a:r>
              <a:rPr lang="ru-RU" sz="3200" dirty="0" smtClean="0"/>
              <a:t>Вопрос 3: Какие  напитки более употребляемы вами?</a:t>
            </a:r>
            <a:endParaRPr lang="ru-RU" sz="3200" u="sng" dirty="0"/>
          </a:p>
        </p:txBody>
      </p:sp>
      <p:graphicFrame>
        <p:nvGraphicFramePr>
          <p:cNvPr id="9" name="Диаграмма 8"/>
          <p:cNvGraphicFramePr/>
          <p:nvPr/>
        </p:nvGraphicFramePr>
        <p:xfrm>
          <a:off x="1357290" y="2571744"/>
          <a:ext cx="7072362" cy="4286256"/>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1071538" y="1214422"/>
            <a:ext cx="7500990" cy="1077218"/>
          </a:xfrm>
          <a:prstGeom prst="rect">
            <a:avLst/>
          </a:prstGeom>
          <a:noFill/>
        </p:spPr>
        <p:txBody>
          <a:bodyPr wrap="square" rtlCol="0">
            <a:spAutoFit/>
          </a:bodyPr>
          <a:lstStyle/>
          <a:p>
            <a:pPr>
              <a:defRPr sz="1800" b="1" i="0" u="none" strike="noStrike" kern="1200" baseline="0">
                <a:solidFill>
                  <a:prstClr val="black"/>
                </a:solidFill>
                <a:latin typeface="+mn-lt"/>
                <a:ea typeface="+mn-ea"/>
                <a:cs typeface="+mn-cs"/>
              </a:defRPr>
            </a:pPr>
            <a:r>
              <a:rPr lang="ru-RU" sz="3200" dirty="0" smtClean="0"/>
              <a:t>Вопрос 4:  Как часто вы употребляете прохладительные напитки?</a:t>
            </a:r>
            <a:endParaRPr lang="ru-RU" sz="3200" dirty="0"/>
          </a:p>
        </p:txBody>
      </p:sp>
      <p:sp>
        <p:nvSpPr>
          <p:cNvPr id="12" name="TextBox 11"/>
          <p:cNvSpPr txBox="1"/>
          <p:nvPr/>
        </p:nvSpPr>
        <p:spPr>
          <a:xfrm>
            <a:off x="1071538" y="1285860"/>
            <a:ext cx="7786742" cy="1077218"/>
          </a:xfrm>
          <a:prstGeom prst="rect">
            <a:avLst/>
          </a:prstGeom>
          <a:noFill/>
        </p:spPr>
        <p:txBody>
          <a:bodyPr wrap="square" rtlCol="0">
            <a:spAutoFit/>
          </a:bodyPr>
          <a:lstStyle/>
          <a:p>
            <a:pPr>
              <a:defRPr sz="1800" b="1" i="0" u="none" strike="noStrike" kern="1200" baseline="0">
                <a:solidFill>
                  <a:prstClr val="black"/>
                </a:solidFill>
                <a:latin typeface="+mn-lt"/>
                <a:ea typeface="+mn-ea"/>
                <a:cs typeface="+mn-cs"/>
              </a:defRPr>
            </a:pPr>
            <a:r>
              <a:rPr lang="ru-RU" sz="3200" dirty="0" smtClean="0"/>
              <a:t>Вопрос 5: Почему вы употребляете эти напитки?</a:t>
            </a:r>
            <a:endParaRPr lang="ru-RU" sz="3200" dirty="0"/>
          </a:p>
        </p:txBody>
      </p:sp>
      <p:sp>
        <p:nvSpPr>
          <p:cNvPr id="13" name="TextBox 12"/>
          <p:cNvSpPr txBox="1"/>
          <p:nvPr/>
        </p:nvSpPr>
        <p:spPr>
          <a:xfrm>
            <a:off x="1000100" y="1285860"/>
            <a:ext cx="7858148" cy="1077218"/>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ru-RU" sz="3200" dirty="0" smtClean="0"/>
              <a:t>Вопрос 6: Знаете ли вы о том, как эти напитки воздействуют на ваш организм?</a:t>
            </a:r>
            <a:endParaRPr lang="ru-RU" sz="3200" dirty="0"/>
          </a:p>
        </p:txBody>
      </p:sp>
      <p:graphicFrame>
        <p:nvGraphicFramePr>
          <p:cNvPr id="14" name="Диаграмма 13"/>
          <p:cNvGraphicFramePr/>
          <p:nvPr/>
        </p:nvGraphicFramePr>
        <p:xfrm>
          <a:off x="1571604" y="2786058"/>
          <a:ext cx="7215238" cy="38576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Диаграмма 14"/>
          <p:cNvGraphicFramePr/>
          <p:nvPr/>
        </p:nvGraphicFramePr>
        <p:xfrm>
          <a:off x="1785918" y="2786058"/>
          <a:ext cx="7072362" cy="3786214"/>
        </p:xfrm>
        <a:graphic>
          <a:graphicData uri="http://schemas.openxmlformats.org/drawingml/2006/chart">
            <c:chart xmlns:c="http://schemas.openxmlformats.org/drawingml/2006/chart" xmlns:r="http://schemas.openxmlformats.org/officeDocument/2006/relationships" r:id="rId7"/>
          </a:graphicData>
        </a:graphic>
      </p:graphicFrame>
      <p:sp>
        <p:nvSpPr>
          <p:cNvPr id="16" name="TextBox 15"/>
          <p:cNvSpPr txBox="1"/>
          <p:nvPr/>
        </p:nvSpPr>
        <p:spPr>
          <a:xfrm>
            <a:off x="1000100" y="6211669"/>
            <a:ext cx="3286148" cy="646331"/>
          </a:xfrm>
          <a:prstGeom prst="rect">
            <a:avLst/>
          </a:prstGeom>
          <a:noFill/>
        </p:spPr>
        <p:txBody>
          <a:bodyPr wrap="square" rtlCol="0">
            <a:spAutoFit/>
          </a:bodyPr>
          <a:lstStyle/>
          <a:p>
            <a:r>
              <a:rPr lang="ru-RU" dirty="0" smtClean="0"/>
              <a:t>В </a:t>
            </a:r>
            <a:r>
              <a:rPr lang="ru-RU" dirty="0" err="1" smtClean="0"/>
              <a:t>социалогическом</a:t>
            </a:r>
            <a:r>
              <a:rPr lang="ru-RU" dirty="0" smtClean="0"/>
              <a:t> опросе участвовало  </a:t>
            </a:r>
            <a:r>
              <a:rPr lang="ru-RU" dirty="0" smtClean="0">
                <a:latin typeface="Arial" pitchFamily="34" charset="0"/>
                <a:cs typeface="Arial" pitchFamily="34" charset="0"/>
              </a:rPr>
              <a:t>126</a:t>
            </a:r>
            <a:r>
              <a:rPr lang="ru-RU" dirty="0" smtClean="0"/>
              <a:t> человек.</a:t>
            </a:r>
            <a:endParaRPr lang="ru-RU"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strips(downLeft)">
                                      <p:cBhvr>
                                        <p:cTn id="10" dur="500"/>
                                        <p:tgtEl>
                                          <p:spTgt spid="16"/>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4"/>
                                        </p:tgtEl>
                                        <p:attrNameLst>
                                          <p:attrName>style.visibility</p:attrName>
                                        </p:attrNameLst>
                                      </p:cBhvr>
                                      <p:to>
                                        <p:strVal val="hidden"/>
                                      </p:to>
                                    </p:set>
                                  </p:childTnLst>
                                </p:cTn>
                              </p:par>
                            </p:childTnLst>
                          </p:cTn>
                        </p:par>
                        <p:par>
                          <p:cTn id="26" fill="hold">
                            <p:stCondLst>
                              <p:cond delay="0"/>
                            </p:stCondLst>
                            <p:childTnLst>
                              <p:par>
                                <p:cTn id="27" presetID="2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6"/>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
                                        </p:tgtEl>
                                        <p:attrNameLst>
                                          <p:attrName>style.visibility</p:attrName>
                                        </p:attrNameLst>
                                      </p:cBhvr>
                                      <p:to>
                                        <p:strVal val="hidden"/>
                                      </p:to>
                                    </p:set>
                                  </p:childTnLst>
                                </p:cTn>
                              </p:par>
                            </p:childTnLst>
                          </p:cTn>
                        </p:par>
                        <p:par>
                          <p:cTn id="41" fill="hold">
                            <p:stCondLst>
                              <p:cond delay="0"/>
                            </p:stCondLst>
                            <p:childTnLst>
                              <p:par>
                                <p:cTn id="42" presetID="2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8"/>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7"/>
                                        </p:tgtEl>
                                        <p:attrNameLst>
                                          <p:attrName>style.visibility</p:attrName>
                                        </p:attrNameLst>
                                      </p:cBhvr>
                                      <p:to>
                                        <p:strVal val="hidden"/>
                                      </p:to>
                                    </p:set>
                                  </p:childTnLst>
                                </p:cTn>
                              </p:par>
                            </p:childTnLst>
                          </p:cTn>
                        </p:par>
                        <p:par>
                          <p:cTn id="56" fill="hold">
                            <p:stCondLst>
                              <p:cond delay="0"/>
                            </p:stCondLst>
                            <p:childTnLst>
                              <p:par>
                                <p:cTn id="57" presetID="23" presetClass="entr" presetSubtype="16"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10"/>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9"/>
                                        </p:tgtEl>
                                        <p:attrNameLst>
                                          <p:attrName>style.visibility</p:attrName>
                                        </p:attrNameLst>
                                      </p:cBhvr>
                                      <p:to>
                                        <p:strVal val="hidden"/>
                                      </p:to>
                                    </p:set>
                                  </p:childTnLst>
                                </p:cTn>
                              </p:par>
                            </p:childTnLst>
                          </p:cTn>
                        </p:par>
                        <p:par>
                          <p:cTn id="71" fill="hold">
                            <p:stCondLst>
                              <p:cond delay="0"/>
                            </p:stCondLst>
                            <p:childTnLst>
                              <p:par>
                                <p:cTn id="72" presetID="23" presetClass="entr" presetSubtype="16"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fill="hold"/>
                                        <p:tgtEl>
                                          <p:spTgt spid="12"/>
                                        </p:tgtEl>
                                        <p:attrNameLst>
                                          <p:attrName>ppt_w</p:attrName>
                                        </p:attrNameLst>
                                      </p:cBhvr>
                                      <p:tavLst>
                                        <p:tav tm="0">
                                          <p:val>
                                            <p:fltVal val="0"/>
                                          </p:val>
                                        </p:tav>
                                        <p:tav tm="100000">
                                          <p:val>
                                            <p:strVal val="#ppt_w"/>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childTnLst>
                                </p:cTn>
                              </p:par>
                              <p:par>
                                <p:cTn id="76" presetID="23" presetClass="entr" presetSubtype="16"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12"/>
                                        </p:tgtEl>
                                        <p:attrNameLst>
                                          <p:attrName>style.visibility</p:attrName>
                                        </p:attrNameLst>
                                      </p:cBhvr>
                                      <p:to>
                                        <p:strVal val="hidden"/>
                                      </p:to>
                                    </p:set>
                                  </p:childTnLst>
                                </p:cTn>
                              </p:par>
                              <p:par>
                                <p:cTn id="84" presetID="1" presetClass="exit" presetSubtype="0" fill="hold" grpId="1" nodeType="withEffect">
                                  <p:stCondLst>
                                    <p:cond delay="0"/>
                                  </p:stCondLst>
                                  <p:childTnLst>
                                    <p:set>
                                      <p:cBhvr>
                                        <p:cTn id="85" dur="1" fill="hold">
                                          <p:stCondLst>
                                            <p:cond delay="0"/>
                                          </p:stCondLst>
                                        </p:cTn>
                                        <p:tgtEl>
                                          <p:spTgt spid="14"/>
                                        </p:tgtEl>
                                        <p:attrNameLst>
                                          <p:attrName>style.visibility</p:attrName>
                                        </p:attrNameLst>
                                      </p:cBhvr>
                                      <p:to>
                                        <p:strVal val="hidden"/>
                                      </p:to>
                                    </p:set>
                                  </p:childTnLst>
                                </p:cTn>
                              </p:par>
                            </p:childTnLst>
                          </p:cTn>
                        </p:par>
                        <p:par>
                          <p:cTn id="86" fill="hold">
                            <p:stCondLst>
                              <p:cond delay="0"/>
                            </p:stCondLst>
                            <p:childTnLst>
                              <p:par>
                                <p:cTn id="87" presetID="23" presetClass="entr" presetSubtype="16"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p:cTn id="89" dur="500" fill="hold"/>
                                        <p:tgtEl>
                                          <p:spTgt spid="13"/>
                                        </p:tgtEl>
                                        <p:attrNameLst>
                                          <p:attrName>ppt_w</p:attrName>
                                        </p:attrNameLst>
                                      </p:cBhvr>
                                      <p:tavLst>
                                        <p:tav tm="0">
                                          <p:val>
                                            <p:fltVal val="0"/>
                                          </p:val>
                                        </p:tav>
                                        <p:tav tm="100000">
                                          <p:val>
                                            <p:strVal val="#ppt_w"/>
                                          </p:val>
                                        </p:tav>
                                      </p:tavLst>
                                    </p:anim>
                                    <p:anim calcmode="lin" valueType="num">
                                      <p:cBhvr>
                                        <p:cTn id="90" dur="500" fill="hold"/>
                                        <p:tgtEl>
                                          <p:spTgt spid="13"/>
                                        </p:tgtEl>
                                        <p:attrNameLst>
                                          <p:attrName>ppt_h</p:attrName>
                                        </p:attrNameLst>
                                      </p:cBhvr>
                                      <p:tavLst>
                                        <p:tav tm="0">
                                          <p:val>
                                            <p:fltVal val="0"/>
                                          </p:val>
                                        </p:tav>
                                        <p:tav tm="100000">
                                          <p:val>
                                            <p:strVal val="#ppt_h"/>
                                          </p:val>
                                        </p:tav>
                                      </p:tavLst>
                                    </p:anim>
                                  </p:childTnLst>
                                </p:cTn>
                              </p:par>
                              <p:par>
                                <p:cTn id="91" presetID="23" presetClass="entr" presetSubtype="16" fill="hold" grpId="0" nodeType="with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p:cTn id="93" dur="500" fill="hold"/>
                                        <p:tgtEl>
                                          <p:spTgt spid="15"/>
                                        </p:tgtEl>
                                        <p:attrNameLst>
                                          <p:attrName>ppt_w</p:attrName>
                                        </p:attrNameLst>
                                      </p:cBhvr>
                                      <p:tavLst>
                                        <p:tav tm="0">
                                          <p:val>
                                            <p:fltVal val="0"/>
                                          </p:val>
                                        </p:tav>
                                        <p:tav tm="100000">
                                          <p:val>
                                            <p:strVal val="#ppt_w"/>
                                          </p:val>
                                        </p:tav>
                                      </p:tavLst>
                                    </p:anim>
                                    <p:anim calcmode="lin" valueType="num">
                                      <p:cBhvr>
                                        <p:cTn id="94"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Graphic spid="4" grpId="0">
        <p:bldAsOne/>
      </p:bldGraphic>
      <p:bldGraphic spid="4" grpId="1">
        <p:bldAsOne/>
      </p:bldGraphic>
      <p:bldGraphic spid="5" grpId="0">
        <p:bldAsOne/>
      </p:bldGraphic>
      <p:bldGraphic spid="5" grpId="1">
        <p:bldAsOne/>
      </p:bldGraphic>
      <p:bldP spid="6" grpId="0"/>
      <p:bldP spid="6" grpId="1"/>
      <p:bldGraphic spid="7" grpId="0">
        <p:bldAsOne/>
      </p:bldGraphic>
      <p:bldGraphic spid="7" grpId="1">
        <p:bldAsOne/>
      </p:bldGraphic>
      <p:bldP spid="8" grpId="0"/>
      <p:bldP spid="8" grpId="1"/>
      <p:bldGraphic spid="9" grpId="0">
        <p:bldAsOne/>
      </p:bldGraphic>
      <p:bldGraphic spid="9" grpId="1">
        <p:bldAsOne/>
      </p:bldGraphic>
      <p:bldP spid="10" grpId="0"/>
      <p:bldP spid="10" grpId="1"/>
      <p:bldP spid="12" grpId="0"/>
      <p:bldP spid="12" grpId="1"/>
      <p:bldP spid="13" grpId="0"/>
      <p:bldGraphic spid="14" grpId="0">
        <p:bldAsOne/>
      </p:bldGraphic>
      <p:bldGraphic spid="14" grpId="1">
        <p:bldAsOne/>
      </p:bldGraphic>
      <p:bldGraphic spid="15" grpId="0">
        <p:bldAsOne/>
      </p:bldGraphic>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642918"/>
            <a:ext cx="7498080" cy="1143000"/>
          </a:xfrm>
        </p:spPr>
        <p:txBody>
          <a:bodyPr>
            <a:normAutofit/>
          </a:bodyPr>
          <a:lstStyle/>
          <a:p>
            <a:pPr algn="ctr"/>
            <a:r>
              <a:rPr lang="ru-RU" sz="4800" dirty="0" smtClean="0"/>
              <a:t>Вывод</a:t>
            </a:r>
            <a:endParaRPr lang="ru-RU" sz="4800" dirty="0"/>
          </a:p>
        </p:txBody>
      </p:sp>
      <p:sp>
        <p:nvSpPr>
          <p:cNvPr id="3" name="Содержимое 2"/>
          <p:cNvSpPr>
            <a:spLocks noGrp="1"/>
          </p:cNvSpPr>
          <p:nvPr>
            <p:ph idx="1"/>
          </p:nvPr>
        </p:nvSpPr>
        <p:spPr>
          <a:xfrm>
            <a:off x="714348" y="2214554"/>
            <a:ext cx="8229600" cy="2965526"/>
          </a:xfrm>
        </p:spPr>
        <p:txBody>
          <a:bodyPr>
            <a:normAutofit fontScale="85000" lnSpcReduction="20000"/>
          </a:bodyPr>
          <a:lstStyle/>
          <a:p>
            <a:pPr algn="just">
              <a:buNone/>
            </a:pPr>
            <a:r>
              <a:rPr lang="ru-RU" dirty="0" smtClean="0"/>
              <a:t>		Залогом нашего здоровья является не только рациональное питание, но и то, какие мы употребляем напитки. Вода - это жизнь, а полезные напитки - спутники полноценной жизни без болезней. В результате проведённого исследования Наш   лозунг  звучит так:   </a:t>
            </a:r>
          </a:p>
          <a:p>
            <a:pPr algn="ctr">
              <a:buNone/>
            </a:pPr>
            <a:r>
              <a:rPr lang="ru-RU" b="1" dirty="0" smtClean="0">
                <a:solidFill>
                  <a:schemeClr val="accent3">
                    <a:lumMod val="50000"/>
                  </a:schemeClr>
                </a:solidFill>
              </a:rPr>
              <a:t>«Новое   поколение выбирает компот, сок, квас, морс, чай, минеральную воду».</a:t>
            </a:r>
          </a:p>
          <a:p>
            <a:endParaRPr lang="ru-RU" b="1" dirty="0">
              <a:solidFill>
                <a:schemeClr val="accent3">
                  <a:lumMod val="50000"/>
                </a:schemeClr>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5" dur="500"/>
                                        <p:tgtEl>
                                          <p:spTgt spid="3">
                                            <p:txEl>
                                              <p:pRg st="0" end="0"/>
                                            </p:txEl>
                                          </p:spTgt>
                                        </p:tgtEl>
                                      </p:cBhvr>
                                    </p:animEffect>
                                  </p:childTnLst>
                                </p:cTn>
                              </p:par>
                            </p:childTnLst>
                          </p:cTn>
                        </p:par>
                        <p:par>
                          <p:cTn id="16" fill="hold">
                            <p:stCondLst>
                              <p:cond delay="1000"/>
                            </p:stCondLst>
                            <p:childTnLst>
                              <p:par>
                                <p:cTn id="17" presetID="49" presetClass="entr" presetSubtype="0" decel="10000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785794"/>
            <a:ext cx="7498080" cy="1143000"/>
          </a:xfrm>
        </p:spPr>
        <p:txBody>
          <a:bodyPr/>
          <a:lstStyle/>
          <a:p>
            <a:r>
              <a:rPr lang="ru-RU" dirty="0" smtClean="0"/>
              <a:t>Использованные источники</a:t>
            </a:r>
            <a:endParaRPr lang="ru-RU" dirty="0"/>
          </a:p>
        </p:txBody>
      </p:sp>
      <p:sp>
        <p:nvSpPr>
          <p:cNvPr id="3" name="Содержимое 2"/>
          <p:cNvSpPr>
            <a:spLocks noGrp="1"/>
          </p:cNvSpPr>
          <p:nvPr>
            <p:ph idx="1"/>
          </p:nvPr>
        </p:nvSpPr>
        <p:spPr>
          <a:xfrm>
            <a:off x="1071538" y="2500306"/>
            <a:ext cx="8072462" cy="3394154"/>
          </a:xfrm>
        </p:spPr>
        <p:txBody>
          <a:bodyPr>
            <a:normAutofit fontScale="85000" lnSpcReduction="20000"/>
          </a:bodyPr>
          <a:lstStyle/>
          <a:p>
            <a:pPr marL="624078" indent="-514350">
              <a:buClr>
                <a:schemeClr val="accent5"/>
              </a:buClr>
              <a:buFont typeface="+mj-lt"/>
              <a:buAutoNum type="arabicParenR"/>
            </a:pPr>
            <a:r>
              <a:rPr lang="ru-RU" dirty="0" err="1" smtClean="0"/>
              <a:t>Яндекс</a:t>
            </a:r>
            <a:r>
              <a:rPr lang="ru-RU" dirty="0" smtClean="0"/>
              <a:t> картинки </a:t>
            </a:r>
            <a:r>
              <a:rPr lang="en-US" dirty="0" smtClean="0">
                <a:hlinkClick r:id="rId2"/>
              </a:rPr>
              <a:t>www.yandex.ru</a:t>
            </a:r>
            <a:endParaRPr lang="en-US" dirty="0" smtClean="0"/>
          </a:p>
          <a:p>
            <a:pPr marL="624078" indent="-514350">
              <a:buClr>
                <a:schemeClr val="accent5"/>
              </a:buClr>
              <a:buFont typeface="+mj-lt"/>
              <a:buAutoNum type="arabicParenR"/>
            </a:pPr>
            <a:r>
              <a:rPr lang="ru-RU" dirty="0" smtClean="0"/>
              <a:t>Классификация пищевых добавок </a:t>
            </a:r>
            <a:r>
              <a:rPr lang="ru-RU" dirty="0" err="1" smtClean="0"/>
              <a:t>Википедия</a:t>
            </a:r>
            <a:r>
              <a:rPr lang="ru-RU" dirty="0" smtClean="0"/>
              <a:t> - </a:t>
            </a:r>
            <a:r>
              <a:rPr lang="en-US" dirty="0" smtClean="0">
                <a:hlinkClick r:id="rId3"/>
              </a:rPr>
              <a:t>http://ru.wikipedia.org/wiki/</a:t>
            </a:r>
            <a:r>
              <a:rPr lang="ru-RU" dirty="0" err="1" smtClean="0">
                <a:hlinkClick r:id="rId3"/>
              </a:rPr>
              <a:t>Пищевая_добавка</a:t>
            </a:r>
            <a:endParaRPr lang="ru-RU" dirty="0" smtClean="0"/>
          </a:p>
          <a:p>
            <a:pPr marL="624078" indent="-514350">
              <a:buClr>
                <a:schemeClr val="accent5"/>
              </a:buClr>
              <a:buFont typeface="+mj-lt"/>
              <a:buAutoNum type="arabicParenR"/>
            </a:pPr>
            <a:r>
              <a:rPr lang="ru-RU" dirty="0" smtClean="0"/>
              <a:t>Регламентация минеральных вод по ГОСТу - </a:t>
            </a:r>
            <a:r>
              <a:rPr lang="en-US" dirty="0" smtClean="0">
                <a:hlinkClick r:id="rId4"/>
              </a:rPr>
              <a:t>http://www.selivanovskaya.ru/article13.htm</a:t>
            </a:r>
            <a:endParaRPr lang="ru-RU" dirty="0" smtClean="0"/>
          </a:p>
          <a:p>
            <a:pPr marL="624078" indent="-514350">
              <a:buClr>
                <a:schemeClr val="accent5"/>
              </a:buClr>
              <a:buFont typeface="+mj-lt"/>
              <a:buAutoNum type="arabicParenR"/>
            </a:pPr>
            <a:r>
              <a:rPr lang="ru-RU" dirty="0" smtClean="0"/>
              <a:t>Пищевая ценность фруктов и соков - </a:t>
            </a:r>
            <a:r>
              <a:rPr lang="en-US" dirty="0" smtClean="0">
                <a:hlinkClick r:id="rId5"/>
              </a:rPr>
              <a:t>http://www.rice.ru/healthy_eating/calories/fruits/</a:t>
            </a:r>
            <a:endParaRPr lang="ru-RU" dirty="0" smtClean="0"/>
          </a:p>
          <a:p>
            <a:pPr marL="624078" indent="-514350">
              <a:buClr>
                <a:schemeClr val="accent5"/>
              </a:buClr>
              <a:buFont typeface="+mj-lt"/>
              <a:buAutoNum type="arabicParenR"/>
            </a:pPr>
            <a:r>
              <a:rPr lang="ru-RU" dirty="0" smtClean="0"/>
              <a:t>Соки, виды соков, переработка соков – </a:t>
            </a:r>
            <a:r>
              <a:rPr lang="en-US" dirty="0" smtClean="0">
                <a:hlinkClick r:id="rId6"/>
              </a:rPr>
              <a:t>http://www.fatto.ru/fruktovie_soki_p_6.html</a:t>
            </a:r>
            <a:endParaRPr lang="ru-RU" dirty="0"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6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60"/>
                                        <p:tgtEl>
                                          <p:spTgt spid="2"/>
                                        </p:tgtEl>
                                        <p:attrNameLst>
                                          <p:attrName>fillcolor</p:attrName>
                                        </p:attrNameLst>
                                      </p:cBhvr>
                                      <p:tavLst>
                                        <p:tav tm="0">
                                          <p:val>
                                            <p:clrVal>
                                              <a:schemeClr val="accent2"/>
                                            </p:clrVal>
                                          </p:val>
                                        </p:tav>
                                        <p:tav tm="50000">
                                          <p:val>
                                            <p:clrVal>
                                              <a:schemeClr val="hlink"/>
                                            </p:clrVal>
                                          </p:val>
                                        </p:tav>
                                      </p:tavLst>
                                    </p:anim>
                                    <p:set>
                                      <p:cBhvr>
                                        <p:cTn id="9" dur="60"/>
                                        <p:tgtEl>
                                          <p:spTgt spid="2"/>
                                        </p:tgtEl>
                                        <p:attrNameLst>
                                          <p:attrName>fill.type</p:attrName>
                                        </p:attrNameLst>
                                      </p:cBhvr>
                                      <p:to>
                                        <p:strVal val="solid"/>
                                      </p:to>
                                    </p:set>
                                  </p:childTnLst>
                                </p:cTn>
                              </p:par>
                            </p:childTnLst>
                          </p:cTn>
                        </p:par>
                        <p:par>
                          <p:cTn id="10" fill="hold">
                            <p:stCondLst>
                              <p:cond delay="720"/>
                            </p:stCondLst>
                            <p:childTnLst>
                              <p:par>
                                <p:cTn id="11" presetID="17" presetClass="entr" presetSubtype="1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15" fill="hold">
                            <p:stCondLst>
                              <p:cond delay="1220"/>
                            </p:stCondLst>
                            <p:childTnLst>
                              <p:par>
                                <p:cTn id="16" presetID="17" presetClass="entr" presetSubtype="1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par>
                          <p:cTn id="20" fill="hold">
                            <p:stCondLst>
                              <p:cond delay="1720"/>
                            </p:stCondLst>
                            <p:childTnLst>
                              <p:par>
                                <p:cTn id="21" presetID="17"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par>
                          <p:cTn id="25" fill="hold">
                            <p:stCondLst>
                              <p:cond delay="2220"/>
                            </p:stCondLst>
                            <p:childTnLst>
                              <p:par>
                                <p:cTn id="26" presetID="17" presetClass="entr" presetSubtype="10" fill="hold"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par>
                          <p:cTn id="30" fill="hold">
                            <p:stCondLst>
                              <p:cond delay="2720"/>
                            </p:stCondLst>
                            <p:childTnLst>
                              <p:par>
                                <p:cTn id="31" presetID="17" presetClass="entr" presetSubtype="10" fill="hold"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1_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2_Солнцестоя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738</TotalTime>
  <Words>898</Words>
  <Application>Microsoft Office PowerPoint</Application>
  <PresentationFormat>Экран (4:3)</PresentationFormat>
  <Paragraphs>189</Paragraphs>
  <Slides>25</Slides>
  <Notes>4</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3</vt:i4>
      </vt:variant>
      <vt:variant>
        <vt:lpstr>Заголовки слайдов</vt:lpstr>
      </vt:variant>
      <vt:variant>
        <vt:i4>25</vt:i4>
      </vt:variant>
    </vt:vector>
  </HeadingPairs>
  <TitlesOfParts>
    <vt:vector size="39" baseType="lpstr">
      <vt:lpstr>Arial</vt:lpstr>
      <vt:lpstr>Calibri</vt:lpstr>
      <vt:lpstr>Comic Sans MS</vt:lpstr>
      <vt:lpstr>Constantia</vt:lpstr>
      <vt:lpstr>Corbel</vt:lpstr>
      <vt:lpstr>Gill Sans MT</vt:lpstr>
      <vt:lpstr>Monotype Corsiva</vt:lpstr>
      <vt:lpstr>Times New Roman</vt:lpstr>
      <vt:lpstr>Verdana</vt:lpstr>
      <vt:lpstr>Wingdings</vt:lpstr>
      <vt:lpstr>Wingdings 2</vt:lpstr>
      <vt:lpstr>Солнцестояние</vt:lpstr>
      <vt:lpstr>1_Солнцестояние</vt:lpstr>
      <vt:lpstr>2_Солнцестояние</vt:lpstr>
      <vt:lpstr>Прохладительные напитки</vt:lpstr>
      <vt:lpstr>Цели и задачи исследования</vt:lpstr>
      <vt:lpstr>Актуальность:</vt:lpstr>
      <vt:lpstr>Человек и прохладительные напитки</vt:lpstr>
      <vt:lpstr>Что такое сок?</vt:lpstr>
      <vt:lpstr>Виды соков</vt:lpstr>
      <vt:lpstr>Свежевыжатый сок </vt:lpstr>
      <vt:lpstr>Соки прямого отжима</vt:lpstr>
      <vt:lpstr>Осветленные соки и соки с мякотью</vt:lpstr>
      <vt:lpstr>Восстановленные соки. </vt:lpstr>
      <vt:lpstr>Нектар</vt:lpstr>
      <vt:lpstr>Действие соков на организм</vt:lpstr>
      <vt:lpstr>Минеральные воды</vt:lpstr>
      <vt:lpstr>Виды минеральных вод</vt:lpstr>
      <vt:lpstr>Действие минеральных вод на организм человека</vt:lpstr>
      <vt:lpstr>Газированные напитки</vt:lpstr>
      <vt:lpstr>Классификация «газировок»</vt:lpstr>
      <vt:lpstr>Пищевые добавки</vt:lpstr>
      <vt:lpstr>Вредность «газировки»</vt:lpstr>
      <vt:lpstr>Линия минусинского пивзавода</vt:lpstr>
      <vt:lpstr>Презентация PowerPoint</vt:lpstr>
      <vt:lpstr>Восприятие «газировки» организмом</vt:lpstr>
      <vt:lpstr>Социологический опрос</vt:lpstr>
      <vt:lpstr>Вывод</vt:lpstr>
      <vt:lpstr>Использованные источники</vt:lpstr>
    </vt:vector>
  </TitlesOfParts>
  <Company>дом</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Прохладительные напитки.</dc:title>
  <dc:creator>Антон</dc:creator>
  <cp:lastModifiedBy>Артём Мендрик</cp:lastModifiedBy>
  <cp:revision>79</cp:revision>
  <dcterms:created xsi:type="dcterms:W3CDTF">2008-02-18T14:33:31Z</dcterms:created>
  <dcterms:modified xsi:type="dcterms:W3CDTF">2015-08-13T15:49:45Z</dcterms:modified>
</cp:coreProperties>
</file>