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7" r:id="rId1"/>
  </p:sldMasterIdLst>
  <p:sldIdLst>
    <p:sldId id="256" r:id="rId2"/>
    <p:sldId id="296" r:id="rId3"/>
    <p:sldId id="262" r:id="rId4"/>
    <p:sldId id="264" r:id="rId5"/>
    <p:sldId id="265" r:id="rId6"/>
    <p:sldId id="267" r:id="rId7"/>
    <p:sldId id="287" r:id="rId8"/>
    <p:sldId id="298" r:id="rId9"/>
    <p:sldId id="284" r:id="rId10"/>
    <p:sldId id="285" r:id="rId11"/>
    <p:sldId id="286" r:id="rId12"/>
    <p:sldId id="258" r:id="rId13"/>
    <p:sldId id="291" r:id="rId14"/>
    <p:sldId id="288" r:id="rId15"/>
    <p:sldId id="293" r:id="rId16"/>
    <p:sldId id="289" r:id="rId17"/>
    <p:sldId id="292" r:id="rId18"/>
    <p:sldId id="314" r:id="rId19"/>
    <p:sldId id="310" r:id="rId20"/>
    <p:sldId id="294" r:id="rId21"/>
    <p:sldId id="306" r:id="rId22"/>
    <p:sldId id="300" r:id="rId23"/>
    <p:sldId id="311" r:id="rId24"/>
    <p:sldId id="301" r:id="rId25"/>
    <p:sldId id="308" r:id="rId26"/>
    <p:sldId id="304" r:id="rId27"/>
    <p:sldId id="309" r:id="rId28"/>
    <p:sldId id="303" r:id="rId29"/>
    <p:sldId id="312" r:id="rId30"/>
    <p:sldId id="305" r:id="rId31"/>
    <p:sldId id="313" r:id="rId32"/>
    <p:sldId id="315" r:id="rId3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6600"/>
    <a:srgbClr val="008000"/>
    <a:srgbClr val="009900"/>
    <a:srgbClr val="99FF66"/>
    <a:srgbClr val="FF0000"/>
    <a:srgbClr val="4EEA42"/>
    <a:srgbClr val="EE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3" autoAdjust="0"/>
    <p:restoredTop sz="94650" autoAdjust="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826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333827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333828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29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30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31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32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33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34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33835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36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37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38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39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40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33841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333842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43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44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3845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333846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47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48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3849" name="Group 25"/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333850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51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52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3853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333854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55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56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3857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333858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59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60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33861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62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63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64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65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66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867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3868" name="Rectangle 4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2D19F64-4B33-476E-9DE3-FE95F459AB0B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333869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33870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6174AB8-09ED-438F-9746-71E8F13AB66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33871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3872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F96B2-8260-4B3C-A583-4DE4E1A94EDE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07ACD-7213-429D-B476-BB29555E433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0EC800-0D84-47E2-BA3E-F663DFDF8BC5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A9FF0-B7A4-4AA7-8D2A-476D01423D0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0BE5F3-3E81-4930-B829-871293338C1F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4DA4D-01DC-48BA-B476-B5FD9B2FAE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34A610-BCDD-46D6-8B83-764D854DF991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36194-3002-411C-997A-9D0A34B23B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DFBBC7-22BC-4473-B06F-8842F2E86DAE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B2E14-036D-4155-AE59-365CA7B28B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5C120C-DF87-4A63-9540-3CBBB4CBBBDC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530DF-D757-4E31-A57D-76D9EA7547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D67D67-2DA0-40F3-8846-669766E342B5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0D6B1-8AE1-46CA-8C20-1ECC18B445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61EB9A-8069-4FC0-B860-AF2258C0C9B6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B64CF-BF88-44E7-91E3-CE3CB1FB92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FC6A81-AF8D-4A63-8336-55D58AE9EA16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2C8EB-13DC-4D99-A10F-39DAED64FD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524EFA-F9C1-4759-B2B7-BF3EA5DB9B60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8DFBD-47A1-4535-9D4E-285D56A581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5203036-F4E3-4E76-B31E-03E5A577C21E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C30A041-076B-40A1-9DDF-D611370DE4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42913" y="103188"/>
            <a:ext cx="8243887" cy="5953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D2B2A32-9AF4-4E93-853D-499C7E12B05F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ADD83A1-7580-48DD-AF58-8BD7590256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802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332803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32804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332805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06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07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32808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32809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332810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11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12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13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14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32815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332816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32817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32818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332819" name="Group 19"/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332820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21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22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2823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332824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25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26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2827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332828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29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830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32831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2832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3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4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5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6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7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8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39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40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41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42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43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844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284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2846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2847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0F0A53FC-9853-472F-B38D-E805AD7E852B}" type="datetimeFigureOut">
              <a:rPr lang="ru-RU"/>
              <a:pPr/>
              <a:t>15.08.2015</a:t>
            </a:fld>
            <a:endParaRPr lang="ru-RU"/>
          </a:p>
        </p:txBody>
      </p:sp>
      <p:sp>
        <p:nvSpPr>
          <p:cNvPr id="332848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332849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5E471F-017B-4C58-8EB8-06EE83DAA84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</p:sldLayoutIdLst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5" Type="http://schemas.openxmlformats.org/officeDocument/2006/relationships/image" Target="../media/image8.jpeg"/><Relationship Id="rId4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audio" Target="../media/audio5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5" Type="http://schemas.openxmlformats.org/officeDocument/2006/relationships/image" Target="../media/image8.jpeg"/><Relationship Id="rId4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audio" Target="../media/audio5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5" Type="http://schemas.openxmlformats.org/officeDocument/2006/relationships/image" Target="../media/image8.jpeg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image" Target="../media/image8.jpeg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5"/>
          <p:cNvSpPr>
            <a:spLocks noChangeArrowheads="1" noChangeShapeType="1" noTextEdit="1"/>
          </p:cNvSpPr>
          <p:nvPr/>
        </p:nvSpPr>
        <p:spPr bwMode="auto">
          <a:xfrm>
            <a:off x="3214688" y="4214813"/>
            <a:ext cx="4752975" cy="20161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endParaRPr lang="ru-RU" sz="1600" kern="10">
              <a:ln w="9525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12500">
                    <a:srgbClr val="FF6633"/>
                  </a:gs>
                  <a:gs pos="25000">
                    <a:srgbClr val="FFFF00"/>
                  </a:gs>
                  <a:gs pos="37500">
                    <a:srgbClr val="01A78F"/>
                  </a:gs>
                  <a:gs pos="50000">
                    <a:srgbClr val="3366FF"/>
                  </a:gs>
                  <a:gs pos="62500">
                    <a:srgbClr val="01A78F"/>
                  </a:gs>
                  <a:gs pos="75000">
                    <a:srgbClr val="FFFF00"/>
                  </a:gs>
                  <a:gs pos="87500">
                    <a:srgbClr val="FF6633"/>
                  </a:gs>
                  <a:gs pos="100000">
                    <a:srgbClr val="FF33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3076" name="TextBox 5"/>
          <p:cNvSpPr txBox="1">
            <a:spLocks noChangeArrowheads="1"/>
          </p:cNvSpPr>
          <p:nvPr/>
        </p:nvSpPr>
        <p:spPr bwMode="auto">
          <a:xfrm>
            <a:off x="2987675" y="5000625"/>
            <a:ext cx="59420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b="1" dirty="0">
                <a:solidFill>
                  <a:srgbClr val="000000"/>
                </a:solidFill>
                <a:latin typeface="Garamond" pitchFamily="18" charset="0"/>
              </a:rPr>
              <a:t>Авторы:</a:t>
            </a:r>
          </a:p>
          <a:p>
            <a:pPr algn="l"/>
            <a:r>
              <a:rPr lang="ru-RU" b="1" dirty="0">
                <a:solidFill>
                  <a:srgbClr val="000000"/>
                </a:solidFill>
                <a:latin typeface="Garamond" pitchFamily="18" charset="0"/>
              </a:rPr>
              <a:t>педагог дополнительного образования   </a:t>
            </a:r>
            <a:r>
              <a:rPr lang="ru-RU" b="1" dirty="0" err="1">
                <a:solidFill>
                  <a:srgbClr val="000000"/>
                </a:solidFill>
                <a:latin typeface="Garamond" pitchFamily="18" charset="0"/>
              </a:rPr>
              <a:t>Ягодская</a:t>
            </a:r>
            <a:r>
              <a:rPr lang="ru-RU" b="1" dirty="0">
                <a:solidFill>
                  <a:srgbClr val="000000"/>
                </a:solidFill>
                <a:latin typeface="Garamond" pitchFamily="18" charset="0"/>
              </a:rPr>
              <a:t> О. Н.,</a:t>
            </a:r>
          </a:p>
          <a:p>
            <a:pPr algn="l"/>
            <a:r>
              <a:rPr lang="ru-RU" b="1" dirty="0">
                <a:solidFill>
                  <a:srgbClr val="000000"/>
                </a:solidFill>
                <a:latin typeface="Garamond" pitchFamily="18" charset="0"/>
              </a:rPr>
              <a:t>педагог – организатор Гребенюк Н. А.,</a:t>
            </a:r>
          </a:p>
          <a:p>
            <a:pPr algn="l"/>
            <a:r>
              <a:rPr lang="ru-RU" b="1" dirty="0">
                <a:solidFill>
                  <a:srgbClr val="000000"/>
                </a:solidFill>
                <a:latin typeface="Garamond" pitchFamily="18" charset="0"/>
              </a:rPr>
              <a:t>МОУ «Юный умелец», г. </a:t>
            </a:r>
            <a:r>
              <a:rPr lang="ru-RU" b="1" dirty="0" err="1">
                <a:solidFill>
                  <a:srgbClr val="000000"/>
                </a:solidFill>
                <a:latin typeface="Garamond" pitchFamily="18" charset="0"/>
              </a:rPr>
              <a:t>Черногорск</a:t>
            </a:r>
            <a:endParaRPr lang="ru-RU" b="1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827088" y="908050"/>
            <a:ext cx="2879725" cy="2789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>
                    <a:alpha val="78000"/>
                  </a:srgbClr>
                </a:solidFill>
                <a:latin typeface="Arial"/>
                <a:cs typeface="Arial"/>
              </a:rPr>
              <a:t>СВЕ</a:t>
            </a:r>
          </a:p>
        </p:txBody>
      </p:sp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3851275" y="981075"/>
            <a:ext cx="1687513" cy="2716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ТО</a:t>
            </a:r>
          </a:p>
        </p:txBody>
      </p:sp>
      <p:sp>
        <p:nvSpPr>
          <p:cNvPr id="3079" name="WordArt 7"/>
          <p:cNvSpPr>
            <a:spLocks noChangeArrowheads="1" noChangeShapeType="1" noTextEdit="1"/>
          </p:cNvSpPr>
          <p:nvPr/>
        </p:nvSpPr>
        <p:spPr bwMode="auto">
          <a:xfrm>
            <a:off x="5724525" y="908050"/>
            <a:ext cx="2663825" cy="2808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ФОР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195513" y="260350"/>
            <a:ext cx="4897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Урок по ПДД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4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ck09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7" grpId="0" animBg="1"/>
      <p:bldP spid="3078" grpId="0" animBg="1"/>
      <p:bldP spid="3079" grpId="0" animBg="1"/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43887" cy="877888"/>
          </a:xfrm>
        </p:spPr>
        <p:txBody>
          <a:bodyPr/>
          <a:lstStyle/>
          <a:p>
            <a:r>
              <a:rPr lang="ru-RU" sz="4000">
                <a:solidFill>
                  <a:srgbClr val="080808"/>
                </a:solidFill>
              </a:rPr>
              <a:t>Как это было…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9036050" cy="4456113"/>
          </a:xfrm>
        </p:spPr>
        <p:txBody>
          <a:bodyPr/>
          <a:lstStyle/>
          <a:p>
            <a:pPr marL="452438" indent="-452438">
              <a:lnSpc>
                <a:spcPct val="90000"/>
              </a:lnSpc>
            </a:pPr>
            <a:r>
              <a:rPr lang="ru-RU" sz="2800">
                <a:solidFill>
                  <a:srgbClr val="080808"/>
                </a:solidFill>
              </a:rPr>
              <a:t>… </a:t>
            </a:r>
            <a:r>
              <a:rPr lang="ru-RU" b="1">
                <a:solidFill>
                  <a:srgbClr val="080808"/>
                </a:solidFill>
                <a:latin typeface="Courier New" pitchFamily="49" charset="0"/>
              </a:rPr>
              <a:t>Автомобилей еще не было, да и идея их создания еще не появилась.                        Но в крупнейших городах Европы интенсивность движения конных экипажей достигла уже такой величины, когда для пешеходов стали возникать значительные трудности при пересечении широких улиц… </a:t>
            </a:r>
          </a:p>
          <a:p>
            <a:pPr marL="452438" indent="-452438">
              <a:lnSpc>
                <a:spcPct val="90000"/>
              </a:lnSpc>
              <a:buFontTx/>
              <a:buNone/>
            </a:pPr>
            <a:endParaRPr lang="ru-RU" b="1">
              <a:solidFill>
                <a:srgbClr val="080808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advClick="0" advTm="6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080808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8080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9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71575" y="211138"/>
            <a:ext cx="7245350" cy="587375"/>
          </a:xfrm>
        </p:spPr>
        <p:txBody>
          <a:bodyPr anchor="ctr" anchorCtr="1"/>
          <a:lstStyle/>
          <a:p>
            <a:r>
              <a:rPr lang="ru-RU" sz="3600">
                <a:solidFill>
                  <a:srgbClr val="080808"/>
                </a:solidFill>
              </a:rPr>
              <a:t>ИСТОРИЯ СОЗДАНИЯ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96975"/>
            <a:ext cx="6011863" cy="5327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>
                <a:solidFill>
                  <a:srgbClr val="080808"/>
                </a:solidFill>
              </a:rPr>
              <a:t>И вот в 1868 году в Лондоне перед зданием парламента установили </a:t>
            </a:r>
            <a:r>
              <a:rPr lang="ru-RU" sz="2000" b="1">
                <a:solidFill>
                  <a:srgbClr val="080808"/>
                </a:solidFill>
              </a:rPr>
              <a:t>семафор</a:t>
            </a:r>
            <a:r>
              <a:rPr lang="ru-RU" sz="2000">
                <a:solidFill>
                  <a:srgbClr val="080808"/>
                </a:solidFill>
              </a:rPr>
              <a:t>. Именно семафор, который уже применялся на железных дорогах. Его придумал английский инженер Найт. </a:t>
            </a:r>
          </a:p>
          <a:p>
            <a:pPr>
              <a:lnSpc>
                <a:spcPct val="80000"/>
              </a:lnSpc>
            </a:pPr>
            <a:r>
              <a:rPr lang="ru-RU" sz="2000">
                <a:solidFill>
                  <a:srgbClr val="080808"/>
                </a:solidFill>
              </a:rPr>
              <a:t>     Этот семафор был механическим (цветные сигналы </a:t>
            </a:r>
            <a:r>
              <a:rPr lang="ru-RU" sz="2000">
                <a:solidFill>
                  <a:srgbClr val="FF3300"/>
                </a:solidFill>
              </a:rPr>
              <a:t>красного</a:t>
            </a:r>
            <a:r>
              <a:rPr lang="ru-RU" sz="2000">
                <a:solidFill>
                  <a:srgbClr val="080808"/>
                </a:solidFill>
              </a:rPr>
              <a:t> и </a:t>
            </a:r>
            <a:r>
              <a:rPr lang="ru-RU" sz="2000">
                <a:solidFill>
                  <a:srgbClr val="00FF00"/>
                </a:solidFill>
              </a:rPr>
              <a:t>зеленого </a:t>
            </a:r>
            <a:r>
              <a:rPr lang="ru-RU" sz="2000">
                <a:solidFill>
                  <a:srgbClr val="080808"/>
                </a:solidFill>
              </a:rPr>
              <a:t>цветов менялись с помощью системы приводных ремней). В тёмное время суток использовался вращающийся газовый фонарь. Управлял семафором специально обученный полицейский, который при помощи лебедки поднимал и опускал стрелу с цветным диском. </a:t>
            </a:r>
          </a:p>
          <a:p>
            <a:pPr>
              <a:lnSpc>
                <a:spcPct val="80000"/>
              </a:lnSpc>
            </a:pPr>
            <a:r>
              <a:rPr lang="ru-RU" sz="2000">
                <a:solidFill>
                  <a:srgbClr val="080808"/>
                </a:solidFill>
              </a:rPr>
              <a:t>К сожалению, 2 января 1869 года газовый фонарь взорвался, ранив дежурившего у  семафора полицейского. Это была первая попытка управлять движением. </a:t>
            </a:r>
          </a:p>
        </p:txBody>
      </p:sp>
      <p:pic>
        <p:nvPicPr>
          <p:cNvPr id="4107" name="Picture 11" descr="Газовый светофо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908050"/>
            <a:ext cx="2879725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28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55" presetClass="entr" presetSubtype="0" fill="hold" grpId="1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r>
              <a:rPr lang="ru-RU" sz="3200">
                <a:solidFill>
                  <a:srgbClr val="080808"/>
                </a:solidFill>
              </a:rPr>
              <a:t>ИСТОРИЯ СОЗДАНИЯ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836613"/>
            <a:ext cx="8640763" cy="561657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z="1600"/>
              <a:t>   </a:t>
            </a:r>
            <a:r>
              <a:rPr lang="ru-RU" sz="2000">
                <a:solidFill>
                  <a:srgbClr val="080808"/>
                </a:solidFill>
              </a:rPr>
              <a:t>В 1914 году в Америке появился первый светофор, который работал при помощи электроэнергии и сигналы подавал электрическими лампочками. Электрический светофор все еще имел два цвета – красный и зеленый.</a:t>
            </a:r>
          </a:p>
          <a:p>
            <a:pPr>
              <a:lnSpc>
                <a:spcPct val="110000"/>
              </a:lnSpc>
            </a:pPr>
            <a:endParaRPr lang="ru-RU" sz="2000">
              <a:solidFill>
                <a:srgbClr val="080808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2000">
                <a:solidFill>
                  <a:srgbClr val="080808"/>
                </a:solidFill>
              </a:rPr>
              <a:t>  Командовал сигналами светофора регулировщик, который вместо желтого сигнала подавал предупреждающий звуковой сигнал. Желтый цвет появился лишь в 1918 году.</a:t>
            </a:r>
          </a:p>
          <a:p>
            <a:pPr>
              <a:lnSpc>
                <a:spcPct val="110000"/>
              </a:lnSpc>
            </a:pPr>
            <a:endParaRPr lang="ru-RU" sz="2000">
              <a:solidFill>
                <a:srgbClr val="080808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2000">
                <a:solidFill>
                  <a:srgbClr val="080808"/>
                </a:solidFill>
              </a:rPr>
              <a:t>В 1920 году трехцветные светофоры с использованием жёлтого сигнала были установлены в Детройте и Нью – Йорке.  Авторами изобретений были соответственно Уильям Поттс  и Джон  Харрис</a:t>
            </a:r>
            <a:r>
              <a:rPr lang="en-US" sz="2000">
                <a:solidFill>
                  <a:srgbClr val="080808"/>
                </a:solidFill>
              </a:rPr>
              <a:t>.</a:t>
            </a:r>
            <a:endParaRPr lang="ru-RU" sz="2000">
              <a:solidFill>
                <a:srgbClr val="080808"/>
              </a:solidFill>
            </a:endParaRPr>
          </a:p>
          <a:p>
            <a:pPr>
              <a:lnSpc>
                <a:spcPct val="110000"/>
              </a:lnSpc>
              <a:buFontTx/>
              <a:buNone/>
            </a:pPr>
            <a:endParaRPr lang="ru-RU" sz="200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000">
                <a:solidFill>
                  <a:srgbClr val="080808"/>
                </a:solidFill>
              </a:rPr>
              <a:t>В России первый светофор появился в 1924 году.</a:t>
            </a:r>
          </a:p>
          <a:p>
            <a:pPr>
              <a:lnSpc>
                <a:spcPct val="110000"/>
              </a:lnSpc>
            </a:pPr>
            <a:endParaRPr lang="ru-RU" sz="2000">
              <a:solidFill>
                <a:srgbClr val="080808"/>
              </a:solidFill>
            </a:endParaRPr>
          </a:p>
          <a:p>
            <a:pPr>
              <a:lnSpc>
                <a:spcPct val="110000"/>
              </a:lnSpc>
            </a:pPr>
            <a:endParaRPr lang="ru-RU" sz="180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1800"/>
          </a:p>
          <a:p>
            <a:pPr>
              <a:lnSpc>
                <a:spcPct val="90000"/>
              </a:lnSpc>
            </a:pPr>
            <a:endParaRPr lang="ru-RU" sz="1600"/>
          </a:p>
          <a:p>
            <a:pPr>
              <a:lnSpc>
                <a:spcPct val="80000"/>
              </a:lnSpc>
            </a:pPr>
            <a:endParaRPr lang="ru-RU" sz="2400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107950" y="4194175"/>
            <a:ext cx="66595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Tx/>
              <a:buChar char="•"/>
            </a:pPr>
            <a:endParaRPr lang="ru-RU" sz="320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0"/>
                            </p:stCondLst>
                            <p:childTnLst>
                              <p:par>
                                <p:cTn id="29" presetID="29" presetClass="entr" presetSubtype="0" fill="hold" grpId="0" nodeType="afterEffect" nodePh="1">
                                  <p:stCondLst>
                                    <p:cond delay="35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  <p:bldP spid="2151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r>
              <a:rPr lang="ru-RU" sz="3200">
                <a:solidFill>
                  <a:srgbClr val="080808"/>
                </a:solidFill>
              </a:rPr>
              <a:t>ИСТОРИЯ СОЗДАНИЯ</a:t>
            </a:r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6372225" cy="3484563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ru-RU" sz="2400"/>
              <a:t>  </a:t>
            </a:r>
            <a:r>
              <a:rPr lang="ru-RU" sz="2000">
                <a:solidFill>
                  <a:srgbClr val="080808"/>
                </a:solidFill>
              </a:rPr>
              <a:t>Такой светофор появился в Москве в 1930 году</a:t>
            </a:r>
          </a:p>
          <a:p>
            <a:pPr>
              <a:lnSpc>
                <a:spcPct val="95000"/>
              </a:lnSpc>
            </a:pPr>
            <a:endParaRPr lang="ru-RU" sz="2000">
              <a:solidFill>
                <a:srgbClr val="080808"/>
              </a:solidFill>
            </a:endParaRPr>
          </a:p>
          <a:p>
            <a:pPr>
              <a:lnSpc>
                <a:spcPct val="95000"/>
              </a:lnSpc>
            </a:pPr>
            <a:r>
              <a:rPr lang="ru-RU" sz="2000">
                <a:solidFill>
                  <a:srgbClr val="080808"/>
                </a:solidFill>
              </a:rPr>
              <a:t>  Конструкция этого светофора была выполнена в виде циферблата часов, разделенного на секторы зеленого, желтого и красного цветов. Переключение между цветами осуществлялось с помощью стрелки (как у часов)</a:t>
            </a:r>
          </a:p>
          <a:p>
            <a:pPr>
              <a:lnSpc>
                <a:spcPct val="95000"/>
              </a:lnSpc>
            </a:pPr>
            <a:endParaRPr lang="ru-RU" sz="2000">
              <a:solidFill>
                <a:srgbClr val="080808"/>
              </a:solidFill>
            </a:endParaRPr>
          </a:p>
        </p:txBody>
      </p:sp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6443663" y="1412875"/>
            <a:ext cx="2555875" cy="3671888"/>
            <a:chOff x="4059" y="935"/>
            <a:chExt cx="1610" cy="2313"/>
          </a:xfrm>
        </p:grpSpPr>
        <p:sp>
          <p:nvSpPr>
            <p:cNvPr id="22540" name="AutoShape 12"/>
            <p:cNvSpPr>
              <a:spLocks noChangeArrowheads="1"/>
            </p:cNvSpPr>
            <p:nvPr/>
          </p:nvSpPr>
          <p:spPr bwMode="auto">
            <a:xfrm>
              <a:off x="4059" y="1887"/>
              <a:ext cx="1610" cy="136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ru-RU">
                <a:latin typeface="Garamond" pitchFamily="18" charset="0"/>
              </a:endParaRPr>
            </a:p>
          </p:txBody>
        </p:sp>
        <p:pic>
          <p:nvPicPr>
            <p:cNvPr id="6152" name="Picture 15" descr="Рисунок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192272">
              <a:off x="4073" y="2023"/>
              <a:ext cx="1596" cy="1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5" name="AutoShape 17"/>
            <p:cNvSpPr>
              <a:spLocks noChangeArrowheads="1"/>
            </p:cNvSpPr>
            <p:nvPr/>
          </p:nvSpPr>
          <p:spPr bwMode="auto">
            <a:xfrm>
              <a:off x="4059" y="935"/>
              <a:ext cx="1610" cy="952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ru-RU">
                <a:latin typeface="Garamond" pitchFamily="18" charset="0"/>
              </a:endParaRPr>
            </a:p>
          </p:txBody>
        </p:sp>
      </p:grp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611188" y="4076700"/>
            <a:ext cx="5554662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FontTx/>
              <a:buChar char="•"/>
            </a:pPr>
            <a:endParaRPr lang="ru-RU" sz="320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22548" name="AutoShape 20"/>
          <p:cNvSpPr>
            <a:spLocks noChangeArrowheads="1"/>
          </p:cNvSpPr>
          <p:nvPr/>
        </p:nvSpPr>
        <p:spPr bwMode="auto">
          <a:xfrm>
            <a:off x="7740650" y="3860800"/>
            <a:ext cx="503238" cy="215900"/>
          </a:xfrm>
          <a:prstGeom prst="rightArrow">
            <a:avLst>
              <a:gd name="adj1" fmla="val 50000"/>
              <a:gd name="adj2" fmla="val 5827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Garamond" pitchFamily="18" charset="0"/>
            </a:endParaRPr>
          </a:p>
        </p:txBody>
      </p:sp>
    </p:spTree>
  </p:cSld>
  <p:clrMapOvr>
    <a:masterClrMapping/>
  </p:clrMapOvr>
  <p:transition advClick="0" advTm="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2000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0" name="Picture 12" descr="img00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852738"/>
            <a:ext cx="5111750" cy="3814762"/>
          </a:xfrm>
          <a:prstGeom prst="rect">
            <a:avLst/>
          </a:prstGeom>
          <a:noFill/>
        </p:spPr>
      </p:pic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95288" y="1052513"/>
            <a:ext cx="82804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 </a:t>
            </a:r>
            <a:r>
              <a:rPr lang="ru-RU">
                <a:solidFill>
                  <a:srgbClr val="080808"/>
                </a:solidFill>
              </a:rPr>
              <a:t>В 30 - е годы светофор все более совершенствуется, в его конструкцию вносят новые элементы. Постепенно внешний облик светофора приобретает сегодняшний вид, но вверху располагается зеленый сигнал, а внизу – красный. И только в 1949 г. было введено единое размещение огней светофора: красный – вверху, зеленый – внизу.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1116013" y="404813"/>
            <a:ext cx="7127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ИСТОРИЯ СОЗДАНИЯ</a:t>
            </a: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2000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43887" cy="446087"/>
          </a:xfrm>
        </p:spPr>
        <p:txBody>
          <a:bodyPr/>
          <a:lstStyle/>
          <a:p>
            <a:r>
              <a:rPr lang="ru-RU" sz="28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Виды светофоров</a:t>
            </a:r>
          </a:p>
        </p:txBody>
      </p:sp>
      <p:grpSp>
        <p:nvGrpSpPr>
          <p:cNvPr id="355425" name="Group 97"/>
          <p:cNvGrpSpPr>
            <a:grpSpLocks/>
          </p:cNvGrpSpPr>
          <p:nvPr/>
        </p:nvGrpSpPr>
        <p:grpSpPr bwMode="auto">
          <a:xfrm>
            <a:off x="539750" y="1125538"/>
            <a:ext cx="792163" cy="2160587"/>
            <a:chOff x="521" y="1162"/>
            <a:chExt cx="499" cy="1361"/>
          </a:xfrm>
        </p:grpSpPr>
        <p:sp>
          <p:nvSpPr>
            <p:cNvPr id="355353" name="Oval 25"/>
            <p:cNvSpPr>
              <a:spLocks noChangeArrowheads="1"/>
            </p:cNvSpPr>
            <p:nvPr/>
          </p:nvSpPr>
          <p:spPr bwMode="auto">
            <a:xfrm>
              <a:off x="612" y="1253"/>
              <a:ext cx="31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5352" name="Group 24"/>
            <p:cNvGrpSpPr>
              <a:grpSpLocks/>
            </p:cNvGrpSpPr>
            <p:nvPr/>
          </p:nvGrpSpPr>
          <p:grpSpPr bwMode="auto">
            <a:xfrm>
              <a:off x="521" y="1162"/>
              <a:ext cx="499" cy="1361"/>
              <a:chOff x="521" y="1162"/>
              <a:chExt cx="499" cy="1361"/>
            </a:xfrm>
          </p:grpSpPr>
          <p:sp>
            <p:nvSpPr>
              <p:cNvPr id="355332" name="Rectangle 4"/>
              <p:cNvSpPr>
                <a:spLocks noChangeArrowheads="1"/>
              </p:cNvSpPr>
              <p:nvPr/>
            </p:nvSpPr>
            <p:spPr bwMode="auto">
              <a:xfrm>
                <a:off x="521" y="1162"/>
                <a:ext cx="499" cy="136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33" name="Oval 5"/>
              <p:cNvSpPr>
                <a:spLocks noChangeArrowheads="1"/>
              </p:cNvSpPr>
              <p:nvPr/>
            </p:nvSpPr>
            <p:spPr bwMode="auto">
              <a:xfrm>
                <a:off x="612" y="1298"/>
                <a:ext cx="318" cy="31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34" name="Oval 6"/>
              <p:cNvSpPr>
                <a:spLocks noChangeArrowheads="1"/>
              </p:cNvSpPr>
              <p:nvPr/>
            </p:nvSpPr>
            <p:spPr bwMode="auto">
              <a:xfrm>
                <a:off x="612" y="1706"/>
                <a:ext cx="318" cy="318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35" name="Oval 7"/>
              <p:cNvSpPr>
                <a:spLocks noChangeArrowheads="1"/>
              </p:cNvSpPr>
              <p:nvPr/>
            </p:nvSpPr>
            <p:spPr bwMode="auto">
              <a:xfrm>
                <a:off x="612" y="2115"/>
                <a:ext cx="318" cy="31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55426" name="Group 98"/>
          <p:cNvGrpSpPr>
            <a:grpSpLocks/>
          </p:cNvGrpSpPr>
          <p:nvPr/>
        </p:nvGrpSpPr>
        <p:grpSpPr bwMode="auto">
          <a:xfrm>
            <a:off x="4427538" y="1196975"/>
            <a:ext cx="792162" cy="2160588"/>
            <a:chOff x="1292" y="1162"/>
            <a:chExt cx="499" cy="1361"/>
          </a:xfrm>
        </p:grpSpPr>
        <p:grpSp>
          <p:nvGrpSpPr>
            <p:cNvPr id="355337" name="Group 9"/>
            <p:cNvGrpSpPr>
              <a:grpSpLocks/>
            </p:cNvGrpSpPr>
            <p:nvPr/>
          </p:nvGrpSpPr>
          <p:grpSpPr bwMode="auto">
            <a:xfrm>
              <a:off x="1292" y="1162"/>
              <a:ext cx="499" cy="1361"/>
              <a:chOff x="521" y="1162"/>
              <a:chExt cx="499" cy="1361"/>
            </a:xfrm>
          </p:grpSpPr>
          <p:sp>
            <p:nvSpPr>
              <p:cNvPr id="355338" name="Rectangle 10"/>
              <p:cNvSpPr>
                <a:spLocks noChangeArrowheads="1"/>
              </p:cNvSpPr>
              <p:nvPr/>
            </p:nvSpPr>
            <p:spPr bwMode="auto">
              <a:xfrm>
                <a:off x="521" y="1162"/>
                <a:ext cx="499" cy="136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39" name="Oval 11"/>
              <p:cNvSpPr>
                <a:spLocks noChangeArrowheads="1"/>
              </p:cNvSpPr>
              <p:nvPr/>
            </p:nvSpPr>
            <p:spPr bwMode="auto">
              <a:xfrm>
                <a:off x="612" y="1298"/>
                <a:ext cx="318" cy="31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40" name="Oval 12"/>
              <p:cNvSpPr>
                <a:spLocks noChangeArrowheads="1"/>
              </p:cNvSpPr>
              <p:nvPr/>
            </p:nvSpPr>
            <p:spPr bwMode="auto">
              <a:xfrm>
                <a:off x="612" y="1706"/>
                <a:ext cx="318" cy="318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41" name="Oval 13"/>
              <p:cNvSpPr>
                <a:spLocks noChangeArrowheads="1"/>
              </p:cNvSpPr>
              <p:nvPr/>
            </p:nvSpPr>
            <p:spPr bwMode="auto">
              <a:xfrm>
                <a:off x="612" y="2115"/>
                <a:ext cx="318" cy="31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5354" name="AutoShape 26"/>
            <p:cNvSpPr>
              <a:spLocks noChangeArrowheads="1"/>
            </p:cNvSpPr>
            <p:nvPr/>
          </p:nvSpPr>
          <p:spPr bwMode="auto">
            <a:xfrm>
              <a:off x="1429" y="1344"/>
              <a:ext cx="226" cy="226"/>
            </a:xfrm>
            <a:prstGeom prst="upArrow">
              <a:avLst>
                <a:gd name="adj1" fmla="val 42537"/>
                <a:gd name="adj2" fmla="val 28759"/>
              </a:avLst>
            </a:prstGeom>
            <a:solidFill>
              <a:srgbClr val="FF000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55" name="AutoShape 27"/>
            <p:cNvSpPr>
              <a:spLocks noChangeArrowheads="1"/>
            </p:cNvSpPr>
            <p:nvPr/>
          </p:nvSpPr>
          <p:spPr bwMode="auto">
            <a:xfrm>
              <a:off x="1429" y="1752"/>
              <a:ext cx="226" cy="226"/>
            </a:xfrm>
            <a:prstGeom prst="upArrow">
              <a:avLst>
                <a:gd name="adj1" fmla="val 42537"/>
                <a:gd name="adj2" fmla="val 28759"/>
              </a:avLst>
            </a:prstGeom>
            <a:solidFill>
              <a:srgbClr val="FFCC0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56" name="AutoShape 28"/>
            <p:cNvSpPr>
              <a:spLocks noChangeArrowheads="1"/>
            </p:cNvSpPr>
            <p:nvPr/>
          </p:nvSpPr>
          <p:spPr bwMode="auto">
            <a:xfrm>
              <a:off x="1429" y="2160"/>
              <a:ext cx="226" cy="226"/>
            </a:xfrm>
            <a:prstGeom prst="upArrow">
              <a:avLst>
                <a:gd name="adj1" fmla="val 42537"/>
                <a:gd name="adj2" fmla="val 28759"/>
              </a:avLst>
            </a:prstGeom>
            <a:solidFill>
              <a:srgbClr val="00FF0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55427" name="Group 99"/>
          <p:cNvGrpSpPr>
            <a:grpSpLocks/>
          </p:cNvGrpSpPr>
          <p:nvPr/>
        </p:nvGrpSpPr>
        <p:grpSpPr bwMode="auto">
          <a:xfrm>
            <a:off x="5435600" y="1196975"/>
            <a:ext cx="792163" cy="2160588"/>
            <a:chOff x="2064" y="1162"/>
            <a:chExt cx="499" cy="1361"/>
          </a:xfrm>
        </p:grpSpPr>
        <p:grpSp>
          <p:nvGrpSpPr>
            <p:cNvPr id="355342" name="Group 14"/>
            <p:cNvGrpSpPr>
              <a:grpSpLocks/>
            </p:cNvGrpSpPr>
            <p:nvPr/>
          </p:nvGrpSpPr>
          <p:grpSpPr bwMode="auto">
            <a:xfrm>
              <a:off x="2064" y="1162"/>
              <a:ext cx="499" cy="1361"/>
              <a:chOff x="521" y="1162"/>
              <a:chExt cx="499" cy="1361"/>
            </a:xfrm>
          </p:grpSpPr>
          <p:sp>
            <p:nvSpPr>
              <p:cNvPr id="355343" name="Rectangle 15"/>
              <p:cNvSpPr>
                <a:spLocks noChangeArrowheads="1"/>
              </p:cNvSpPr>
              <p:nvPr/>
            </p:nvSpPr>
            <p:spPr bwMode="auto">
              <a:xfrm>
                <a:off x="521" y="1162"/>
                <a:ext cx="499" cy="136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44" name="Oval 16"/>
              <p:cNvSpPr>
                <a:spLocks noChangeArrowheads="1"/>
              </p:cNvSpPr>
              <p:nvPr/>
            </p:nvSpPr>
            <p:spPr bwMode="auto">
              <a:xfrm>
                <a:off x="612" y="1298"/>
                <a:ext cx="318" cy="318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45" name="Oval 17"/>
              <p:cNvSpPr>
                <a:spLocks noChangeArrowheads="1"/>
              </p:cNvSpPr>
              <p:nvPr/>
            </p:nvSpPr>
            <p:spPr bwMode="auto">
              <a:xfrm>
                <a:off x="612" y="1706"/>
                <a:ext cx="318" cy="318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46" name="Oval 18"/>
              <p:cNvSpPr>
                <a:spLocks noChangeArrowheads="1"/>
              </p:cNvSpPr>
              <p:nvPr/>
            </p:nvSpPr>
            <p:spPr bwMode="auto">
              <a:xfrm>
                <a:off x="612" y="2115"/>
                <a:ext cx="318" cy="317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5357" name="AutoShape 29"/>
            <p:cNvSpPr>
              <a:spLocks noChangeArrowheads="1"/>
            </p:cNvSpPr>
            <p:nvPr/>
          </p:nvSpPr>
          <p:spPr bwMode="auto">
            <a:xfrm>
              <a:off x="2200" y="1389"/>
              <a:ext cx="226" cy="136"/>
            </a:xfrm>
            <a:prstGeom prst="rightArrow">
              <a:avLst>
                <a:gd name="adj1" fmla="val 60296"/>
                <a:gd name="adj2" fmla="val 5049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58" name="AutoShape 30"/>
            <p:cNvSpPr>
              <a:spLocks noChangeArrowheads="1"/>
            </p:cNvSpPr>
            <p:nvPr/>
          </p:nvSpPr>
          <p:spPr bwMode="auto">
            <a:xfrm>
              <a:off x="2200" y="1797"/>
              <a:ext cx="226" cy="136"/>
            </a:xfrm>
            <a:prstGeom prst="rightArrow">
              <a:avLst>
                <a:gd name="adj1" fmla="val 60296"/>
                <a:gd name="adj2" fmla="val 50499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59" name="AutoShape 31"/>
            <p:cNvSpPr>
              <a:spLocks noChangeArrowheads="1"/>
            </p:cNvSpPr>
            <p:nvPr/>
          </p:nvSpPr>
          <p:spPr bwMode="auto">
            <a:xfrm>
              <a:off x="2200" y="2205"/>
              <a:ext cx="226" cy="136"/>
            </a:xfrm>
            <a:prstGeom prst="rightArrow">
              <a:avLst>
                <a:gd name="adj1" fmla="val 60296"/>
                <a:gd name="adj2" fmla="val 50499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55428" name="Group 100"/>
          <p:cNvGrpSpPr>
            <a:grpSpLocks/>
          </p:cNvGrpSpPr>
          <p:nvPr/>
        </p:nvGrpSpPr>
        <p:grpSpPr bwMode="auto">
          <a:xfrm>
            <a:off x="7235825" y="1196975"/>
            <a:ext cx="1512888" cy="2160588"/>
            <a:chOff x="2880" y="1162"/>
            <a:chExt cx="953" cy="1361"/>
          </a:xfrm>
        </p:grpSpPr>
        <p:grpSp>
          <p:nvGrpSpPr>
            <p:cNvPr id="355389" name="Group 61"/>
            <p:cNvGrpSpPr>
              <a:grpSpLocks/>
            </p:cNvGrpSpPr>
            <p:nvPr/>
          </p:nvGrpSpPr>
          <p:grpSpPr bwMode="auto">
            <a:xfrm>
              <a:off x="2880" y="1162"/>
              <a:ext cx="499" cy="1361"/>
              <a:chOff x="2880" y="1162"/>
              <a:chExt cx="499" cy="1361"/>
            </a:xfrm>
          </p:grpSpPr>
          <p:sp>
            <p:nvSpPr>
              <p:cNvPr id="355348" name="Rectangle 20"/>
              <p:cNvSpPr>
                <a:spLocks noChangeArrowheads="1"/>
              </p:cNvSpPr>
              <p:nvPr/>
            </p:nvSpPr>
            <p:spPr bwMode="auto">
              <a:xfrm>
                <a:off x="2880" y="1162"/>
                <a:ext cx="499" cy="136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49" name="Oval 21"/>
              <p:cNvSpPr>
                <a:spLocks noChangeArrowheads="1"/>
              </p:cNvSpPr>
              <p:nvPr/>
            </p:nvSpPr>
            <p:spPr bwMode="auto">
              <a:xfrm>
                <a:off x="2971" y="1298"/>
                <a:ext cx="318" cy="31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50" name="Oval 22"/>
              <p:cNvSpPr>
                <a:spLocks noChangeArrowheads="1"/>
              </p:cNvSpPr>
              <p:nvPr/>
            </p:nvSpPr>
            <p:spPr bwMode="auto">
              <a:xfrm>
                <a:off x="2971" y="1706"/>
                <a:ext cx="318" cy="318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351" name="Oval 23"/>
              <p:cNvSpPr>
                <a:spLocks noChangeArrowheads="1"/>
              </p:cNvSpPr>
              <p:nvPr/>
            </p:nvSpPr>
            <p:spPr bwMode="auto">
              <a:xfrm>
                <a:off x="2971" y="2115"/>
                <a:ext cx="318" cy="31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5360" name="Rectangle 32"/>
            <p:cNvSpPr>
              <a:spLocks noChangeArrowheads="1"/>
            </p:cNvSpPr>
            <p:nvPr/>
          </p:nvSpPr>
          <p:spPr bwMode="auto">
            <a:xfrm>
              <a:off x="3379" y="2069"/>
              <a:ext cx="454" cy="45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70" name="Oval 42"/>
            <p:cNvSpPr>
              <a:spLocks noChangeArrowheads="1"/>
            </p:cNvSpPr>
            <p:nvPr/>
          </p:nvSpPr>
          <p:spPr bwMode="auto">
            <a:xfrm>
              <a:off x="3424" y="2115"/>
              <a:ext cx="318" cy="317"/>
            </a:xfrm>
            <a:prstGeom prst="ellipse">
              <a:avLst/>
            </a:prstGeom>
            <a:solidFill>
              <a:srgbClr val="3333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71" name="AutoShape 43"/>
            <p:cNvSpPr>
              <a:spLocks noChangeArrowheads="1"/>
            </p:cNvSpPr>
            <p:nvPr/>
          </p:nvSpPr>
          <p:spPr bwMode="auto">
            <a:xfrm>
              <a:off x="3470" y="2205"/>
              <a:ext cx="226" cy="136"/>
            </a:xfrm>
            <a:prstGeom prst="rightArrow">
              <a:avLst>
                <a:gd name="adj1" fmla="val 60296"/>
                <a:gd name="adj2" fmla="val 50499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80" name="AutoShape 52"/>
            <p:cNvSpPr>
              <a:spLocks noChangeArrowheads="1"/>
            </p:cNvSpPr>
            <p:nvPr/>
          </p:nvSpPr>
          <p:spPr bwMode="auto">
            <a:xfrm>
              <a:off x="3016" y="2160"/>
              <a:ext cx="226" cy="226"/>
            </a:xfrm>
            <a:prstGeom prst="upArrow">
              <a:avLst>
                <a:gd name="adj1" fmla="val 42537"/>
                <a:gd name="adj2" fmla="val 28759"/>
              </a:avLst>
            </a:prstGeom>
            <a:solidFill>
              <a:srgbClr val="00FF0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55430" name="Group 102"/>
          <p:cNvGrpSpPr>
            <a:grpSpLocks/>
          </p:cNvGrpSpPr>
          <p:nvPr/>
        </p:nvGrpSpPr>
        <p:grpSpPr bwMode="auto">
          <a:xfrm>
            <a:off x="611188" y="4652963"/>
            <a:ext cx="1439862" cy="792162"/>
            <a:chOff x="363" y="2954"/>
            <a:chExt cx="907" cy="499"/>
          </a:xfrm>
        </p:grpSpPr>
        <p:sp>
          <p:nvSpPr>
            <p:cNvPr id="355390" name="Rectangle 62"/>
            <p:cNvSpPr>
              <a:spLocks noChangeArrowheads="1"/>
            </p:cNvSpPr>
            <p:nvPr/>
          </p:nvSpPr>
          <p:spPr bwMode="auto">
            <a:xfrm rot="5400000">
              <a:off x="567" y="2750"/>
              <a:ext cx="499" cy="90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91" name="Oval 63"/>
            <p:cNvSpPr>
              <a:spLocks noChangeArrowheads="1"/>
            </p:cNvSpPr>
            <p:nvPr/>
          </p:nvSpPr>
          <p:spPr bwMode="auto">
            <a:xfrm>
              <a:off x="884" y="3067"/>
              <a:ext cx="318" cy="31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392" name="Oval 64"/>
            <p:cNvSpPr>
              <a:spLocks noChangeArrowheads="1"/>
            </p:cNvSpPr>
            <p:nvPr/>
          </p:nvSpPr>
          <p:spPr bwMode="auto">
            <a:xfrm>
              <a:off x="431" y="3067"/>
              <a:ext cx="318" cy="31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5405" name="Rectangle 77"/>
          <p:cNvSpPr>
            <a:spLocks noChangeArrowheads="1"/>
          </p:cNvSpPr>
          <p:nvPr/>
        </p:nvSpPr>
        <p:spPr bwMode="auto">
          <a:xfrm>
            <a:off x="5795963" y="4508500"/>
            <a:ext cx="2376487" cy="1008063"/>
          </a:xfrm>
          <a:prstGeom prst="rect">
            <a:avLst/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06" name="Line 78"/>
          <p:cNvSpPr>
            <a:spLocks noChangeShapeType="1"/>
          </p:cNvSpPr>
          <p:nvPr/>
        </p:nvSpPr>
        <p:spPr bwMode="auto">
          <a:xfrm>
            <a:off x="6588125" y="4581525"/>
            <a:ext cx="0" cy="792163"/>
          </a:xfrm>
          <a:prstGeom prst="line">
            <a:avLst/>
          </a:prstGeom>
          <a:noFill/>
          <a:ln w="444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5407" name="Line 79"/>
          <p:cNvSpPr>
            <a:spLocks noChangeShapeType="1"/>
          </p:cNvSpPr>
          <p:nvPr/>
        </p:nvSpPr>
        <p:spPr bwMode="auto">
          <a:xfrm>
            <a:off x="7308850" y="4581525"/>
            <a:ext cx="0" cy="792163"/>
          </a:xfrm>
          <a:prstGeom prst="line">
            <a:avLst/>
          </a:prstGeom>
          <a:noFill/>
          <a:ln w="444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5408" name="Rectangle 80"/>
          <p:cNvSpPr>
            <a:spLocks noChangeArrowheads="1"/>
          </p:cNvSpPr>
          <p:nvPr/>
        </p:nvSpPr>
        <p:spPr bwMode="auto">
          <a:xfrm rot="2812388">
            <a:off x="5795962" y="4725988"/>
            <a:ext cx="360363" cy="714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09" name="Rectangle 81"/>
          <p:cNvSpPr>
            <a:spLocks noChangeArrowheads="1"/>
          </p:cNvSpPr>
          <p:nvPr/>
        </p:nvSpPr>
        <p:spPr bwMode="auto">
          <a:xfrm rot="-3137141">
            <a:off x="6156326" y="4724400"/>
            <a:ext cx="360362" cy="7143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0" name="Rectangle 82"/>
          <p:cNvSpPr>
            <a:spLocks noChangeArrowheads="1"/>
          </p:cNvSpPr>
          <p:nvPr/>
        </p:nvSpPr>
        <p:spPr bwMode="auto">
          <a:xfrm rot="-2719739">
            <a:off x="5795962" y="5084763"/>
            <a:ext cx="360363" cy="714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1" name="Rectangle 83"/>
          <p:cNvSpPr>
            <a:spLocks noChangeArrowheads="1"/>
          </p:cNvSpPr>
          <p:nvPr/>
        </p:nvSpPr>
        <p:spPr bwMode="auto">
          <a:xfrm rot="2857181">
            <a:off x="6154738" y="5086350"/>
            <a:ext cx="360362" cy="714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2" name="Rectangle 84"/>
          <p:cNvSpPr>
            <a:spLocks noChangeArrowheads="1"/>
          </p:cNvSpPr>
          <p:nvPr/>
        </p:nvSpPr>
        <p:spPr bwMode="auto">
          <a:xfrm rot="3027448">
            <a:off x="6646069" y="4823619"/>
            <a:ext cx="431800" cy="714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3" name="Rectangle 85"/>
          <p:cNvSpPr>
            <a:spLocks noChangeArrowheads="1"/>
          </p:cNvSpPr>
          <p:nvPr/>
        </p:nvSpPr>
        <p:spPr bwMode="auto">
          <a:xfrm>
            <a:off x="6804025" y="5157788"/>
            <a:ext cx="360363" cy="71437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4" name="Rectangle 86"/>
          <p:cNvSpPr>
            <a:spLocks noChangeArrowheads="1"/>
          </p:cNvSpPr>
          <p:nvPr/>
        </p:nvSpPr>
        <p:spPr bwMode="auto">
          <a:xfrm rot="5400000">
            <a:off x="6946901" y="5013325"/>
            <a:ext cx="360362" cy="71437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5" name="Rectangle 87"/>
          <p:cNvSpPr>
            <a:spLocks noChangeArrowheads="1"/>
          </p:cNvSpPr>
          <p:nvPr/>
        </p:nvSpPr>
        <p:spPr bwMode="auto">
          <a:xfrm rot="5400000">
            <a:off x="7561263" y="4832350"/>
            <a:ext cx="431800" cy="7302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6" name="Rectangle 88"/>
          <p:cNvSpPr>
            <a:spLocks noChangeArrowheads="1"/>
          </p:cNvSpPr>
          <p:nvPr/>
        </p:nvSpPr>
        <p:spPr bwMode="auto">
          <a:xfrm rot="2849584">
            <a:off x="7451725" y="5157788"/>
            <a:ext cx="360363" cy="71437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5417" name="Rectangle 89"/>
          <p:cNvSpPr>
            <a:spLocks noChangeArrowheads="1"/>
          </p:cNvSpPr>
          <p:nvPr/>
        </p:nvSpPr>
        <p:spPr bwMode="auto">
          <a:xfrm rot="-2656706">
            <a:off x="7667625" y="5157788"/>
            <a:ext cx="360363" cy="71437"/>
          </a:xfrm>
          <a:prstGeom prst="rect">
            <a:avLst/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55431" name="Group 103"/>
          <p:cNvGrpSpPr>
            <a:grpSpLocks/>
          </p:cNvGrpSpPr>
          <p:nvPr/>
        </p:nvGrpSpPr>
        <p:grpSpPr bwMode="auto">
          <a:xfrm>
            <a:off x="3059113" y="4652963"/>
            <a:ext cx="1584325" cy="936625"/>
            <a:chOff x="1791" y="2976"/>
            <a:chExt cx="998" cy="590"/>
          </a:xfrm>
        </p:grpSpPr>
        <p:grpSp>
          <p:nvGrpSpPr>
            <p:cNvPr id="355420" name="Group 92"/>
            <p:cNvGrpSpPr>
              <a:grpSpLocks/>
            </p:cNvGrpSpPr>
            <p:nvPr/>
          </p:nvGrpSpPr>
          <p:grpSpPr bwMode="auto">
            <a:xfrm>
              <a:off x="1791" y="2976"/>
              <a:ext cx="998" cy="590"/>
              <a:chOff x="1791" y="2976"/>
              <a:chExt cx="998" cy="590"/>
            </a:xfrm>
          </p:grpSpPr>
          <p:sp>
            <p:nvSpPr>
              <p:cNvPr id="355418" name="Rectangle 90"/>
              <p:cNvSpPr>
                <a:spLocks noChangeArrowheads="1"/>
              </p:cNvSpPr>
              <p:nvPr/>
            </p:nvSpPr>
            <p:spPr bwMode="auto">
              <a:xfrm>
                <a:off x="1791" y="2976"/>
                <a:ext cx="998" cy="318"/>
              </a:xfrm>
              <a:prstGeom prst="rect">
                <a:avLst/>
              </a:prstGeom>
              <a:solidFill>
                <a:srgbClr val="080808"/>
              </a:solidFill>
              <a:ln w="9525">
                <a:solidFill>
                  <a:srgbClr val="08080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419" name="Rectangle 91"/>
              <p:cNvSpPr>
                <a:spLocks noChangeArrowheads="1"/>
              </p:cNvSpPr>
              <p:nvPr/>
            </p:nvSpPr>
            <p:spPr bwMode="auto">
              <a:xfrm>
                <a:off x="2109" y="3294"/>
                <a:ext cx="363" cy="272"/>
              </a:xfrm>
              <a:prstGeom prst="rect">
                <a:avLst/>
              </a:prstGeom>
              <a:solidFill>
                <a:srgbClr val="080808"/>
              </a:solidFill>
              <a:ln w="9525">
                <a:solidFill>
                  <a:srgbClr val="08080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5421" name="Oval 93"/>
            <p:cNvSpPr>
              <a:spLocks noChangeArrowheads="1"/>
            </p:cNvSpPr>
            <p:nvPr/>
          </p:nvSpPr>
          <p:spPr bwMode="auto">
            <a:xfrm>
              <a:off x="1837" y="3022"/>
              <a:ext cx="272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422" name="Oval 94"/>
            <p:cNvSpPr>
              <a:spLocks noChangeArrowheads="1"/>
            </p:cNvSpPr>
            <p:nvPr/>
          </p:nvSpPr>
          <p:spPr bwMode="auto">
            <a:xfrm>
              <a:off x="2154" y="3022"/>
              <a:ext cx="273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423" name="Oval 95"/>
            <p:cNvSpPr>
              <a:spLocks noChangeArrowheads="1"/>
            </p:cNvSpPr>
            <p:nvPr/>
          </p:nvSpPr>
          <p:spPr bwMode="auto">
            <a:xfrm>
              <a:off x="2472" y="3022"/>
              <a:ext cx="272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5424" name="Oval 96"/>
            <p:cNvSpPr>
              <a:spLocks noChangeArrowheads="1"/>
            </p:cNvSpPr>
            <p:nvPr/>
          </p:nvSpPr>
          <p:spPr bwMode="auto">
            <a:xfrm>
              <a:off x="2154" y="3294"/>
              <a:ext cx="272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5433" name="Text Box 105"/>
          <p:cNvSpPr txBox="1">
            <a:spLocks noChangeArrowheads="1"/>
          </p:cNvSpPr>
          <p:nvPr/>
        </p:nvSpPr>
        <p:spPr bwMode="auto">
          <a:xfrm>
            <a:off x="0" y="765175"/>
            <a:ext cx="8893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>
                <a:solidFill>
                  <a:srgbClr val="080808"/>
                </a:solidFill>
              </a:rPr>
              <a:t>Транспортные светофоры</a:t>
            </a:r>
          </a:p>
        </p:txBody>
      </p:sp>
      <p:sp>
        <p:nvSpPr>
          <p:cNvPr id="355434" name="Text Box 106"/>
          <p:cNvSpPr txBox="1">
            <a:spLocks noChangeArrowheads="1"/>
          </p:cNvSpPr>
          <p:nvPr/>
        </p:nvSpPr>
        <p:spPr bwMode="auto">
          <a:xfrm>
            <a:off x="179388" y="3429000"/>
            <a:ext cx="172878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rgbClr val="080808"/>
                </a:solidFill>
              </a:rPr>
              <a:t>С вертикальным расположением сигналов</a:t>
            </a:r>
          </a:p>
        </p:txBody>
      </p:sp>
      <p:sp>
        <p:nvSpPr>
          <p:cNvPr id="355435" name="Text Box 107"/>
          <p:cNvSpPr txBox="1">
            <a:spLocks noChangeArrowheads="1"/>
          </p:cNvSpPr>
          <p:nvPr/>
        </p:nvSpPr>
        <p:spPr bwMode="auto">
          <a:xfrm>
            <a:off x="3995738" y="3500438"/>
            <a:ext cx="2881312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rgbClr val="080808"/>
                </a:solidFill>
              </a:rPr>
              <a:t>Для регулирования движения в определенных направлениях</a:t>
            </a:r>
          </a:p>
        </p:txBody>
      </p:sp>
      <p:sp>
        <p:nvSpPr>
          <p:cNvPr id="355436" name="Text Box 108"/>
          <p:cNvSpPr txBox="1">
            <a:spLocks noChangeArrowheads="1"/>
          </p:cNvSpPr>
          <p:nvPr/>
        </p:nvSpPr>
        <p:spPr bwMode="auto">
          <a:xfrm>
            <a:off x="6588125" y="3500438"/>
            <a:ext cx="255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rgbClr val="080808"/>
                </a:solidFill>
              </a:rPr>
              <a:t>С дополнительной секцией</a:t>
            </a:r>
          </a:p>
        </p:txBody>
      </p:sp>
      <p:grpSp>
        <p:nvGrpSpPr>
          <p:cNvPr id="355437" name="Group 109"/>
          <p:cNvGrpSpPr>
            <a:grpSpLocks/>
          </p:cNvGrpSpPr>
          <p:nvPr/>
        </p:nvGrpSpPr>
        <p:grpSpPr bwMode="auto">
          <a:xfrm rot="16200000">
            <a:off x="2519363" y="1304925"/>
            <a:ext cx="792162" cy="2160588"/>
            <a:chOff x="521" y="1162"/>
            <a:chExt cx="499" cy="1361"/>
          </a:xfrm>
        </p:grpSpPr>
        <p:sp>
          <p:nvSpPr>
            <p:cNvPr id="355438" name="Oval 110"/>
            <p:cNvSpPr>
              <a:spLocks noChangeArrowheads="1"/>
            </p:cNvSpPr>
            <p:nvPr/>
          </p:nvSpPr>
          <p:spPr bwMode="auto">
            <a:xfrm>
              <a:off x="612" y="1253"/>
              <a:ext cx="31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5439" name="Group 111"/>
            <p:cNvGrpSpPr>
              <a:grpSpLocks/>
            </p:cNvGrpSpPr>
            <p:nvPr/>
          </p:nvGrpSpPr>
          <p:grpSpPr bwMode="auto">
            <a:xfrm>
              <a:off x="521" y="1162"/>
              <a:ext cx="499" cy="1361"/>
              <a:chOff x="521" y="1162"/>
              <a:chExt cx="499" cy="1361"/>
            </a:xfrm>
          </p:grpSpPr>
          <p:sp>
            <p:nvSpPr>
              <p:cNvPr id="355440" name="Rectangle 112"/>
              <p:cNvSpPr>
                <a:spLocks noChangeArrowheads="1"/>
              </p:cNvSpPr>
              <p:nvPr/>
            </p:nvSpPr>
            <p:spPr bwMode="auto">
              <a:xfrm>
                <a:off x="521" y="1162"/>
                <a:ext cx="499" cy="136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441" name="Oval 113"/>
              <p:cNvSpPr>
                <a:spLocks noChangeArrowheads="1"/>
              </p:cNvSpPr>
              <p:nvPr/>
            </p:nvSpPr>
            <p:spPr bwMode="auto">
              <a:xfrm>
                <a:off x="612" y="1298"/>
                <a:ext cx="318" cy="31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442" name="Oval 114"/>
              <p:cNvSpPr>
                <a:spLocks noChangeArrowheads="1"/>
              </p:cNvSpPr>
              <p:nvPr/>
            </p:nvSpPr>
            <p:spPr bwMode="auto">
              <a:xfrm>
                <a:off x="612" y="1706"/>
                <a:ext cx="318" cy="318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443" name="Oval 115"/>
              <p:cNvSpPr>
                <a:spLocks noChangeArrowheads="1"/>
              </p:cNvSpPr>
              <p:nvPr/>
            </p:nvSpPr>
            <p:spPr bwMode="auto">
              <a:xfrm>
                <a:off x="612" y="2115"/>
                <a:ext cx="318" cy="31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55444" name="Rectangle 116"/>
          <p:cNvSpPr>
            <a:spLocks noChangeArrowheads="1"/>
          </p:cNvSpPr>
          <p:nvPr/>
        </p:nvSpPr>
        <p:spPr bwMode="auto">
          <a:xfrm>
            <a:off x="2051050" y="2997200"/>
            <a:ext cx="194468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rgbClr val="080808"/>
                </a:solidFill>
              </a:rPr>
              <a:t>С горизонтальным расположением сигналов</a:t>
            </a:r>
          </a:p>
        </p:txBody>
      </p:sp>
      <p:sp>
        <p:nvSpPr>
          <p:cNvPr id="355445" name="Text Box 117"/>
          <p:cNvSpPr txBox="1">
            <a:spLocks noChangeArrowheads="1"/>
          </p:cNvSpPr>
          <p:nvPr/>
        </p:nvSpPr>
        <p:spPr bwMode="auto">
          <a:xfrm>
            <a:off x="0" y="5589588"/>
            <a:ext cx="2700338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100" b="1">
                <a:solidFill>
                  <a:srgbClr val="080808"/>
                </a:solidFill>
              </a:rPr>
              <a:t>Для регулирования движения через железнодорожные переезды</a:t>
            </a:r>
          </a:p>
        </p:txBody>
      </p:sp>
      <p:sp>
        <p:nvSpPr>
          <p:cNvPr id="355447" name="Rectangle 119"/>
          <p:cNvSpPr>
            <a:spLocks noChangeArrowheads="1"/>
          </p:cNvSpPr>
          <p:nvPr/>
        </p:nvSpPr>
        <p:spPr bwMode="auto">
          <a:xfrm>
            <a:off x="2700338" y="5805488"/>
            <a:ext cx="244792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100" b="1">
                <a:solidFill>
                  <a:srgbClr val="080808"/>
                </a:solidFill>
              </a:rPr>
              <a:t>Для регулирования движения трамваев и других маршрутных транспортных средств</a:t>
            </a:r>
          </a:p>
        </p:txBody>
      </p:sp>
      <p:sp>
        <p:nvSpPr>
          <p:cNvPr id="355448" name="Text Box 120"/>
          <p:cNvSpPr txBox="1">
            <a:spLocks noChangeArrowheads="1"/>
          </p:cNvSpPr>
          <p:nvPr/>
        </p:nvSpPr>
        <p:spPr bwMode="auto">
          <a:xfrm>
            <a:off x="6084888" y="5734050"/>
            <a:ext cx="16557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rgbClr val="080808"/>
                </a:solidFill>
              </a:rPr>
              <a:t>Реверсивные</a:t>
            </a:r>
          </a:p>
          <a:p>
            <a:pPr>
              <a:spcBef>
                <a:spcPct val="50000"/>
              </a:spcBef>
            </a:pPr>
            <a:endParaRPr lang="ru-RU" sz="1200" b="1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73" name="Picture 9" descr="Рисунок2"/>
          <p:cNvPicPr preferRelativeResize="0">
            <a:picLocks noChangeAspect="1" noChangeArrowheads="1"/>
          </p:cNvPicPr>
          <p:nvPr/>
        </p:nvPicPr>
        <p:blipFill>
          <a:blip r:embed="rId2" cstate="print">
            <a:lum bright="24000" contrast="12000"/>
          </a:blip>
          <a:srcRect/>
          <a:stretch>
            <a:fillRect/>
          </a:stretch>
        </p:blipFill>
        <p:spPr bwMode="auto">
          <a:xfrm>
            <a:off x="3995738" y="2565400"/>
            <a:ext cx="774700" cy="955675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369669" name="Rectangle 5"/>
          <p:cNvSpPr>
            <a:spLocks noChangeArrowheads="1"/>
          </p:cNvSpPr>
          <p:nvPr/>
        </p:nvSpPr>
        <p:spPr bwMode="auto">
          <a:xfrm>
            <a:off x="3024188" y="1993900"/>
            <a:ext cx="2665412" cy="3816350"/>
          </a:xfrm>
          <a:prstGeom prst="rect">
            <a:avLst/>
          </a:prstGeom>
          <a:solidFill>
            <a:srgbClr val="3333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4D4D4D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9670" name="Oval 6"/>
          <p:cNvSpPr>
            <a:spLocks noChangeArrowheads="1"/>
          </p:cNvSpPr>
          <p:nvPr/>
        </p:nvSpPr>
        <p:spPr bwMode="auto">
          <a:xfrm>
            <a:off x="3509963" y="2376488"/>
            <a:ext cx="1698625" cy="1338262"/>
          </a:xfrm>
          <a:prstGeom prst="ellipse">
            <a:avLst/>
          </a:prstGeom>
          <a:solidFill>
            <a:srgbClr val="333333"/>
          </a:solidFill>
          <a:ln w="349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9671" name="Oval 7"/>
          <p:cNvSpPr>
            <a:spLocks noChangeArrowheads="1"/>
          </p:cNvSpPr>
          <p:nvPr/>
        </p:nvSpPr>
        <p:spPr bwMode="auto">
          <a:xfrm>
            <a:off x="3509963" y="4094163"/>
            <a:ext cx="1698625" cy="1336675"/>
          </a:xfrm>
          <a:prstGeom prst="ellipse">
            <a:avLst/>
          </a:prstGeom>
          <a:solidFill>
            <a:srgbClr val="99CC00"/>
          </a:solidFill>
          <a:ln w="222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69672" name="Picture 8" descr="Рисунок2"/>
          <p:cNvPicPr preferRelativeResize="0">
            <a:picLocks noChangeAspect="1" noChangeArrowheads="1"/>
          </p:cNvPicPr>
          <p:nvPr/>
        </p:nvPicPr>
        <p:blipFill>
          <a:blip r:embed="rId2" cstate="print">
            <a:lum bright="70000" contrast="64000"/>
          </a:blip>
          <a:srcRect/>
          <a:stretch>
            <a:fillRect/>
          </a:stretch>
        </p:blipFill>
        <p:spPr bwMode="auto">
          <a:xfrm>
            <a:off x="3995738" y="4283075"/>
            <a:ext cx="774700" cy="955675"/>
          </a:xfrm>
          <a:prstGeom prst="rect">
            <a:avLst/>
          </a:prstGeom>
          <a:noFill/>
        </p:spPr>
      </p:pic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661987"/>
          </a:xfrm>
        </p:spPr>
        <p:txBody>
          <a:bodyPr/>
          <a:lstStyle/>
          <a:p>
            <a:r>
              <a:rPr lang="ru-RU" sz="32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Виды светофоров</a:t>
            </a:r>
          </a:p>
        </p:txBody>
      </p:sp>
      <p:sp>
        <p:nvSpPr>
          <p:cNvPr id="369674" name="Rectangle 10"/>
          <p:cNvSpPr>
            <a:spLocks noChangeArrowheads="1"/>
          </p:cNvSpPr>
          <p:nvPr/>
        </p:nvSpPr>
        <p:spPr bwMode="auto">
          <a:xfrm>
            <a:off x="2749550" y="1052513"/>
            <a:ext cx="3644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>
                <a:solidFill>
                  <a:srgbClr val="080808"/>
                </a:solidFill>
              </a:rPr>
              <a:t>Пешеходный  светофор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F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9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43887" cy="981075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Позы регулировщика соответствуют сигналам светофора:</a:t>
            </a:r>
          </a:p>
        </p:txBody>
      </p:sp>
      <p:grpSp>
        <p:nvGrpSpPr>
          <p:cNvPr id="352280" name="Group 24"/>
          <p:cNvGrpSpPr>
            <a:grpSpLocks/>
          </p:cNvGrpSpPr>
          <p:nvPr/>
        </p:nvGrpSpPr>
        <p:grpSpPr bwMode="auto">
          <a:xfrm>
            <a:off x="4284663" y="1341438"/>
            <a:ext cx="1223962" cy="2519362"/>
            <a:chOff x="2699" y="845"/>
            <a:chExt cx="771" cy="1587"/>
          </a:xfrm>
        </p:grpSpPr>
        <p:sp>
          <p:nvSpPr>
            <p:cNvPr id="352264" name="Rectangle 8"/>
            <p:cNvSpPr>
              <a:spLocks noChangeArrowheads="1"/>
            </p:cNvSpPr>
            <p:nvPr/>
          </p:nvSpPr>
          <p:spPr bwMode="auto">
            <a:xfrm>
              <a:off x="2699" y="845"/>
              <a:ext cx="771" cy="1587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2269" name="Oval 13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880" y="981"/>
              <a:ext cx="363" cy="3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2270" name="Oval 14"/>
            <p:cNvSpPr>
              <a:spLocks noChangeArrowheads="1"/>
            </p:cNvSpPr>
            <p:nvPr/>
          </p:nvSpPr>
          <p:spPr bwMode="auto">
            <a:xfrm>
              <a:off x="2880" y="1480"/>
              <a:ext cx="363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2271" name="Oval 15"/>
            <p:cNvSpPr>
              <a:spLocks noChangeArrowheads="1"/>
            </p:cNvSpPr>
            <p:nvPr/>
          </p:nvSpPr>
          <p:spPr bwMode="auto">
            <a:xfrm>
              <a:off x="2880" y="1979"/>
              <a:ext cx="363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2275" name="Text Box 19"/>
          <p:cNvSpPr txBox="1">
            <a:spLocks noChangeArrowheads="1"/>
          </p:cNvSpPr>
          <p:nvPr/>
        </p:nvSpPr>
        <p:spPr bwMode="auto">
          <a:xfrm>
            <a:off x="468313" y="4005263"/>
            <a:ext cx="15113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-</a:t>
            </a:r>
          </a:p>
        </p:txBody>
      </p:sp>
      <p:sp>
        <p:nvSpPr>
          <p:cNvPr id="352277" name="Rectangle 21"/>
          <p:cNvSpPr>
            <a:spLocks noGrp="1" noChangeArrowheads="1"/>
          </p:cNvSpPr>
          <p:nvPr>
            <p:ph sz="quarter" idx="3"/>
          </p:nvPr>
        </p:nvSpPr>
        <p:spPr>
          <a:xfrm>
            <a:off x="3995738" y="3903663"/>
            <a:ext cx="4968875" cy="254952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ru-RU" sz="2000">
                <a:solidFill>
                  <a:srgbClr val="000000"/>
                </a:solidFill>
              </a:rPr>
              <a:t>    Руки регулировщика опущены или вытянуты в стороны – со стороны груди и спины движение всех транспортных средств и пешеходов </a:t>
            </a:r>
            <a:r>
              <a:rPr lang="ru-RU" sz="2000">
                <a:solidFill>
                  <a:srgbClr val="FF3300"/>
                </a:solidFill>
              </a:rPr>
              <a:t>запрещено</a:t>
            </a:r>
            <a:r>
              <a:rPr lang="ru-RU" sz="2000">
                <a:solidFill>
                  <a:srgbClr val="000000"/>
                </a:solidFill>
              </a:rPr>
              <a:t>.</a:t>
            </a:r>
          </a:p>
          <a:p>
            <a:pPr>
              <a:buFontTx/>
              <a:buNone/>
            </a:pPr>
            <a:endParaRPr lang="ru-RU" sz="2000"/>
          </a:p>
        </p:txBody>
      </p:sp>
      <p:pic>
        <p:nvPicPr>
          <p:cNvPr id="352279" name="Picture 23" descr="img2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1341438"/>
            <a:ext cx="1944687" cy="51133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F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3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43888" cy="936625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Позы регулировщика соответствуют сигналам светофора:</a:t>
            </a:r>
          </a:p>
        </p:txBody>
      </p:sp>
      <p:grpSp>
        <p:nvGrpSpPr>
          <p:cNvPr id="353304" name="Group 24"/>
          <p:cNvGrpSpPr>
            <a:grpSpLocks/>
          </p:cNvGrpSpPr>
          <p:nvPr/>
        </p:nvGrpSpPr>
        <p:grpSpPr bwMode="auto">
          <a:xfrm>
            <a:off x="4284663" y="1341438"/>
            <a:ext cx="1368425" cy="2592387"/>
            <a:chOff x="2699" y="845"/>
            <a:chExt cx="862" cy="1633"/>
          </a:xfrm>
        </p:grpSpPr>
        <p:sp>
          <p:nvSpPr>
            <p:cNvPr id="353287" name="Rectangle 7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699" y="845"/>
              <a:ext cx="862" cy="1633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3290" name="Oval 1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971" y="981"/>
              <a:ext cx="362" cy="3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3291" name="Oval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971" y="1480"/>
              <a:ext cx="362" cy="36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3292" name="Oval 1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971" y="1933"/>
              <a:ext cx="362" cy="36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3299" name="Text Box 19"/>
          <p:cNvSpPr txBox="1">
            <a:spLocks noChangeArrowheads="1"/>
          </p:cNvSpPr>
          <p:nvPr/>
        </p:nvSpPr>
        <p:spPr bwMode="auto">
          <a:xfrm>
            <a:off x="468313" y="4005263"/>
            <a:ext cx="15113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-</a:t>
            </a:r>
          </a:p>
        </p:txBody>
      </p:sp>
      <p:sp>
        <p:nvSpPr>
          <p:cNvPr id="353301" name="Rectangle 21"/>
          <p:cNvSpPr>
            <a:spLocks noGrp="1" noChangeArrowheads="1"/>
          </p:cNvSpPr>
          <p:nvPr>
            <p:ph sz="quarter" idx="3"/>
          </p:nvPr>
        </p:nvSpPr>
        <p:spPr>
          <a:xfrm>
            <a:off x="3995738" y="4005263"/>
            <a:ext cx="4691062" cy="2160587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ru-RU" sz="2000">
                <a:solidFill>
                  <a:srgbClr val="000000"/>
                </a:solidFill>
              </a:rPr>
              <a:t>    Поднятая регулировщиком вверх правая рука </a:t>
            </a:r>
            <a:r>
              <a:rPr lang="ru-RU" sz="2000">
                <a:solidFill>
                  <a:srgbClr val="FF9900"/>
                </a:solidFill>
              </a:rPr>
              <a:t>запрещает </a:t>
            </a:r>
            <a:r>
              <a:rPr lang="ru-RU" sz="2000">
                <a:solidFill>
                  <a:srgbClr val="000000"/>
                </a:solidFill>
              </a:rPr>
              <a:t>движение всех транспортных средств и пешеходов во всех направлениях.</a:t>
            </a:r>
            <a:endParaRPr lang="ru-RU" sz="2000"/>
          </a:p>
        </p:txBody>
      </p:sp>
      <p:pic>
        <p:nvPicPr>
          <p:cNvPr id="353303" name="Picture 23" descr="img2141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758950" y="1412875"/>
            <a:ext cx="1660525" cy="475297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/>
      <p:bldP spid="3533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F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-171450"/>
            <a:ext cx="8243887" cy="1314450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Позы регулировщика соответствуют сигналам светофора:</a:t>
            </a:r>
          </a:p>
        </p:txBody>
      </p:sp>
      <p:sp>
        <p:nvSpPr>
          <p:cNvPr id="354326" name="Rectangle 22"/>
          <p:cNvSpPr>
            <a:spLocks noGrp="1" noChangeArrowheads="1"/>
          </p:cNvSpPr>
          <p:nvPr>
            <p:ph sz="quarter" idx="3"/>
          </p:nvPr>
        </p:nvSpPr>
        <p:spPr>
          <a:xfrm>
            <a:off x="3924300" y="3903663"/>
            <a:ext cx="5111750" cy="2549525"/>
          </a:xfrm>
        </p:spPr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ru-RU" sz="2000">
                <a:solidFill>
                  <a:srgbClr val="000000"/>
                </a:solidFill>
              </a:rPr>
              <a:t>    При опущенных или вытянутых в стороны руках со стороны левого и правого бока безрельсовым транспортным средствам </a:t>
            </a:r>
            <a:r>
              <a:rPr lang="ru-RU" sz="2000">
                <a:solidFill>
                  <a:srgbClr val="00FF00"/>
                </a:solidFill>
              </a:rPr>
              <a:t>разрешено</a:t>
            </a:r>
            <a:r>
              <a:rPr lang="ru-RU" sz="2000">
                <a:solidFill>
                  <a:srgbClr val="000000"/>
                </a:solidFill>
              </a:rPr>
              <a:t> движение прямо и направо, пешеходам </a:t>
            </a:r>
            <a:r>
              <a:rPr lang="ru-RU" sz="2000">
                <a:solidFill>
                  <a:srgbClr val="00FF00"/>
                </a:solidFill>
              </a:rPr>
              <a:t>разрешено </a:t>
            </a:r>
            <a:r>
              <a:rPr lang="ru-RU" sz="2000">
                <a:solidFill>
                  <a:srgbClr val="000000"/>
                </a:solidFill>
              </a:rPr>
              <a:t>переходить проезжую часть.</a:t>
            </a:r>
          </a:p>
          <a:p>
            <a:endParaRPr lang="ru-RU" sz="2000"/>
          </a:p>
        </p:txBody>
      </p:sp>
      <p:grpSp>
        <p:nvGrpSpPr>
          <p:cNvPr id="354330" name="Group 26"/>
          <p:cNvGrpSpPr>
            <a:grpSpLocks/>
          </p:cNvGrpSpPr>
          <p:nvPr/>
        </p:nvGrpSpPr>
        <p:grpSpPr bwMode="auto">
          <a:xfrm>
            <a:off x="4572000" y="1484313"/>
            <a:ext cx="1296988" cy="2376487"/>
            <a:chOff x="2880" y="935"/>
            <a:chExt cx="817" cy="1497"/>
          </a:xfrm>
        </p:grpSpPr>
        <p:sp>
          <p:nvSpPr>
            <p:cNvPr id="354313" name="Rectangle 9"/>
            <p:cNvSpPr>
              <a:spLocks noChangeArrowheads="1"/>
            </p:cNvSpPr>
            <p:nvPr/>
          </p:nvSpPr>
          <p:spPr bwMode="auto">
            <a:xfrm>
              <a:off x="2880" y="935"/>
              <a:ext cx="817" cy="1497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4322" name="Oval 18"/>
            <p:cNvSpPr>
              <a:spLocks noChangeArrowheads="1"/>
            </p:cNvSpPr>
            <p:nvPr/>
          </p:nvSpPr>
          <p:spPr bwMode="auto">
            <a:xfrm>
              <a:off x="3107" y="1026"/>
              <a:ext cx="364" cy="31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4327" name="Oval 23"/>
            <p:cNvSpPr>
              <a:spLocks noChangeArrowheads="1"/>
            </p:cNvSpPr>
            <p:nvPr/>
          </p:nvSpPr>
          <p:spPr bwMode="auto">
            <a:xfrm>
              <a:off x="3107" y="1480"/>
              <a:ext cx="364" cy="31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4328" name="Oval 24">
              <a:hlinkClick r:id="" action="ppaction://noaction">
                <a:snd r:embed="rId2" name="Микс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3107" y="1933"/>
              <a:ext cx="364" cy="31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54329" name="Picture 25" descr="img21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268413"/>
            <a:ext cx="1800225" cy="51133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" name="Rectangle 20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43887" cy="1314450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Найди, какой жест регулировщика соответствует зеленому сигналу светофора?</a:t>
            </a:r>
          </a:p>
        </p:txBody>
      </p:sp>
      <p:sp>
        <p:nvSpPr>
          <p:cNvPr id="8230" name="Text Box 38"/>
          <p:cNvSpPr txBox="1">
            <a:spLocks noChangeArrowheads="1"/>
          </p:cNvSpPr>
          <p:nvPr/>
        </p:nvSpPr>
        <p:spPr bwMode="auto">
          <a:xfrm>
            <a:off x="468313" y="4005263"/>
            <a:ext cx="15113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-</a:t>
            </a:r>
          </a:p>
        </p:txBody>
      </p:sp>
      <p:pic>
        <p:nvPicPr>
          <p:cNvPr id="8236" name="Picture 44" descr="img2143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6013" y="1628775"/>
            <a:ext cx="1636712" cy="4456113"/>
          </a:xfrm>
          <a:ln w="3175" cap="flat">
            <a:solidFill>
              <a:schemeClr val="tx1"/>
            </a:solidFill>
            <a:prstDash val="sysDot"/>
          </a:ln>
        </p:spPr>
      </p:pic>
      <p:pic>
        <p:nvPicPr>
          <p:cNvPr id="8237" name="Picture 45" descr="img2148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1628775"/>
            <a:ext cx="1584325" cy="44640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  <p:pic>
        <p:nvPicPr>
          <p:cNvPr id="8238" name="Picture 46" descr="img2141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1628775"/>
            <a:ext cx="1589088" cy="44640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ChangeArrowheads="1"/>
          </p:cNvSpPr>
          <p:nvPr/>
        </p:nvSpPr>
        <p:spPr bwMode="auto">
          <a:xfrm>
            <a:off x="2700338" y="2492375"/>
            <a:ext cx="1582737" cy="1800225"/>
          </a:xfrm>
          <a:prstGeom prst="rect">
            <a:avLst/>
          </a:prstGeom>
          <a:solidFill>
            <a:srgbClr val="808080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808080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0451" name="Oval 3">
            <a:hlinkClick r:id="rId3" action="ppaction://hlinksldjump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2916238" y="2852738"/>
            <a:ext cx="1150937" cy="1008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0452" name="Text Box 4">
            <a:hlinkClick r:id="" action="ppaction://hlinkshowjump?jump=previousslide"/>
          </p:cNvPr>
          <p:cNvSpPr txBox="1">
            <a:spLocks noChangeArrowheads="1"/>
          </p:cNvSpPr>
          <p:nvPr/>
        </p:nvSpPr>
        <p:spPr bwMode="auto">
          <a:xfrm>
            <a:off x="5148263" y="1196975"/>
            <a:ext cx="36925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b="1">
                <a:solidFill>
                  <a:srgbClr val="000000"/>
                </a:solidFill>
                <a:latin typeface="Tahoma" pitchFamily="34" charset="0"/>
              </a:rPr>
              <a:t>Неправильный ответ!!!</a:t>
            </a:r>
          </a:p>
          <a:p>
            <a:pPr algn="l"/>
            <a:r>
              <a:rPr lang="ru-RU" sz="2400">
                <a:solidFill>
                  <a:srgbClr val="000000"/>
                </a:solidFill>
                <a:latin typeface="Tahoma" pitchFamily="34" charset="0"/>
              </a:rPr>
              <a:t>При таком жесте регулировщика со стороны груди и спины движение всех транспортных средств и пешеходов запрещено.</a:t>
            </a:r>
          </a:p>
        </p:txBody>
      </p:sp>
      <p:pic>
        <p:nvPicPr>
          <p:cNvPr id="360453" name="Picture 5" descr="img21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260350"/>
            <a:ext cx="1944687" cy="59055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hold"/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hold"/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hold"/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animBg="1"/>
      <p:bldP spid="3604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43887" cy="1314450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Найди, какой жест регулировщика соответствует зеленому сигналу светофора?</a:t>
            </a:r>
          </a:p>
        </p:txBody>
      </p:sp>
      <p:sp>
        <p:nvSpPr>
          <p:cNvPr id="357379" name="Text Box 3"/>
          <p:cNvSpPr txBox="1">
            <a:spLocks noChangeArrowheads="1"/>
          </p:cNvSpPr>
          <p:nvPr/>
        </p:nvSpPr>
        <p:spPr bwMode="auto">
          <a:xfrm>
            <a:off x="468313" y="4005263"/>
            <a:ext cx="15113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-</a:t>
            </a:r>
          </a:p>
        </p:txBody>
      </p:sp>
      <p:pic>
        <p:nvPicPr>
          <p:cNvPr id="357380" name="Picture 4" descr="img2143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6013" y="1628775"/>
            <a:ext cx="1636712" cy="4456113"/>
          </a:xfrm>
          <a:ln w="3175" cap="flat">
            <a:solidFill>
              <a:schemeClr val="tx1"/>
            </a:solidFill>
            <a:prstDash val="sysDot"/>
          </a:ln>
        </p:spPr>
      </p:pic>
      <p:pic>
        <p:nvPicPr>
          <p:cNvPr id="357381" name="Picture 5" descr="img2148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1628775"/>
            <a:ext cx="1584325" cy="44640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  <p:pic>
        <p:nvPicPr>
          <p:cNvPr id="357382" name="Picture 6" descr="img2141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1628775"/>
            <a:ext cx="1589088" cy="44640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ChangeArrowheads="1"/>
          </p:cNvSpPr>
          <p:nvPr/>
        </p:nvSpPr>
        <p:spPr bwMode="auto">
          <a:xfrm>
            <a:off x="2700338" y="2492375"/>
            <a:ext cx="1582737" cy="1800225"/>
          </a:xfrm>
          <a:prstGeom prst="rect">
            <a:avLst/>
          </a:prstGeom>
          <a:solidFill>
            <a:srgbClr val="808080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808080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2499" name="Oval 3">
            <a:hlinkClick r:id="rId3" action="ppaction://hlinksldjump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2916238" y="2852738"/>
            <a:ext cx="1150937" cy="10080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2500" name="Text Box 4">
            <a:hlinkClick r:id="" action="ppaction://hlinkshowjump?jump=previousslide"/>
          </p:cNvPr>
          <p:cNvSpPr txBox="1">
            <a:spLocks noChangeArrowheads="1"/>
          </p:cNvSpPr>
          <p:nvPr/>
        </p:nvSpPr>
        <p:spPr bwMode="auto">
          <a:xfrm>
            <a:off x="4572000" y="1196975"/>
            <a:ext cx="4268788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Неправильный ответ!</a:t>
            </a:r>
          </a:p>
          <a:p>
            <a:pPr algn="l"/>
            <a:r>
              <a:rPr lang="ru-RU" sz="2400">
                <a:solidFill>
                  <a:srgbClr val="000000"/>
                </a:solidFill>
                <a:latin typeface="Tahoma" pitchFamily="34" charset="0"/>
              </a:rPr>
              <a:t>Поднятая регулировщиком вверх правая рука запрещает движение всех транспортных средств и пешеходов во всех направлениях и соответствует желтому сигналу светофора.</a:t>
            </a:r>
          </a:p>
        </p:txBody>
      </p:sp>
      <p:pic>
        <p:nvPicPr>
          <p:cNvPr id="362501" name="Picture 5" descr="img21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765175"/>
            <a:ext cx="1728787" cy="56165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9" grpId="0" animBg="1"/>
      <p:bldP spid="362500" grpId="0"/>
      <p:bldP spid="36250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43887" cy="1314450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Найди, какой жест регулировщика соответствует зеленому сигналу светофора?</a:t>
            </a:r>
          </a:p>
        </p:txBody>
      </p:sp>
      <p:sp>
        <p:nvSpPr>
          <p:cNvPr id="358403" name="Text Box 3"/>
          <p:cNvSpPr txBox="1">
            <a:spLocks noChangeArrowheads="1"/>
          </p:cNvSpPr>
          <p:nvPr/>
        </p:nvSpPr>
        <p:spPr bwMode="auto">
          <a:xfrm>
            <a:off x="468313" y="4005263"/>
            <a:ext cx="15113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-</a:t>
            </a:r>
          </a:p>
        </p:txBody>
      </p:sp>
      <p:pic>
        <p:nvPicPr>
          <p:cNvPr id="358404" name="Picture 4" descr="img2143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6013" y="1628775"/>
            <a:ext cx="1636712" cy="4456113"/>
          </a:xfrm>
          <a:ln w="3175" cap="flat">
            <a:solidFill>
              <a:schemeClr val="tx1"/>
            </a:solidFill>
            <a:prstDash val="sysDot"/>
          </a:ln>
        </p:spPr>
      </p:pic>
      <p:pic>
        <p:nvPicPr>
          <p:cNvPr id="358405" name="Picture 5" descr="img2148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1628775"/>
            <a:ext cx="1584325" cy="44640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  <p:pic>
        <p:nvPicPr>
          <p:cNvPr id="358406" name="Picture 6" descr="img2141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1628775"/>
            <a:ext cx="1589088" cy="44640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2" descr="img2148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765175"/>
            <a:ext cx="1800225" cy="5327650"/>
          </a:xfrm>
          <a:prstGeom prst="rect">
            <a:avLst/>
          </a:prstGeom>
          <a:noFill/>
        </p:spPr>
      </p:pic>
      <p:sp>
        <p:nvSpPr>
          <p:cNvPr id="361475" name="Rectangle 3"/>
          <p:cNvSpPr>
            <a:spLocks noChangeArrowheads="1"/>
          </p:cNvSpPr>
          <p:nvPr/>
        </p:nvSpPr>
        <p:spPr bwMode="auto">
          <a:xfrm>
            <a:off x="2411413" y="2492375"/>
            <a:ext cx="1582737" cy="1800225"/>
          </a:xfrm>
          <a:prstGeom prst="rect">
            <a:avLst/>
          </a:prstGeom>
          <a:solidFill>
            <a:srgbClr val="808080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808080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1476" name="Oval 4">
            <a:hlinkClick r:id="rId6" action="ppaction://hlinksldjump">
              <a:snd r:embed="rId7" name="applause.wav"/>
            </a:hlinkClick>
          </p:cNvPr>
          <p:cNvSpPr>
            <a:spLocks noChangeArrowheads="1"/>
          </p:cNvSpPr>
          <p:nvPr/>
        </p:nvSpPr>
        <p:spPr bwMode="auto">
          <a:xfrm>
            <a:off x="2627313" y="2852738"/>
            <a:ext cx="1150937" cy="10080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1477" name="Text Box 5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284663" y="692150"/>
            <a:ext cx="4751387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 b="1">
                <a:solidFill>
                  <a:srgbClr val="000000"/>
                </a:solidFill>
              </a:rPr>
              <a:t>Правильно!</a:t>
            </a:r>
          </a:p>
          <a:p>
            <a:pPr algn="l"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 при опущенных или вытянутых в стороны руках со стороны левого и правого бока безрельсовым транспортным средствам разрешено движение прямо и направо, пешеходам разрешено переходить проезжую часть</a:t>
            </a:r>
          </a:p>
          <a:p>
            <a:pPr algn="l">
              <a:spcBef>
                <a:spcPct val="50000"/>
              </a:spcBef>
            </a:pPr>
            <a:endParaRPr lang="ru-RU" sz="2400">
              <a:solidFill>
                <a:srgbClr val="000000"/>
              </a:solidFill>
            </a:endParaRPr>
          </a:p>
          <a:p>
            <a:pPr algn="l">
              <a:spcBef>
                <a:spcPct val="50000"/>
              </a:spcBef>
            </a:pPr>
            <a:endParaRPr lang="ru-RU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614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к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6" grpId="0" animBg="1"/>
      <p:bldP spid="3614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4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619250" y="1628775"/>
            <a:ext cx="6048375" cy="2749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Молодцы!!!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83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9" name="Picture 9" descr="myanistarback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27" name="Rectangle 7"/>
          <p:cNvSpPr>
            <a:spLocks noGrp="1" noChangeArrowheads="1"/>
          </p:cNvSpPr>
          <p:nvPr>
            <p:ph/>
          </p:nvPr>
        </p:nvSpPr>
        <p:spPr>
          <a:xfrm>
            <a:off x="0" y="103188"/>
            <a:ext cx="9144000" cy="5953125"/>
          </a:xfrm>
        </p:spPr>
        <p:txBody>
          <a:bodyPr/>
          <a:lstStyle/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r>
              <a:rPr lang="ru-RU" sz="6000" b="1">
                <a:latin typeface="Franklin Gothic Book" pitchFamily="34" charset="0"/>
              </a:rPr>
              <a:t>  </a:t>
            </a:r>
          </a:p>
          <a:p>
            <a:pPr algn="ctr">
              <a:buFontTx/>
              <a:buNone/>
            </a:pPr>
            <a:r>
              <a:rPr lang="ru-RU" sz="6000" b="1">
                <a:latin typeface="Franklin Gothic Book" pitchFamily="34" charset="0"/>
              </a:rPr>
              <a:t> </a:t>
            </a:r>
            <a:r>
              <a:rPr lang="ru-RU" sz="6600" b="1">
                <a:solidFill>
                  <a:schemeClr val="bg1"/>
                </a:solidFill>
                <a:latin typeface="Comic Sans MS" pitchFamily="66" charset="0"/>
              </a:rPr>
              <a:t>«ВЕРЮ-НЕ ВЕРЮ»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389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389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389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389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891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856662" cy="5795963"/>
          </a:xfrm>
        </p:spPr>
        <p:txBody>
          <a:bodyPr/>
          <a:lstStyle/>
          <a:p>
            <a:pPr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  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</a:t>
            </a:r>
            <a:r>
              <a:rPr lang="ru-RU" b="1" i="1">
                <a:solidFill>
                  <a:srgbClr val="080808"/>
                </a:solidFill>
              </a:rPr>
              <a:t>Верите ли вы,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b="1" i="1">
                <a:solidFill>
                  <a:srgbClr val="080808"/>
                </a:solidFill>
              </a:rPr>
              <a:t>что максимальное количество сигналов  транспортного светофора равно  6?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6352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1" uiExpan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Нет, 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максимальное количество сигналов транспортного светофора - 5!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856662" cy="5795963"/>
          </a:xfrm>
        </p:spPr>
        <p:txBody>
          <a:bodyPr/>
          <a:lstStyle/>
          <a:p>
            <a:pPr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  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</a:t>
            </a:r>
            <a:r>
              <a:rPr lang="ru-RU" sz="3600" b="1" i="1">
                <a:solidFill>
                  <a:srgbClr val="080808"/>
                </a:solidFill>
              </a:rPr>
              <a:t>Верите ли вы,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3600" b="1" i="1">
                <a:solidFill>
                  <a:srgbClr val="080808"/>
                </a:solidFill>
              </a:rPr>
              <a:t>что жёлтый мигающий сигнал транспортного светофора обозначает нерегулируемый перекрёсток?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9" name="Rectangle 7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>
              <a:buFontTx/>
              <a:buNone/>
            </a:pPr>
            <a:endParaRPr lang="ru-RU"/>
          </a:p>
          <a:p>
            <a:pPr algn="ctr"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Да,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 желтый мигающий сигнал светофора означает нерегулируемый перекресток.</a:t>
            </a:r>
          </a:p>
        </p:txBody>
      </p:sp>
      <p:pic>
        <p:nvPicPr>
          <p:cNvPr id="392200" name="Picture 8" descr="smiley_010"/>
          <p:cNvPicPr>
            <a:picLocks noChangeAspect="1" noChangeArrowheads="1"/>
          </p:cNvPicPr>
          <p:nvPr/>
        </p:nvPicPr>
        <p:blipFill>
          <a:blip r:embed="rId2" cstate="print">
            <a:lum contrast="-18000"/>
          </a:blip>
          <a:srcRect/>
          <a:stretch>
            <a:fillRect/>
          </a:stretch>
        </p:blipFill>
        <p:spPr bwMode="auto">
          <a:xfrm>
            <a:off x="827088" y="5229225"/>
            <a:ext cx="1800225" cy="1128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2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2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92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2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2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2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92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2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856662" cy="5795963"/>
          </a:xfrm>
        </p:spPr>
        <p:txBody>
          <a:bodyPr/>
          <a:lstStyle/>
          <a:p>
            <a:pPr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  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</a:t>
            </a:r>
            <a:r>
              <a:rPr lang="ru-RU" sz="3600" b="1" i="1">
                <a:solidFill>
                  <a:srgbClr val="080808"/>
                </a:solidFill>
              </a:rPr>
              <a:t>Верите ли вы,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3600" b="1" i="1">
                <a:solidFill>
                  <a:srgbClr val="080808"/>
                </a:solidFill>
              </a:rPr>
              <a:t> что первый электрический светофор появился в Англии?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83" name="Rectangle 11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  <a:p>
            <a:pPr algn="ctr"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Нет, 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первый электрический светофор появился 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в Америке.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7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7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87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7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7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7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87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7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7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7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87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7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856662" cy="5795963"/>
          </a:xfrm>
        </p:spPr>
        <p:txBody>
          <a:bodyPr/>
          <a:lstStyle/>
          <a:p>
            <a:pPr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  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</a:t>
            </a:r>
            <a:r>
              <a:rPr lang="ru-RU" sz="3600" b="1" i="1">
                <a:solidFill>
                  <a:srgbClr val="080808"/>
                </a:solidFill>
              </a:rPr>
              <a:t>Верите ли вы,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3600" b="1" i="1">
                <a:solidFill>
                  <a:srgbClr val="080808"/>
                </a:solidFill>
              </a:rPr>
              <a:t>что сигнал регулировщика свистком разрешает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3600" b="1" i="1">
                <a:solidFill>
                  <a:srgbClr val="080808"/>
                </a:solidFill>
              </a:rPr>
              <a:t>движение пешеходов?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102" name="Rectangle 6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  <a:p>
            <a:pPr algn="ctr"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Нет,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 сигнал свистком служит для привлечения внимания участников дорожного движения.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8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8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88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8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8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8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88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8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856662" cy="5795963"/>
          </a:xfrm>
        </p:spPr>
        <p:txBody>
          <a:bodyPr/>
          <a:lstStyle/>
          <a:p>
            <a:pPr>
              <a:lnSpc>
                <a:spcPct val="135000"/>
              </a:lnSpc>
              <a:buFontTx/>
              <a:buNone/>
            </a:pPr>
            <a:r>
              <a:rPr lang="ru-RU" sz="2400" b="1" i="1">
                <a:solidFill>
                  <a:srgbClr val="080808"/>
                </a:solidFill>
              </a:rPr>
              <a:t>    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2400" b="1" i="1">
                <a:solidFill>
                  <a:srgbClr val="080808"/>
                </a:solidFill>
              </a:rPr>
              <a:t>  </a:t>
            </a:r>
            <a:r>
              <a:rPr lang="ru-RU" b="1" i="1">
                <a:solidFill>
                  <a:srgbClr val="080808"/>
                </a:solidFill>
              </a:rPr>
              <a:t>Верите ли вы,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b="1" i="1">
                <a:solidFill>
                  <a:srgbClr val="080808"/>
                </a:solidFill>
              </a:rPr>
              <a:t>что водители и пешеходы всегда должны выполнять сигналы и указания регулировщика, даже если они противоречат  сигналам светофора?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8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Да, 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сигналы и указания регулировщика участники движения должны выполнять, даже если они противоречат  сигналам светофора.</a:t>
            </a:r>
          </a:p>
          <a:p>
            <a:pPr>
              <a:buFontTx/>
              <a:buNone/>
            </a:pPr>
            <a:endParaRPr lang="ru-RU" sz="3600" b="1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0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0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0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0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0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0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00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0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856662" cy="5795963"/>
          </a:xfrm>
        </p:spPr>
        <p:txBody>
          <a:bodyPr/>
          <a:lstStyle/>
          <a:p>
            <a:pPr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  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2800" b="1" i="1">
                <a:solidFill>
                  <a:srgbClr val="080808"/>
                </a:solidFill>
              </a:rPr>
              <a:t>  </a:t>
            </a:r>
            <a:r>
              <a:rPr lang="ru-RU" sz="3600" b="1" i="1">
                <a:solidFill>
                  <a:srgbClr val="080808"/>
                </a:solidFill>
              </a:rPr>
              <a:t>Верите ли вы, </a:t>
            </a:r>
          </a:p>
          <a:p>
            <a:pPr algn="ctr">
              <a:lnSpc>
                <a:spcPct val="135000"/>
              </a:lnSpc>
              <a:buFontTx/>
              <a:buNone/>
            </a:pPr>
            <a:r>
              <a:rPr lang="ru-RU" sz="3600" b="1" i="1">
                <a:solidFill>
                  <a:srgbClr val="080808"/>
                </a:solidFill>
              </a:rPr>
              <a:t>что в переводе с греческого  языка слово светофор означает трёхцветный?</a:t>
            </a:r>
          </a:p>
        </p:txBody>
      </p:sp>
      <p:pic>
        <p:nvPicPr>
          <p:cNvPr id="384004" name="Picture 4" descr="Traffic-02-june"/>
          <p:cNvPicPr>
            <a:picLocks noChangeAspect="1" noChangeArrowheads="1" noCrop="1"/>
          </p:cNvPicPr>
          <p:nvPr/>
        </p:nvPicPr>
        <p:blipFill>
          <a:blip r:embed="rId2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3708400" y="4149725"/>
            <a:ext cx="1160463" cy="2447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8400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7" name="Text Box 5"/>
          <p:cNvSpPr txBox="1">
            <a:spLocks noChangeArrowheads="1"/>
          </p:cNvSpPr>
          <p:nvPr/>
        </p:nvSpPr>
        <p:spPr bwMode="auto">
          <a:xfrm>
            <a:off x="1692275" y="1844675"/>
            <a:ext cx="5205413" cy="3667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02440" name="Rectangle 8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3600" b="1"/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Нет, 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в переводе с греческого языка «свето» – свет, «форос» - несущий, поэтому 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rgbClr val="080808"/>
                </a:solidFill>
              </a:rPr>
              <a:t>«светофор»–«несущий свет».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2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2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2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2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2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2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02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2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2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2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02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2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042988" y="1628775"/>
            <a:ext cx="7058025" cy="2749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6600" b="1" kern="10">
                <a:ln w="38100">
                  <a:solidFill>
                    <a:srgbClr val="00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FF66"/>
                    </a:gs>
                    <a:gs pos="100000">
                      <a:srgbClr val="008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Молодцы!!!</a:t>
            </a:r>
          </a:p>
        </p:txBody>
      </p:sp>
      <p:pic>
        <p:nvPicPr>
          <p:cNvPr id="408580" name="Picture 4" descr="Barre-Guirland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76225"/>
          </a:xfrm>
          <a:prstGeom prst="rect">
            <a:avLst/>
          </a:prstGeom>
          <a:noFill/>
        </p:spPr>
      </p:pic>
      <p:pic>
        <p:nvPicPr>
          <p:cNvPr id="408581" name="Picture 5" descr="Explosion0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3141663"/>
            <a:ext cx="2193925" cy="2438400"/>
          </a:xfrm>
          <a:prstGeom prst="rect">
            <a:avLst/>
          </a:prstGeom>
          <a:noFill/>
        </p:spPr>
      </p:pic>
      <p:pic>
        <p:nvPicPr>
          <p:cNvPr id="408583" name="Picture 7" descr="Barre-Guirland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6524625"/>
            <a:ext cx="9144000" cy="333375"/>
          </a:xfrm>
          <a:prstGeom prst="rect">
            <a:avLst/>
          </a:prstGeom>
          <a:noFill/>
        </p:spPr>
      </p:pic>
      <p:pic>
        <p:nvPicPr>
          <p:cNvPr id="408584" name="Picture 8" descr="Explosion0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44900"/>
            <a:ext cx="2193925" cy="2438400"/>
          </a:xfrm>
          <a:prstGeom prst="rect">
            <a:avLst/>
          </a:prstGeom>
          <a:noFill/>
        </p:spPr>
      </p:pic>
      <p:pic>
        <p:nvPicPr>
          <p:cNvPr id="408585" name="Picture 9" descr="Explosion04"/>
          <p:cNvPicPr>
            <a:picLocks noChangeAspect="1" noChangeArrowheads="1" noCrop="1"/>
          </p:cNvPicPr>
          <p:nvPr/>
        </p:nvPicPr>
        <p:blipFill>
          <a:blip r:embed="rId5" cstate="print">
            <a:lum bright="40000"/>
          </a:blip>
          <a:srcRect/>
          <a:stretch>
            <a:fillRect/>
          </a:stretch>
        </p:blipFill>
        <p:spPr bwMode="auto">
          <a:xfrm>
            <a:off x="5724525" y="0"/>
            <a:ext cx="2193925" cy="2438400"/>
          </a:xfrm>
          <a:prstGeom prst="rect">
            <a:avLst/>
          </a:prstGeom>
          <a:noFill/>
        </p:spPr>
      </p:pic>
      <p:pic>
        <p:nvPicPr>
          <p:cNvPr id="408586" name="Picture 10" descr="Explosion04"/>
          <p:cNvPicPr>
            <a:picLocks noChangeAspect="1" noChangeArrowheads="1" noCrop="1"/>
          </p:cNvPicPr>
          <p:nvPr/>
        </p:nvPicPr>
        <p:blipFill>
          <a:blip r:embed="rId5" cstate="print">
            <a:lum bright="26000" contrast="-40000"/>
          </a:blip>
          <a:srcRect/>
          <a:stretch>
            <a:fillRect/>
          </a:stretch>
        </p:blipFill>
        <p:spPr bwMode="auto">
          <a:xfrm>
            <a:off x="4356100" y="4419600"/>
            <a:ext cx="2193925" cy="2438400"/>
          </a:xfrm>
          <a:prstGeom prst="rect">
            <a:avLst/>
          </a:prstGeom>
          <a:noFill/>
        </p:spPr>
      </p:pic>
      <p:pic>
        <p:nvPicPr>
          <p:cNvPr id="408587" name="Picture 11" descr="Explosion04"/>
          <p:cNvPicPr>
            <a:picLocks noChangeAspect="1" noChangeArrowheads="1" noCrop="1"/>
          </p:cNvPicPr>
          <p:nvPr/>
        </p:nvPicPr>
        <p:blipFill>
          <a:blip r:embed="rId5" cstate="print">
            <a:lum bright="-40000" contrast="22000"/>
          </a:blip>
          <a:srcRect/>
          <a:stretch>
            <a:fillRect/>
          </a:stretch>
        </p:blipFill>
        <p:spPr bwMode="auto">
          <a:xfrm>
            <a:off x="900113" y="0"/>
            <a:ext cx="2193925" cy="24384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8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8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83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8" grpId="0" animBg="1"/>
    </p:bld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3333"/>
        </a:solidFill>
        <a:ln w="22225" cap="flat" cmpd="sng" algn="ctr">
          <a:solidFill>
            <a:srgbClr val="00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3333"/>
        </a:solidFill>
        <a:ln w="22225" cap="flat" cmpd="sng" algn="ctr">
          <a:solidFill>
            <a:srgbClr val="00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1625</TotalTime>
  <Words>813</Words>
  <Application>Microsoft Office PowerPoint</Application>
  <PresentationFormat>Экран (4:3)</PresentationFormat>
  <Paragraphs>111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Arial Unicode MS</vt:lpstr>
      <vt:lpstr>Arial</vt:lpstr>
      <vt:lpstr>Comic Sans MS</vt:lpstr>
      <vt:lpstr>Courier New</vt:lpstr>
      <vt:lpstr>Franklin Gothic Book</vt:lpstr>
      <vt:lpstr>Garamond</vt:lpstr>
      <vt:lpstr>Tahoma</vt:lpstr>
      <vt:lpstr>Verdana</vt:lpstr>
      <vt:lpstr>Шары</vt:lpstr>
      <vt:lpstr>Презентация PowerPoint</vt:lpstr>
      <vt:lpstr>Как это было…</vt:lpstr>
      <vt:lpstr>ИСТОРИЯ СОЗДАНИЯ</vt:lpstr>
      <vt:lpstr>ИСТОРИЯ СОЗДАНИЯ</vt:lpstr>
      <vt:lpstr>ИСТОРИЯ СОЗДАНИЯ</vt:lpstr>
      <vt:lpstr>Презентация PowerPoint</vt:lpstr>
      <vt:lpstr>Виды светофоров</vt:lpstr>
      <vt:lpstr>Виды светофоров</vt:lpstr>
      <vt:lpstr>Позы регулировщика соответствуют сигналам светофора:</vt:lpstr>
      <vt:lpstr>Позы регулировщика соответствуют сигналам светофора:</vt:lpstr>
      <vt:lpstr>Позы регулировщика соответствуют сигналам светофора:</vt:lpstr>
      <vt:lpstr>Найди, какой жест регулировщика соответствует зеленому сигналу светофора?</vt:lpstr>
      <vt:lpstr>Презентация PowerPoint</vt:lpstr>
      <vt:lpstr>Найди, какой жест регулировщика соответствует зеленому сигналу светофора?</vt:lpstr>
      <vt:lpstr>Презентация PowerPoint</vt:lpstr>
      <vt:lpstr>Найди, какой жест регулировщика соответствует зеленому сигналу светофора?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Артём Мендрик</cp:lastModifiedBy>
  <cp:revision>22</cp:revision>
  <dcterms:created xsi:type="dcterms:W3CDTF">2007-10-07T15:25:40Z</dcterms:created>
  <dcterms:modified xsi:type="dcterms:W3CDTF">2015-08-15T19:36:38Z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000800466c000000000001023620</vt:lpwstr>
  </property>
</Properties>
</file>