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61" r:id="rId3"/>
    <p:sldId id="337" r:id="rId4"/>
    <p:sldId id="327" r:id="rId5"/>
    <p:sldId id="336" r:id="rId6"/>
    <p:sldId id="341" r:id="rId7"/>
    <p:sldId id="338" r:id="rId8"/>
    <p:sldId id="339" r:id="rId9"/>
    <p:sldId id="340" r:id="rId10"/>
    <p:sldId id="342" r:id="rId11"/>
    <p:sldId id="343" r:id="rId12"/>
    <p:sldId id="344" r:id="rId13"/>
    <p:sldId id="360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5" r:id="rId23"/>
    <p:sldId id="353" r:id="rId24"/>
    <p:sldId id="354" r:id="rId25"/>
    <p:sldId id="359" r:id="rId26"/>
    <p:sldId id="356" r:id="rId27"/>
    <p:sldId id="357" r:id="rId28"/>
    <p:sldId id="358" r:id="rId29"/>
    <p:sldId id="362" r:id="rId30"/>
    <p:sldId id="364" r:id="rId31"/>
    <p:sldId id="363" r:id="rId32"/>
    <p:sldId id="33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8080"/>
    <a:srgbClr val="0033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337C8-BBF0-44E8-A7DA-78334E06AF89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E4A75-A285-487C-9D87-A0A7A65D31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73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E4A75-A285-487C-9D87-A0A7A65D312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34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E833B-D709-4ED9-BDAD-1FBA554A9DD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EED72-2B09-4AA1-BEFC-0564A981C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i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gi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0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Relationship Id="rId1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ritical.ru/calendar/1901watt.htm" TargetMode="External"/><Relationship Id="rId13" Type="http://schemas.openxmlformats.org/officeDocument/2006/relationships/hyperlink" Target="http://old.nkj.ru/cgi/nauka46f8.html?02+0204+02204062+html" TargetMode="External"/><Relationship Id="rId18" Type="http://schemas.openxmlformats.org/officeDocument/2006/relationships/hyperlink" Target="http://totalblog.ru/nevidimaya-ruka-adama-smita-upravlyayushhaya-runetom/" TargetMode="External"/><Relationship Id="rId3" Type="http://schemas.openxmlformats.org/officeDocument/2006/relationships/hyperlink" Target="http://starodubmaru.blogspot.com/2010/11/11.html" TargetMode="External"/><Relationship Id="rId7" Type="http://schemas.openxmlformats.org/officeDocument/2006/relationships/hyperlink" Target="http://nplit.ru/books/item/f00/s00/z0000055/st055.shtml" TargetMode="External"/><Relationship Id="rId12" Type="http://schemas.openxmlformats.org/officeDocument/2006/relationships/hyperlink" Target="http://www.historicus.ru/178/" TargetMode="External"/><Relationship Id="rId17" Type="http://schemas.openxmlformats.org/officeDocument/2006/relationships/hyperlink" Target="http://900igr.net/kartinki/ekonomika/Ekonomika/014-CHerez-dve-tysjachi-let-posle-Ksenofonta-i-Aristotelja-vnov-voznikla.html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://ru.wikipedia.org/wiki/%D0%9B%D1%83%D0%B4%D0%B4%D0%B8%D1%82%D1%8B" TargetMode="External"/><Relationship Id="rId20" Type="http://schemas.openxmlformats.org/officeDocument/2006/relationships/hyperlink" Target="http://prezentacii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knowhistory.ru/istoriyaxix-xx/" TargetMode="External"/><Relationship Id="rId11" Type="http://schemas.openxmlformats.org/officeDocument/2006/relationships/hyperlink" Target="http://www.krugosvet.ru/?q=enc/nauka_i_tehnika/tehnologiya_i_promyshlennost/KARTRAT_EDMUND.html" TargetMode="External"/><Relationship Id="rId5" Type="http://schemas.openxmlformats.org/officeDocument/2006/relationships/hyperlink" Target="http://www.booksite.ru/fulltext/nee/lov/tka/che/stvo/3.htm" TargetMode="External"/><Relationship Id="rId15" Type="http://schemas.openxmlformats.org/officeDocument/2006/relationships/hyperlink" Target="http://www.ahmadtea.ua/812/" TargetMode="External"/><Relationship Id="rId10" Type="http://schemas.openxmlformats.org/officeDocument/2006/relationships/hyperlink" Target="http://historic.ru/books/item/f00/s00/z0000036/st634.shtml" TargetMode="External"/><Relationship Id="rId19" Type="http://schemas.openxmlformats.org/officeDocument/2006/relationships/hyperlink" Target="http://office.microsoft.com/ru-ru/images/??Origin=EC790014051049&amp;CTT=6&amp;ver=12&amp;app=powerpnt.exe" TargetMode="External"/><Relationship Id="rId4" Type="http://schemas.openxmlformats.org/officeDocument/2006/relationships/hyperlink" Target="http://chpz.ru/?cat=35" TargetMode="External"/><Relationship Id="rId9" Type="http://schemas.openxmlformats.org/officeDocument/2006/relationships/hyperlink" Target="http://www.krugosvet.ru/?q=enc/nauka_i_tehnika/tehnologiya_i_promyshlennost/ARKRAT_RICHARD.html" TargetMode="External"/><Relationship Id="rId14" Type="http://schemas.openxmlformats.org/officeDocument/2006/relationships/hyperlink" Target="http://moikompas.ru/compas/socrabot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9266619" cy="68580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14414" y="214290"/>
            <a:ext cx="681257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Капитализм  </a:t>
            </a:r>
            <a:r>
              <a:rPr lang="en-US" sz="54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XVIII </a:t>
            </a:r>
            <a:r>
              <a:rPr lang="ru-RU" sz="54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в.</a:t>
            </a:r>
          </a:p>
          <a:p>
            <a:pPr algn="ctr"/>
            <a:r>
              <a:rPr lang="ru-RU" sz="5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Промышленный </a:t>
            </a:r>
          </a:p>
          <a:p>
            <a:pPr algn="ctr"/>
            <a:r>
              <a:rPr lang="ru-RU" sz="54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переворот </a:t>
            </a:r>
            <a:endParaRPr lang="ru-RU" sz="54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15719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ГБОУ 1828 «</a:t>
            </a:r>
            <a:r>
              <a:rPr lang="ru-RU" b="1" dirty="0" err="1" smtClean="0"/>
              <a:t>Сабурово</a:t>
            </a:r>
            <a:r>
              <a:rPr lang="ru-RU" b="1" dirty="0" smtClean="0"/>
              <a:t>» , учитель истории </a:t>
            </a:r>
            <a:r>
              <a:rPr lang="ru-RU" b="1" dirty="0" err="1" smtClean="0"/>
              <a:t>Эсманская</a:t>
            </a:r>
            <a:r>
              <a:rPr lang="ru-RU" b="1" dirty="0" smtClean="0"/>
              <a:t> А.Г.,</a:t>
            </a:r>
            <a:r>
              <a:rPr lang="en-US" b="1" dirty="0" smtClean="0"/>
              <a:t> 7</a:t>
            </a:r>
            <a:r>
              <a:rPr lang="ru-RU" b="1" dirty="0" smtClean="0"/>
              <a:t> класс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3143248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Пар-триумфатор, недолго уж ждать,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И сможешь ты Землю завоевать: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Двигать на море суда и повозки на суше,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Может быть, даже и в небо взмывать.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3795208" y="6421978"/>
            <a:ext cx="2286000" cy="428625"/>
          </a:xfrm>
          <a:prstGeom prst="fram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Prezentacii.com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476672"/>
            <a:ext cx="7786742" cy="108012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Как, по Вашему мнению, итоги революции могли сказаться на дальнейшем социально-экономическом развитии Англии? Сделайте вывод.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44824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6666"/>
                </a:solidFill>
              </a:rPr>
              <a:t>Английская революция расчистила дорогу </a:t>
            </a:r>
          </a:p>
          <a:p>
            <a:pPr algn="ctr"/>
            <a:r>
              <a:rPr lang="ru-RU" sz="2800" b="1" i="1" dirty="0" smtClean="0">
                <a:solidFill>
                  <a:srgbClr val="006666"/>
                </a:solidFill>
              </a:rPr>
              <a:t>                          и  утвердила в стране</a:t>
            </a:r>
          </a:p>
          <a:p>
            <a:pPr algn="ctr"/>
            <a:r>
              <a:rPr lang="ru-RU" sz="2800" b="1" i="1" dirty="0" smtClean="0">
                <a:solidFill>
                  <a:srgbClr val="006666"/>
                </a:solidFill>
              </a:rPr>
              <a:t>                                   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2276872"/>
            <a:ext cx="2442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капитализму 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99792" y="2708920"/>
            <a:ext cx="3262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буржуазный строй</a:t>
            </a:r>
            <a:endParaRPr lang="ru-RU" sz="28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971600" y="3789040"/>
            <a:ext cx="7181990" cy="2664296"/>
            <a:chOff x="827584" y="3789040"/>
            <a:chExt cx="7181990" cy="2664296"/>
          </a:xfrm>
        </p:grpSpPr>
        <p:pic>
          <p:nvPicPr>
            <p:cNvPr id="11" name="Picture 4" descr="http://www.ahmadtea.ua/userfiles/images/News_5/house_of_commons_20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3789040"/>
              <a:ext cx="3581590" cy="2664296"/>
            </a:xfrm>
            <a:prstGeom prst="rect">
              <a:avLst/>
            </a:prstGeom>
            <a:noFill/>
            <a:ln w="38100">
              <a:solidFill>
                <a:srgbClr val="008080"/>
              </a:solidFill>
            </a:ln>
          </p:spPr>
        </p:pic>
        <p:pic>
          <p:nvPicPr>
            <p:cNvPr id="12" name="Picture 2" descr=" «&amp;Kcy;&amp;rcy;&amp;acy;&amp;scy;&amp;ncy;&amp;acy;&amp;yacy; &amp;acy;&amp;rcy;&amp;mcy;&amp;icy;&amp;yacy;»   &amp;pcy;&amp;acy;&amp;rcy;&amp;lcy;&amp;acy;&amp;mcy;&amp;iecy;&amp;ncy;&amp;tcy;&amp;acy;, «&amp;Bcy;&amp;iecy;&amp;lcy;&amp;acy;&amp;yacy; &amp;acy;&amp;rcy;&amp;mcy;&amp;icy;&amp;yacy;»–&amp;kcy;&amp;ocy;&amp;rcy;&amp;ocy;&amp;lcy;&amp;yacy;."/>
            <p:cNvPicPr>
              <a:picLocks noChangeAspect="1" noChangeArrowheads="1"/>
            </p:cNvPicPr>
            <p:nvPr/>
          </p:nvPicPr>
          <p:blipFill>
            <a:blip r:embed="rId4" cstate="print"/>
            <a:srcRect r="4255"/>
            <a:stretch>
              <a:fillRect/>
            </a:stretch>
          </p:blipFill>
          <p:spPr bwMode="auto">
            <a:xfrm>
              <a:off x="827584" y="3789040"/>
              <a:ext cx="3528392" cy="2656077"/>
            </a:xfrm>
            <a:prstGeom prst="rect">
              <a:avLst/>
            </a:prstGeom>
            <a:noFill/>
            <a:ln w="38100">
              <a:solidFill>
                <a:srgbClr val="008080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5" y="0"/>
            <a:ext cx="9167375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559596" y="428790"/>
            <a:ext cx="8072494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Индустриальная революция </a:t>
            </a:r>
            <a:r>
              <a:rPr lang="en-US" sz="2400" b="1" dirty="0" smtClean="0">
                <a:solidFill>
                  <a:srgbClr val="006666"/>
                </a:solidFill>
              </a:rPr>
              <a:t>XVIII</a:t>
            </a:r>
            <a:r>
              <a:rPr lang="ru-RU" sz="2400" b="1" dirty="0" smtClean="0">
                <a:solidFill>
                  <a:srgbClr val="006666"/>
                </a:solidFill>
              </a:rPr>
              <a:t> в. сделала Европу лидером в мировом экономическом развитии. Родиной промышленного переворота стала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Англия</a:t>
            </a:r>
            <a:r>
              <a:rPr lang="ru-RU" sz="2400" b="1" dirty="0" smtClean="0">
                <a:solidFill>
                  <a:srgbClr val="006666"/>
                </a:solidFill>
              </a:rPr>
              <a:t>, где ему предшествовал переворот аграрный.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85786" y="2571744"/>
            <a:ext cx="7572428" cy="1588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2910" y="207167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6666"/>
                </a:solidFill>
              </a:rPr>
              <a:t>1700</a:t>
            </a:r>
            <a:endParaRPr lang="ru-RU" sz="2400" b="1" dirty="0">
              <a:solidFill>
                <a:srgbClr val="006666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2715406" y="2570950"/>
            <a:ext cx="427834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6358744" y="2570950"/>
            <a:ext cx="42862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00298" y="2000240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6666"/>
                </a:solidFill>
              </a:rPr>
              <a:t>1730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43636" y="2000240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6666"/>
                </a:solidFill>
              </a:rPr>
              <a:t>1784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85852" y="2786058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промышленного переворота в Англии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2714620"/>
            <a:ext cx="314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универсального парового двигателя Д. Уаттом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214818"/>
            <a:ext cx="7786742" cy="6429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аграрный переворот?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4929198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Промышленный переворот часто называют промышленной революцией.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10" y="5786454"/>
            <a:ext cx="7786742" cy="6429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революция?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17" grpId="0"/>
      <p:bldP spid="18" grpId="0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3" name="Багетная рамка 2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1472" y="428604"/>
            <a:ext cx="8143932" cy="15716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Промышленный переворот (индустриальная революция)- </a:t>
            </a:r>
            <a:r>
              <a:rPr lang="ru-RU" sz="2400" b="1" dirty="0" smtClean="0">
                <a:solidFill>
                  <a:srgbClr val="006666"/>
                </a:solidFill>
              </a:rPr>
              <a:t>скачок в развитии производства, заключающийся в переходе от мануфактуры к фабрике и машинному производству</a:t>
            </a:r>
            <a:endParaRPr lang="ru-RU" sz="2400" b="1" dirty="0">
              <a:solidFill>
                <a:srgbClr val="006666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99592" y="3068960"/>
            <a:ext cx="2286016" cy="3345597"/>
            <a:chOff x="928662" y="2214554"/>
            <a:chExt cx="2286016" cy="3345597"/>
          </a:xfrm>
        </p:grpSpPr>
        <p:pic>
          <p:nvPicPr>
            <p:cNvPr id="11" name="Picture 8" descr="http://www.optika.ru/pressa/history/4-2000/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8662" y="2214554"/>
              <a:ext cx="2286000" cy="1897063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  <a:headEnd/>
              <a:tailEnd/>
            </a:ln>
          </p:spPr>
        </p:pic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14386" y="4195754"/>
              <a:ext cx="2200292" cy="4616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мануфактура</a:t>
              </a:r>
            </a:p>
          </p:txBody>
        </p: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1014386" y="4729154"/>
              <a:ext cx="2200292" cy="83099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Ручное производство</a:t>
              </a:r>
            </a:p>
          </p:txBody>
        </p:sp>
      </p:grp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3707904" y="3356992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/>
              <a:t>переход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5796136" y="3212976"/>
            <a:ext cx="2214578" cy="3259889"/>
            <a:chOff x="5786446" y="2214554"/>
            <a:chExt cx="2214578" cy="3259889"/>
          </a:xfrm>
        </p:grpSpPr>
        <p:pic>
          <p:nvPicPr>
            <p:cNvPr id="17" name="Picture 16" descr="http://bse.sci-lib.com/pictures/03/10/24603971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15074" y="2214554"/>
              <a:ext cx="1285884" cy="1864430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  <a:headEnd/>
              <a:tailEnd/>
            </a:ln>
          </p:spPr>
        </p:pic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5786446" y="4143380"/>
              <a:ext cx="2214578" cy="4616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фабрика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786446" y="4643446"/>
              <a:ext cx="2214578" cy="83099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Машинное производство</a:t>
              </a: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755576" y="2132856"/>
            <a:ext cx="7786742" cy="64294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виды предприятий существовали в Англии в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веках?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 autoUpdateAnimBg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500042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было положено начало капиталистических отношений в Английской деревне?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500034" y="2357430"/>
            <a:ext cx="8072494" cy="4045707"/>
            <a:chOff x="500034" y="2357430"/>
            <a:chExt cx="8072494" cy="4045707"/>
          </a:xfrm>
        </p:grpSpPr>
        <p:sp>
          <p:nvSpPr>
            <p:cNvPr id="5" name="TextBox 4"/>
            <p:cNvSpPr txBox="1"/>
            <p:nvPr/>
          </p:nvSpPr>
          <p:spPr>
            <a:xfrm>
              <a:off x="500034" y="5572140"/>
              <a:ext cx="8072494" cy="830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00808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66"/>
                  </a:solidFill>
                  <a:cs typeface="Arial" pitchFamily="34" charset="0"/>
                </a:rPr>
                <a:t>В </a:t>
              </a:r>
              <a:r>
                <a:rPr lang="en-US" sz="2400" b="1" dirty="0" smtClean="0">
                  <a:solidFill>
                    <a:srgbClr val="006666"/>
                  </a:solidFill>
                  <a:cs typeface="Arial" pitchFamily="34" charset="0"/>
                </a:rPr>
                <a:t>XVIII</a:t>
              </a:r>
              <a:r>
                <a:rPr lang="ru-RU" sz="2400" b="1" dirty="0" smtClean="0">
                  <a:solidFill>
                    <a:srgbClr val="006666"/>
                  </a:solidFill>
                  <a:cs typeface="Arial" pitchFamily="34" charset="0"/>
                </a:rPr>
                <a:t> в. Заканчивается процесс огораживаний, 90% всей пахотной земли оказалось в руках 10 тысяч лендлордов.</a:t>
              </a:r>
              <a:endParaRPr lang="ru-RU" sz="2400" b="1" dirty="0">
                <a:solidFill>
                  <a:srgbClr val="006666"/>
                </a:solidFill>
                <a:cs typeface="Arial" pitchFamily="34" charset="0"/>
              </a:endParaRPr>
            </a:p>
          </p:txBody>
        </p:sp>
        <p:pic>
          <p:nvPicPr>
            <p:cNvPr id="8" name="Picture 4" descr="http://900igr.net/datai/anglijskij-jazyk/Anglija/0004-006-Ogorazhivanija.jpg"/>
            <p:cNvPicPr>
              <a:picLocks noChangeAspect="1" noChangeArrowheads="1"/>
            </p:cNvPicPr>
            <p:nvPr/>
          </p:nvPicPr>
          <p:blipFill>
            <a:blip r:embed="rId3" cstate="print"/>
            <a:srcRect t="17116"/>
            <a:stretch>
              <a:fillRect/>
            </a:stretch>
          </p:blipFill>
          <p:spPr bwMode="auto">
            <a:xfrm>
              <a:off x="1571604" y="2357430"/>
              <a:ext cx="6057900" cy="3143272"/>
            </a:xfrm>
            <a:prstGeom prst="rect">
              <a:avLst/>
            </a:prstGeom>
            <a:noFill/>
            <a:ln w="38100">
              <a:solidFill>
                <a:srgbClr val="008080"/>
              </a:solidFill>
            </a:ln>
          </p:spPr>
        </p:pic>
      </p:grpSp>
      <p:grpSp>
        <p:nvGrpSpPr>
          <p:cNvPr id="12" name="Группа 11"/>
          <p:cNvGrpSpPr/>
          <p:nvPr/>
        </p:nvGrpSpPr>
        <p:grpSpPr>
          <a:xfrm>
            <a:off x="428596" y="1500174"/>
            <a:ext cx="7358114" cy="2201740"/>
            <a:chOff x="428596" y="1500174"/>
            <a:chExt cx="7358114" cy="2201740"/>
          </a:xfrm>
        </p:grpSpPr>
        <p:sp>
          <p:nvSpPr>
            <p:cNvPr id="9" name="Скругленная прямоугольная выноска 8"/>
            <p:cNvSpPr/>
            <p:nvPr/>
          </p:nvSpPr>
          <p:spPr>
            <a:xfrm>
              <a:off x="1428728" y="1500174"/>
              <a:ext cx="6357982" cy="714380"/>
            </a:xfrm>
            <a:prstGeom prst="wedgeRoundRectCallout">
              <a:avLst>
                <a:gd name="adj1" fmla="val -55597"/>
                <a:gd name="adj2" fmla="val 10212"/>
                <a:gd name="adj3" fmla="val 16667"/>
              </a:avLst>
            </a:prstGeom>
            <a:ln w="38100">
              <a:solidFill>
                <a:srgbClr val="00808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i="1" dirty="0" smtClean="0">
                  <a:solidFill>
                    <a:srgbClr val="006666"/>
                  </a:solidFill>
                </a:rPr>
                <a:t>«От огораживаний тучнеет скот и тощает бедный люд»</a:t>
              </a:r>
              <a:endParaRPr lang="ru-RU" sz="2400" b="1" i="1" dirty="0">
                <a:solidFill>
                  <a:srgbClr val="006666"/>
                </a:solidFill>
              </a:endParaRPr>
            </a:p>
          </p:txBody>
        </p:sp>
        <p:pic>
          <p:nvPicPr>
            <p:cNvPr id="5122" name="Picture 2" descr="http://top-antropos.com/images/stories/Germany16/%D0%9D%D0%B5%D0%BC%D0%B5%D1%86%D0%BA%D0%B8%D0%B5%20%D0%BA%D1%80%D0%B5%D1%81%D1%82%D1%8C%D1%8F%D0%BD%D0%B5,%20%D0%BF%D0%B5%D1%80%D0%B2%D0%B0%D1%8F%20%D1%87%D0%B5%D1%82%D0%B2%D0%B5%D1%80%D1%82%D1%8C%2016-%D0%B3%D0%BE%20%D0%B2%D0%B5%D0%BA%D0%B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4009"/>
            <a:stretch>
              <a:fillRect/>
            </a:stretch>
          </p:blipFill>
          <p:spPr bwMode="auto">
            <a:xfrm>
              <a:off x="428596" y="1500174"/>
              <a:ext cx="714380" cy="220174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5" name="TextBox 4"/>
          <p:cNvSpPr txBox="1"/>
          <p:nvPr/>
        </p:nvSpPr>
        <p:spPr>
          <a:xfrm>
            <a:off x="571472" y="1928802"/>
            <a:ext cx="3929090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До аграрного 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переворота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554" y="1428736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Англия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1928802"/>
            <a:ext cx="3929090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После аграрного переворота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2857496"/>
            <a:ext cx="392909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ЛЕНДЛОРДЫ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(крупные землевладельцы)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владеют землей, на которой ведут хозяйство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3438" y="2857496"/>
            <a:ext cx="392909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ЛЕНДЛОРДЫ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(крупные землевладельцы)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сдают землю в аренду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852" y="4786322"/>
            <a:ext cx="2714644" cy="714380"/>
          </a:xfrm>
          <a:prstGeom prst="round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ЗЕМЛЯ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14942" y="4786322"/>
            <a:ext cx="2714644" cy="714380"/>
          </a:xfrm>
          <a:prstGeom prst="round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ЗЕМЛЯ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43438" y="4214818"/>
            <a:ext cx="392909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фермерам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5572140"/>
            <a:ext cx="3929090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Работают крестьяне, прикрепленные к земле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5572140"/>
            <a:ext cx="3929090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Трудятся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наемные работники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5" name="TextBox 4"/>
          <p:cNvSpPr txBox="1"/>
          <p:nvPr/>
        </p:nvSpPr>
        <p:spPr>
          <a:xfrm>
            <a:off x="571472" y="1571612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Для осуществления промышленного переворота были необходимы три главных условия. Предположите какие?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2428868"/>
            <a:ext cx="67866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6666"/>
                </a:solidFill>
              </a:rPr>
              <a:t>Краса округи, милое селенье, 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Исчезли все твои увеселенья, 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Растоптаны пятой тирана, ныне 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Луга твои лежат немой пустыней- 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Землей один хозяин завладел, 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Суров лугов распаханных удел.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Всё тихо! Всё мертво...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Но где твои сыны, о край утех, блуждают?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Увы, отчуждены от родины своей!</a:t>
            </a:r>
          </a:p>
          <a:p>
            <a:r>
              <a:rPr lang="ru-RU" sz="2400" b="1" i="1" dirty="0" smtClean="0">
                <a:solidFill>
                  <a:srgbClr val="006666"/>
                </a:solidFill>
              </a:rPr>
              <a:t>Далёко странствуют!</a:t>
            </a:r>
          </a:p>
          <a:p>
            <a:pPr algn="r"/>
            <a:r>
              <a:rPr lang="ru-RU" sz="2400" b="1" dirty="0" smtClean="0">
                <a:solidFill>
                  <a:srgbClr val="006666"/>
                </a:solidFill>
              </a:rPr>
              <a:t>«Покинутая деревня» 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500042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dirty="0" smtClean="0"/>
          </a:p>
          <a:p>
            <a:pPr lvl="0" algn="ctr"/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явление в Англии описывается в этом стихотворении?</a:t>
            </a:r>
          </a:p>
          <a:p>
            <a:pPr algn="ctr"/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548680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2400" dirty="0" smtClean="0"/>
          </a:p>
          <a:p>
            <a:pPr lvl="0" algn="ctr"/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стало с жителями деревни?</a:t>
            </a:r>
          </a:p>
          <a:p>
            <a:pPr algn="ctr"/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http://t0.gstatic.com/images?q=tbn:ANd9GcQVf2gkiQXKU-l2yjNYllJ79Ysu0XdSB2QOtN7UG3gQwqxgW2M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564904"/>
            <a:ext cx="1676400" cy="232410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6804248" y="4509120"/>
            <a:ext cx="1433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О. </a:t>
            </a:r>
            <a:r>
              <a:rPr lang="ru-RU" b="1" dirty="0" err="1" smtClean="0">
                <a:solidFill>
                  <a:schemeClr val="bg1"/>
                </a:solidFill>
              </a:rPr>
              <a:t>Голдсмит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984" y="1571612"/>
            <a:ext cx="4214874" cy="830997"/>
          </a:xfrm>
          <a:prstGeom prst="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Промышленный переворот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Группа 17"/>
          <p:cNvGrpSpPr/>
          <p:nvPr/>
        </p:nvGrpSpPr>
        <p:grpSpPr>
          <a:xfrm>
            <a:off x="4643438" y="2500306"/>
            <a:ext cx="3786214" cy="1357322"/>
            <a:chOff x="4786314" y="3143248"/>
            <a:chExt cx="3786214" cy="135732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4786314" y="3214686"/>
              <a:ext cx="2714644" cy="1285884"/>
            </a:xfrm>
            <a:prstGeom prst="roundRect">
              <a:avLst/>
            </a:prstGeom>
            <a:ln w="38100">
              <a:solidFill>
                <a:srgbClr val="00808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latin typeface="Arial" pitchFamily="34" charset="0"/>
                  <a:cs typeface="Arial" pitchFamily="34" charset="0"/>
                </a:rPr>
                <a:t>свободные </a:t>
              </a:r>
            </a:p>
            <a:p>
              <a:pPr algn="ctr"/>
              <a:r>
                <a:rPr lang="ru-RU" sz="2800" b="1" dirty="0" smtClean="0">
                  <a:latin typeface="Arial" pitchFamily="34" charset="0"/>
                  <a:cs typeface="Arial" pitchFamily="34" charset="0"/>
                </a:rPr>
                <a:t>рабочие</a:t>
              </a:r>
              <a:endParaRPr lang="ru-RU" sz="28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" name="Рисунок 14" descr="MC900217446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5206" y="3143248"/>
              <a:ext cx="1357322" cy="131950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080"/>
              </a:solidFill>
            </a:ln>
          </p:spPr>
        </p:pic>
      </p:grpSp>
      <p:grpSp>
        <p:nvGrpSpPr>
          <p:cNvPr id="27" name="Группа 26"/>
          <p:cNvGrpSpPr/>
          <p:nvPr/>
        </p:nvGrpSpPr>
        <p:grpSpPr>
          <a:xfrm>
            <a:off x="857224" y="2500306"/>
            <a:ext cx="3571900" cy="1357322"/>
            <a:chOff x="857224" y="2500306"/>
            <a:chExt cx="3571900" cy="1357322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857356" y="2571744"/>
              <a:ext cx="2571768" cy="1285884"/>
            </a:xfrm>
            <a:prstGeom prst="roundRect">
              <a:avLst/>
            </a:prstGeom>
            <a:ln w="38100">
              <a:solidFill>
                <a:srgbClr val="008080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latin typeface="Arial" pitchFamily="34" charset="0"/>
                  <a:cs typeface="Arial" pitchFamily="34" charset="0"/>
                </a:rPr>
                <a:t>спрос на товары</a:t>
              </a:r>
              <a:endParaRPr lang="ru-RU" sz="28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50" name="Picture 2" descr="&amp;gcy;&amp;lcy;&amp;ocy;&amp;bcy;&amp;ucy;&amp;scy;&amp;ycy;,&amp;zcy;&amp;iecy;&amp;mcy;&amp;lcy;&amp;yacy;,&amp;kcy;&amp;acy;&amp;rcy;&amp;tcy;&amp;ycy;,&amp;kcy;&amp;acy;&amp;rcy;&amp;tcy;&amp;ycy; &amp;mcy;&amp;icy;&amp;rcy;&amp;acy;,&amp;mcy;&amp;icy;&amp;rcy;&amp;ycy;,&amp;pcy;&amp;lcy;&amp;acy;&amp;ncy;&amp;iecy;&amp;tcy;&amp;ycy;,&amp;fcy;&amp;ocy;&amp;tcy;&amp;ocy;&amp;gcy;&amp;rcy;&amp;acy;&amp;fcy;&amp;icy;&amp;icy;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57224" y="2500306"/>
              <a:ext cx="1357322" cy="1357322"/>
            </a:xfrm>
            <a:prstGeom prst="roundRect">
              <a:avLst/>
            </a:prstGeom>
            <a:noFill/>
            <a:ln w="38100">
              <a:solidFill>
                <a:srgbClr val="008080"/>
              </a:solidFill>
            </a:ln>
          </p:spPr>
        </p:pic>
      </p:grpSp>
      <p:sp>
        <p:nvSpPr>
          <p:cNvPr id="28" name="TextBox 27"/>
          <p:cNvSpPr txBox="1"/>
          <p:nvPr/>
        </p:nvSpPr>
        <p:spPr>
          <a:xfrm>
            <a:off x="1428728" y="5357826"/>
            <a:ext cx="2857520" cy="461665"/>
          </a:xfrm>
          <a:prstGeom prst="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огораживания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57752" y="5357826"/>
            <a:ext cx="2857520" cy="461665"/>
          </a:xfrm>
          <a:prstGeom prst="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пиратство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728" y="5929330"/>
            <a:ext cx="2857520" cy="461665"/>
          </a:xfrm>
          <a:prstGeom prst="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работорговля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57752" y="5929330"/>
            <a:ext cx="2857520" cy="461665"/>
          </a:xfrm>
          <a:prstGeom prst="rect">
            <a:avLst/>
          </a:prstGeom>
          <a:ln w="38100">
            <a:solidFill>
              <a:srgbClr val="00808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колонии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2411760" y="4005064"/>
            <a:ext cx="4510854" cy="1290444"/>
            <a:chOff x="2643174" y="4000504"/>
            <a:chExt cx="4510854" cy="1290444"/>
          </a:xfrm>
        </p:grpSpPr>
        <p:grpSp>
          <p:nvGrpSpPr>
            <p:cNvPr id="7" name="Группа 18"/>
            <p:cNvGrpSpPr/>
            <p:nvPr/>
          </p:nvGrpSpPr>
          <p:grpSpPr>
            <a:xfrm>
              <a:off x="2643174" y="4000504"/>
              <a:ext cx="3643338" cy="1285884"/>
              <a:chOff x="428596" y="3214686"/>
              <a:chExt cx="3643338" cy="1285884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1357290" y="3214686"/>
                <a:ext cx="2714644" cy="1285884"/>
              </a:xfrm>
              <a:prstGeom prst="roundRect">
                <a:avLst/>
              </a:prstGeom>
              <a:ln w="38100">
                <a:solidFill>
                  <a:srgbClr val="008080"/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800" b="1" dirty="0" smtClean="0">
                    <a:latin typeface="Arial" pitchFamily="34" charset="0"/>
                    <a:cs typeface="Arial" pitchFamily="34" charset="0"/>
                  </a:rPr>
                  <a:t>капиталы</a:t>
                </a:r>
                <a:endParaRPr lang="ru-RU" sz="2800" b="1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Рисунок 7" descr="MC900440395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28596" y="3214686"/>
                <a:ext cx="1285884" cy="128588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8080"/>
                </a:solidFill>
              </a:ln>
            </p:spPr>
          </p:pic>
        </p:grpSp>
        <p:pic>
          <p:nvPicPr>
            <p:cNvPr id="19" name="Рисунок 18" descr="MC900440395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8144" y="4005064"/>
              <a:ext cx="1285884" cy="128588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080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http://www.optika.ru/pressa/history/4-2000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571612"/>
            <a:ext cx="2286000" cy="18970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500174"/>
            <a:ext cx="22098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928794" y="3500438"/>
            <a:ext cx="2214578" cy="461665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мануфактура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143504" y="3500438"/>
            <a:ext cx="2214578" cy="461665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фабрика</a:t>
            </a:r>
          </a:p>
        </p:txBody>
      </p:sp>
      <p:sp>
        <p:nvSpPr>
          <p:cNvPr id="11" name="Rectangle 8" descr="Упаковочная бумага"/>
          <p:cNvSpPr>
            <a:spLocks noChangeArrowheads="1"/>
          </p:cNvSpPr>
          <p:nvPr/>
        </p:nvSpPr>
        <p:spPr bwMode="auto">
          <a:xfrm>
            <a:off x="1643042" y="4071942"/>
            <a:ext cx="2590800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Среднее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 </a:t>
            </a:r>
            <a:r>
              <a:rPr lang="ru-RU" sz="2400" b="1" dirty="0">
                <a:solidFill>
                  <a:srgbClr val="006666"/>
                </a:solidFill>
              </a:rPr>
              <a:t>производство</a:t>
            </a:r>
          </a:p>
        </p:txBody>
      </p:sp>
      <p:sp>
        <p:nvSpPr>
          <p:cNvPr id="12" name="Rectangle 9" descr="Упаковочная бумага"/>
          <p:cNvSpPr>
            <a:spLocks noChangeArrowheads="1"/>
          </p:cNvSpPr>
          <p:nvPr/>
        </p:nvSpPr>
        <p:spPr bwMode="auto">
          <a:xfrm>
            <a:off x="5000628" y="4071942"/>
            <a:ext cx="2571768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6666"/>
                </a:solidFill>
              </a:rPr>
              <a:t>Крупное </a:t>
            </a:r>
            <a:endParaRPr lang="ru-RU" sz="2400" b="1" dirty="0" smtClean="0">
              <a:solidFill>
                <a:srgbClr val="006666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производство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13" name="Rectangle 10" descr="Упаковочная бумага"/>
          <p:cNvSpPr>
            <a:spLocks noChangeArrowheads="1"/>
          </p:cNvSpPr>
          <p:nvPr/>
        </p:nvSpPr>
        <p:spPr bwMode="auto">
          <a:xfrm>
            <a:off x="1643042" y="4929198"/>
            <a:ext cx="2590800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>
                <a:solidFill>
                  <a:srgbClr val="006666"/>
                </a:solidFill>
              </a:rPr>
              <a:t>Ручной труд</a:t>
            </a:r>
          </a:p>
        </p:txBody>
      </p:sp>
      <p:sp>
        <p:nvSpPr>
          <p:cNvPr id="14" name="Rectangle 11" descr="Упаковочная бумага"/>
          <p:cNvSpPr>
            <a:spLocks noChangeArrowheads="1"/>
          </p:cNvSpPr>
          <p:nvPr/>
        </p:nvSpPr>
        <p:spPr bwMode="auto">
          <a:xfrm>
            <a:off x="5000628" y="4953000"/>
            <a:ext cx="2571768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6666"/>
                </a:solidFill>
              </a:rPr>
              <a:t>Машинное </a:t>
            </a:r>
            <a:endParaRPr lang="ru-RU" sz="2400" b="1" dirty="0" smtClean="0">
              <a:solidFill>
                <a:srgbClr val="006666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производство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15" name="Rectangle 12" descr="Упаковочная бумага"/>
          <p:cNvSpPr>
            <a:spLocks noChangeArrowheads="1"/>
          </p:cNvSpPr>
          <p:nvPr/>
        </p:nvSpPr>
        <p:spPr bwMode="auto">
          <a:xfrm>
            <a:off x="1643042" y="5786454"/>
            <a:ext cx="2590800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>
                <a:solidFill>
                  <a:srgbClr val="006666"/>
                </a:solidFill>
              </a:rPr>
              <a:t>Разделение труда</a:t>
            </a:r>
          </a:p>
        </p:txBody>
      </p:sp>
      <p:sp>
        <p:nvSpPr>
          <p:cNvPr id="16" name="Rectangle 14" descr="Упаковочная бумага"/>
          <p:cNvSpPr>
            <a:spLocks noChangeArrowheads="1"/>
          </p:cNvSpPr>
          <p:nvPr/>
        </p:nvSpPr>
        <p:spPr bwMode="auto">
          <a:xfrm>
            <a:off x="5000628" y="5786454"/>
            <a:ext cx="2590800" cy="762000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>
                <a:solidFill>
                  <a:srgbClr val="006666"/>
                </a:solidFill>
              </a:rPr>
              <a:t>Разделение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1643050"/>
            <a:ext cx="7929618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Выгодное положение Англии на морских торговых путях в Атлантическом океане позволило стать ей европейской « вершиной треугольника» международной торговли.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2857488" y="3571876"/>
            <a:ext cx="2895600" cy="2286000"/>
          </a:xfrm>
          <a:prstGeom prst="triangle">
            <a:avLst>
              <a:gd name="adj" fmla="val 50000"/>
            </a:avLst>
          </a:prstGeom>
          <a:ln w="38100">
            <a:solidFill>
              <a:srgbClr val="008080"/>
            </a:solidFill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>
              <a:gradFill flip="none" rotWithShape="1">
                <a:gsLst>
                  <a:gs pos="0">
                    <a:srgbClr val="FFFF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643306" y="3000372"/>
            <a:ext cx="1371600" cy="461665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Европа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829288" y="5705476"/>
            <a:ext cx="1885984" cy="830997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Северная Америка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428728" y="5786454"/>
            <a:ext cx="13716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Африка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 autoUpdateAnimBg="0"/>
      <p:bldP spid="20" grpId="0" animBg="1" autoUpdateAnimBg="0"/>
      <p:bldP spid="2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5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857620" y="4786322"/>
            <a:ext cx="464347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Заморская торговля и налоги с колониальных владений позволили Англии накопить огромные капиталы.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8600"/>
            <a:ext cx="1781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4" descr="Газетная бумага"/>
          <p:cNvSpPr txBox="1">
            <a:spLocks noChangeArrowheads="1"/>
          </p:cNvSpPr>
          <p:nvPr/>
        </p:nvSpPr>
        <p:spPr bwMode="auto">
          <a:xfrm>
            <a:off x="500034" y="1071546"/>
            <a:ext cx="1143000" cy="461665"/>
          </a:xfrm>
          <a:prstGeom prst="rect">
            <a:avLst/>
          </a:prstGeom>
          <a:ln w="38100">
            <a:solidFill>
              <a:srgbClr val="00808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66"/>
                </a:solidFill>
              </a:rPr>
              <a:t>Англия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6858016" y="571480"/>
            <a:ext cx="1571636" cy="2192350"/>
            <a:chOff x="6858016" y="571480"/>
            <a:chExt cx="1571636" cy="2192350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4136" t="3713" r="4871" b="3465"/>
            <a:stretch>
              <a:fillRect/>
            </a:stretch>
          </p:blipFill>
          <p:spPr bwMode="auto">
            <a:xfrm>
              <a:off x="6858016" y="571480"/>
              <a:ext cx="1571636" cy="1785950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</p:pic>
        <p:sp>
          <p:nvSpPr>
            <p:cNvPr id="10" name="Text Box 6" descr="Газетная бумага"/>
            <p:cNvSpPr txBox="1">
              <a:spLocks noChangeArrowheads="1"/>
            </p:cNvSpPr>
            <p:nvPr/>
          </p:nvSpPr>
          <p:spPr bwMode="auto">
            <a:xfrm>
              <a:off x="7072330" y="2357430"/>
              <a:ext cx="1219200" cy="406400"/>
            </a:xfrm>
            <a:prstGeom prst="rect">
              <a:avLst/>
            </a:prstGeom>
            <a:ln w="38100">
              <a:solidFill>
                <a:srgbClr val="00808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dirty="0">
                  <a:solidFill>
                    <a:srgbClr val="006666"/>
                  </a:solidFill>
                </a:rPr>
                <a:t>Африка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715140" y="3000372"/>
            <a:ext cx="1785950" cy="1609733"/>
            <a:chOff x="6215074" y="4000504"/>
            <a:chExt cx="1785950" cy="1609733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l="3653" t="5501" r="5032" b="11980"/>
            <a:stretch>
              <a:fillRect/>
            </a:stretch>
          </p:blipFill>
          <p:spPr bwMode="auto">
            <a:xfrm>
              <a:off x="6215074" y="4000504"/>
              <a:ext cx="1785950" cy="1071570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</p:pic>
        <p:sp>
          <p:nvSpPr>
            <p:cNvPr id="12" name="Text Box 8" descr="Газетная бумага"/>
            <p:cNvSpPr txBox="1">
              <a:spLocks noChangeArrowheads="1"/>
            </p:cNvSpPr>
            <p:nvPr/>
          </p:nvSpPr>
          <p:spPr bwMode="auto">
            <a:xfrm>
              <a:off x="6286512" y="5143512"/>
              <a:ext cx="1676400" cy="466725"/>
            </a:xfrm>
            <a:prstGeom prst="rect">
              <a:avLst/>
            </a:prstGeom>
            <a:ln w="38100">
              <a:solidFill>
                <a:srgbClr val="00808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Америка</a:t>
              </a:r>
            </a:p>
          </p:txBody>
        </p:sp>
      </p:grpSp>
      <p:sp>
        <p:nvSpPr>
          <p:cNvPr id="13" name="Line 9"/>
          <p:cNvSpPr>
            <a:spLocks noChangeShapeType="1"/>
          </p:cNvSpPr>
          <p:nvPr/>
        </p:nvSpPr>
        <p:spPr bwMode="auto">
          <a:xfrm flipV="1">
            <a:off x="2819400" y="1285860"/>
            <a:ext cx="4038616" cy="8574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2819400" y="1981200"/>
            <a:ext cx="3895740" cy="1019172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1571612"/>
            <a:ext cx="7302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0" y="2590800"/>
            <a:ext cx="727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0600" y="3276600"/>
            <a:ext cx="5921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Line 14"/>
          <p:cNvSpPr>
            <a:spLocks noChangeShapeType="1"/>
          </p:cNvSpPr>
          <p:nvPr/>
        </p:nvSpPr>
        <p:spPr bwMode="auto">
          <a:xfrm flipH="1" flipV="1">
            <a:off x="2362200" y="2057400"/>
            <a:ext cx="4281502" cy="1800228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3800" y="2971800"/>
            <a:ext cx="6858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Line 16"/>
          <p:cNvSpPr>
            <a:spLocks noChangeShapeType="1"/>
          </p:cNvSpPr>
          <p:nvPr/>
        </p:nvSpPr>
        <p:spPr bwMode="auto">
          <a:xfrm flipH="1">
            <a:off x="2514600" y="1071546"/>
            <a:ext cx="4343416" cy="71454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548680"/>
            <a:ext cx="539750" cy="91440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ffectLst/>
        </p:spPr>
      </p:pic>
      <p:grpSp>
        <p:nvGrpSpPr>
          <p:cNvPr id="31" name="Группа 30"/>
          <p:cNvGrpSpPr/>
          <p:nvPr/>
        </p:nvGrpSpPr>
        <p:grpSpPr>
          <a:xfrm>
            <a:off x="1785918" y="4143380"/>
            <a:ext cx="1785950" cy="2319053"/>
            <a:chOff x="1785918" y="4143380"/>
            <a:chExt cx="1785950" cy="2319053"/>
          </a:xfrm>
        </p:grpSpPr>
        <p:pic>
          <p:nvPicPr>
            <p:cNvPr id="23" name="Picture 18"/>
            <p:cNvPicPr>
              <a:picLocks noChangeAspect="1" noChangeArrowheads="1"/>
            </p:cNvPicPr>
            <p:nvPr/>
          </p:nvPicPr>
          <p:blipFill>
            <a:blip r:embed="rId11" cstate="print"/>
            <a:srcRect l="1947" t="3218" r="6737" b="3959"/>
            <a:stretch>
              <a:fillRect/>
            </a:stretch>
          </p:blipFill>
          <p:spPr bwMode="auto">
            <a:xfrm>
              <a:off x="1785918" y="4143380"/>
              <a:ext cx="1785950" cy="1785950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  <a:headEnd/>
              <a:tailEnd/>
            </a:ln>
            <a:effectLst/>
          </p:spPr>
        </p:pic>
        <p:sp>
          <p:nvSpPr>
            <p:cNvPr id="24" name="Text Box 19" descr="Газетная бумага"/>
            <p:cNvSpPr txBox="1">
              <a:spLocks noChangeArrowheads="1"/>
            </p:cNvSpPr>
            <p:nvPr/>
          </p:nvSpPr>
          <p:spPr bwMode="auto">
            <a:xfrm>
              <a:off x="2000232" y="6000768"/>
              <a:ext cx="1295400" cy="461665"/>
            </a:xfrm>
            <a:prstGeom prst="rect">
              <a:avLst/>
            </a:prstGeom>
            <a:ln w="38100">
              <a:solidFill>
                <a:srgbClr val="00808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006666"/>
                  </a:solidFill>
                </a:rPr>
                <a:t>Индия</a:t>
              </a:r>
            </a:p>
          </p:txBody>
        </p:sp>
      </p:grpSp>
      <p:sp>
        <p:nvSpPr>
          <p:cNvPr id="25" name="Line 20"/>
          <p:cNvSpPr>
            <a:spLocks noChangeShapeType="1"/>
          </p:cNvSpPr>
          <p:nvPr/>
        </p:nvSpPr>
        <p:spPr bwMode="auto">
          <a:xfrm flipH="1" flipV="1">
            <a:off x="1904999" y="2133600"/>
            <a:ext cx="45719" cy="200978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42976" y="3714752"/>
            <a:ext cx="685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42976" y="2571744"/>
            <a:ext cx="6080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00100" y="3143248"/>
            <a:ext cx="846138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  <p:bldP spid="14" grpId="0" animBg="1"/>
      <p:bldP spid="19" grpId="0" animBg="1"/>
      <p:bldP spid="21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4500570"/>
            <a:ext cx="8072494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Важнейшей частью промышленной революции являлись технический прогресс и использование его достижений в промышленности. Начался он с изобретения новых машин в самой старой отрасли- текстильной, а именно в </a:t>
            </a:r>
            <a:r>
              <a:rPr lang="ru-RU" sz="2400" b="1" dirty="0" err="1" smtClean="0">
                <a:solidFill>
                  <a:srgbClr val="006666"/>
                </a:solidFill>
                <a:cs typeface="Arial" pitchFamily="34" charset="0"/>
              </a:rPr>
              <a:t>хлобчатобумажном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 производстве.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4098" name="Picture 2" descr="http://knowhistory.ru/uploads/posts/2011-01/1294156848_angliyskaya_hlopkovaya_fabr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3" y="1500174"/>
            <a:ext cx="4363093" cy="28575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1" y="1700808"/>
          <a:ext cx="7848870" cy="232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3"/>
                <a:gridCol w="2520280"/>
                <a:gridCol w="3672407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дата</a:t>
                      </a:r>
                      <a:endParaRPr lang="ru-RU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фамилии изобретателя</a:t>
                      </a:r>
                      <a:endParaRPr lang="ru-RU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изобретение</a:t>
                      </a:r>
                      <a:endParaRPr lang="ru-RU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899592" y="4293096"/>
            <a:ext cx="7272808" cy="2166687"/>
            <a:chOff x="467544" y="4293096"/>
            <a:chExt cx="7272808" cy="2166687"/>
          </a:xfrm>
        </p:grpSpPr>
        <p:pic>
          <p:nvPicPr>
            <p:cNvPr id="9" name="Picture 2" descr="http://www.dinos.ru/image/articles1/1215255838_4b9c04a763811300de73ee921c902fd1_full.jpg"/>
            <p:cNvPicPr>
              <a:picLocks noChangeAspect="1" noChangeArrowheads="1"/>
            </p:cNvPicPr>
            <p:nvPr/>
          </p:nvPicPr>
          <p:blipFill>
            <a:blip r:embed="rId3" cstate="print"/>
            <a:srcRect l="11765"/>
            <a:stretch>
              <a:fillRect/>
            </a:stretch>
          </p:blipFill>
          <p:spPr bwMode="auto">
            <a:xfrm>
              <a:off x="4139952" y="4293096"/>
              <a:ext cx="1872208" cy="2121834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0" name="Picture 2" descr="http://www.krugosvet.ru/images/1005093_5093_20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84168" y="4293096"/>
              <a:ext cx="1656184" cy="212072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1" name="Picture 2" descr="http://www.krugosvet.ru/images/1005107_5107_20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67544" y="4293096"/>
              <a:ext cx="1728192" cy="216668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2" name="Picture 4" descr="http://www.booksite.ru/fulltext/nee/lov/tka/che/stvo/49.jpg"/>
            <p:cNvPicPr>
              <a:picLocks noChangeAspect="1" noChangeArrowheads="1"/>
            </p:cNvPicPr>
            <p:nvPr/>
          </p:nvPicPr>
          <p:blipFill>
            <a:blip r:embed="rId6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2267744" y="4293096"/>
              <a:ext cx="1800200" cy="210635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4786322"/>
            <a:ext cx="8072494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В </a:t>
            </a:r>
            <a:r>
              <a:rPr lang="ru-RU" sz="2400" b="1" u="sng" dirty="0" smtClean="0">
                <a:solidFill>
                  <a:srgbClr val="006666"/>
                </a:solidFill>
              </a:rPr>
              <a:t>1773</a:t>
            </a:r>
            <a:r>
              <a:rPr lang="ru-RU" sz="2400" b="1" dirty="0" smtClean="0">
                <a:solidFill>
                  <a:srgbClr val="006666"/>
                </a:solidFill>
              </a:rPr>
              <a:t> г. англичанин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Джон </a:t>
            </a:r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Кей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006666"/>
                </a:solidFill>
              </a:rPr>
              <a:t>изобрел </a:t>
            </a:r>
            <a:r>
              <a:rPr lang="ru-RU" sz="2400" b="1" u="sng" dirty="0" smtClean="0">
                <a:solidFill>
                  <a:srgbClr val="006666"/>
                </a:solidFill>
              </a:rPr>
              <a:t>движущийся челнок </a:t>
            </a:r>
            <a:r>
              <a:rPr lang="ru-RU" sz="2400" b="1" dirty="0" smtClean="0">
                <a:solidFill>
                  <a:srgbClr val="006666"/>
                </a:solidFill>
              </a:rPr>
              <a:t>для ткацкого станка. В результате выработка ткацкой машины выросла в 4 раза, а размер полотнищ увеличился.</a:t>
            </a:r>
            <a:endParaRPr lang="ru-RU" sz="2400" b="1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3074" name="Picture 2" descr="http://t1.gstatic.com/images?q=tbn:ANd9GcSrLT6TOfLwJfK53RqvR4e_biN7TKWHj_xghO2Y5g0VcuzIva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643050"/>
            <a:ext cx="4063735" cy="292895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3076" name="Picture 4" descr="http://www.booksite.ru/fulltext/nee/lov/tka/che/stvo/49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1071538" y="1571611"/>
            <a:ext cx="2643206" cy="30927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5000636"/>
            <a:ext cx="8072494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</a:rPr>
              <a:t>В </a:t>
            </a:r>
            <a:r>
              <a:rPr lang="ru-RU" sz="2400" b="1" u="sng" dirty="0" smtClean="0">
                <a:solidFill>
                  <a:srgbClr val="006666"/>
                </a:solidFill>
              </a:rPr>
              <a:t>1765</a:t>
            </a:r>
            <a:r>
              <a:rPr lang="ru-RU" sz="2400" b="1" dirty="0" smtClean="0">
                <a:solidFill>
                  <a:srgbClr val="006666"/>
                </a:solidFill>
              </a:rPr>
              <a:t> г. другой англичанин-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Джеймс </a:t>
            </a:r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Харгривс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smtClean="0">
                <a:solidFill>
                  <a:srgbClr val="006666"/>
                </a:solidFill>
              </a:rPr>
              <a:t>изобрел первую </a:t>
            </a:r>
            <a:r>
              <a:rPr lang="ru-RU" sz="2400" b="1" u="sng" dirty="0" smtClean="0">
                <a:solidFill>
                  <a:srgbClr val="006666"/>
                </a:solidFill>
              </a:rPr>
              <a:t>механическую прядильную машину</a:t>
            </a:r>
            <a:r>
              <a:rPr lang="ru-RU" sz="2400" b="1" dirty="0" smtClean="0">
                <a:solidFill>
                  <a:srgbClr val="006666"/>
                </a:solidFill>
              </a:rPr>
              <a:t>, которая увеличила производительность труда прядильщиц в 120 раз.</a:t>
            </a:r>
            <a:endParaRPr lang="ru-RU" sz="2400" b="1" dirty="0">
              <a:solidFill>
                <a:srgbClr val="006666"/>
              </a:solidFill>
            </a:endParaRPr>
          </a:p>
        </p:txBody>
      </p:sp>
      <p:pic>
        <p:nvPicPr>
          <p:cNvPr id="7" name="Picture 4" descr="3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2000232" y="1571612"/>
            <a:ext cx="4786346" cy="331454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5286388"/>
            <a:ext cx="807249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Но в </a:t>
            </a:r>
            <a:r>
              <a:rPr lang="ru-RU" sz="2400" b="1" u="sng" dirty="0" smtClean="0">
                <a:solidFill>
                  <a:srgbClr val="006666"/>
                </a:solidFill>
                <a:cs typeface="Arial" pitchFamily="34" charset="0"/>
              </a:rPr>
              <a:t>1777-1784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 гг. английским инженером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Джеймсом Уаттом 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был изобретен универсальный </a:t>
            </a:r>
            <a:r>
              <a:rPr lang="ru-RU" sz="2400" b="1" u="sng" dirty="0" smtClean="0">
                <a:solidFill>
                  <a:srgbClr val="006666"/>
                </a:solidFill>
                <a:cs typeface="Arial" pitchFamily="34" charset="0"/>
              </a:rPr>
              <a:t>паровой двигатель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27650" name="Picture 2" descr="http://www.dinos.ru/image/articles1/1215255838_4b9c04a763811300de73ee921c902fd1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3571899" cy="35719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27652" name="Picture 4" descr="http://www.critical.ru/calendar/image/watt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571612"/>
            <a:ext cx="3711194" cy="35719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4071942"/>
            <a:ext cx="807249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Первая фабрика появилась в 1771 г. это была хлопкопрядильная фабрика английского изобретателя </a:t>
            </a:r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Аркрайта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. На фабрике </a:t>
            </a:r>
            <a:r>
              <a:rPr lang="ru-RU" sz="2400" b="1" dirty="0" err="1" smtClean="0">
                <a:solidFill>
                  <a:srgbClr val="006666"/>
                </a:solidFill>
                <a:cs typeface="Arial" pitchFamily="34" charset="0"/>
              </a:rPr>
              <a:t>Аркрайта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 машины приводились в движение водяным колесом. В 1779 г. здесь работали уже 300 человек, а колесо приводилось в движение тысячу веретен. 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28674" name="Picture 2" descr="http://www.krugosvet.ru/images/1005093_5093_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00174"/>
            <a:ext cx="1928826" cy="246983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28676" name="Picture 4" descr="http://historic.ru/books/item/f00/s00/z0000036/pic/0002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1500174"/>
            <a:ext cx="2691212" cy="242889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571472" y="428604"/>
            <a:ext cx="8001056" cy="1000132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Зарождение индустриального общества. Промышленный переворот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5572140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В </a:t>
            </a:r>
            <a:r>
              <a:rPr lang="ru-RU" sz="2400" b="1" u="sng" dirty="0" smtClean="0">
                <a:solidFill>
                  <a:srgbClr val="006666"/>
                </a:solidFill>
                <a:cs typeface="Arial" pitchFamily="34" charset="0"/>
              </a:rPr>
              <a:t>1785 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г. священник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Э. </a:t>
            </a:r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Картрайт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изобрел новый ткацкий станок, увеличивший производительность труда в 40 раз. 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29698" name="Picture 2" descr="http://www.krugosvet.ru/images/1005107_5107_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500174"/>
            <a:ext cx="3190875" cy="400050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29700" name="Picture 4" descr="http://www.historicus.ru/assets/images/krompton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500174"/>
            <a:ext cx="4547969" cy="400052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4143380"/>
            <a:ext cx="807249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</a:rPr>
              <a:t>Постепенно паровой двигатель заменил водяное колесо. Паровая машина стала использоваться везде: на ткацких и прядильных фабриках, в металлургической и горнодобывающей промышленности. Вслед за легкой промышленностью внедрение изобретений началось и в тяжелой.</a:t>
            </a:r>
            <a:endParaRPr lang="ru-RU" sz="2400" b="1" dirty="0">
              <a:solidFill>
                <a:srgbClr val="006666"/>
              </a:solidFill>
            </a:endParaRPr>
          </a:p>
        </p:txBody>
      </p:sp>
      <p:pic>
        <p:nvPicPr>
          <p:cNvPr id="30722" name="Picture 2" descr="http://old.nkj.ru/02/0204/Marks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285860"/>
            <a:ext cx="3983607" cy="278608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 descr="Пергамент"/>
          <p:cNvSpPr txBox="1">
            <a:spLocks noChangeArrowheads="1"/>
          </p:cNvSpPr>
          <p:nvPr/>
        </p:nvSpPr>
        <p:spPr bwMode="auto">
          <a:xfrm>
            <a:off x="1285852" y="3786190"/>
            <a:ext cx="6143668" cy="523220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6666"/>
                </a:solidFill>
              </a:rPr>
              <a:t>Капитализм- это строй, при котором</a:t>
            </a:r>
          </a:p>
        </p:txBody>
      </p:sp>
      <p:sp>
        <p:nvSpPr>
          <p:cNvPr id="9" name="Text Box 7" descr="Почтовая бумага"/>
          <p:cNvSpPr txBox="1">
            <a:spLocks noChangeArrowheads="1"/>
          </p:cNvSpPr>
          <p:nvPr/>
        </p:nvSpPr>
        <p:spPr bwMode="auto">
          <a:xfrm>
            <a:off x="2071670" y="4643446"/>
            <a:ext cx="2332690" cy="830997"/>
          </a:xfrm>
          <a:prstGeom prst="rect">
            <a:avLst/>
          </a:prstGeom>
          <a:ln w="3810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/>
            <a:r>
              <a:rPr lang="ru-RU" sz="2400" b="1" dirty="0">
                <a:solidFill>
                  <a:srgbClr val="006666"/>
                </a:solidFill>
              </a:rPr>
              <a:t>Не владеет </a:t>
            </a:r>
          </a:p>
          <a:p>
            <a:pPr algn="ctr" eaLnBrk="0" hangingPunct="0"/>
            <a:r>
              <a:rPr lang="ru-RU" sz="2400" b="1" dirty="0">
                <a:solidFill>
                  <a:srgbClr val="006666"/>
                </a:solidFill>
              </a:rPr>
              <a:t>собственностью</a:t>
            </a:r>
          </a:p>
        </p:txBody>
      </p:sp>
      <p:sp>
        <p:nvSpPr>
          <p:cNvPr id="10" name="Text Box 8" descr="Почтовая бумага"/>
          <p:cNvSpPr txBox="1">
            <a:spLocks noChangeArrowheads="1"/>
          </p:cNvSpPr>
          <p:nvPr/>
        </p:nvSpPr>
        <p:spPr bwMode="auto">
          <a:xfrm>
            <a:off x="2071670" y="5572140"/>
            <a:ext cx="2357454" cy="830997"/>
          </a:xfrm>
          <a:prstGeom prst="rect">
            <a:avLst/>
          </a:prstGeom>
          <a:ln w="3810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Продает свой </a:t>
            </a:r>
          </a:p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труд</a:t>
            </a:r>
          </a:p>
        </p:txBody>
      </p:sp>
      <p:sp>
        <p:nvSpPr>
          <p:cNvPr id="11" name="Text Box 9" descr="Почтовая бумага"/>
          <p:cNvSpPr txBox="1">
            <a:spLocks noChangeArrowheads="1"/>
          </p:cNvSpPr>
          <p:nvPr/>
        </p:nvSpPr>
        <p:spPr bwMode="auto">
          <a:xfrm>
            <a:off x="4714876" y="4643446"/>
            <a:ext cx="2332690" cy="830997"/>
          </a:xfrm>
          <a:prstGeom prst="rect">
            <a:avLst/>
          </a:prstGeom>
          <a:ln w="3810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Владеет </a:t>
            </a:r>
          </a:p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собственностью</a:t>
            </a:r>
          </a:p>
        </p:txBody>
      </p:sp>
      <p:sp>
        <p:nvSpPr>
          <p:cNvPr id="12" name="Text Box 10" descr="Почтовая бумага"/>
          <p:cNvSpPr txBox="1">
            <a:spLocks noChangeArrowheads="1"/>
          </p:cNvSpPr>
          <p:nvPr/>
        </p:nvSpPr>
        <p:spPr bwMode="auto">
          <a:xfrm>
            <a:off x="4714876" y="5572140"/>
            <a:ext cx="2357454" cy="830997"/>
          </a:xfrm>
          <a:prstGeom prst="rect">
            <a:avLst/>
          </a:prstGeom>
          <a:ln w="3810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Покупает труд </a:t>
            </a:r>
          </a:p>
          <a:p>
            <a:pPr algn="ctr" eaLnBrk="0" hangingPunct="0"/>
            <a:r>
              <a:rPr lang="ru-RU" sz="2400" b="1">
                <a:solidFill>
                  <a:srgbClr val="006666"/>
                </a:solidFill>
              </a:rPr>
              <a:t>рабочего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285720" y="4572008"/>
            <a:ext cx="1857388" cy="1747549"/>
            <a:chOff x="1142976" y="2071678"/>
            <a:chExt cx="1857388" cy="1747549"/>
          </a:xfrm>
        </p:grpSpPr>
        <p:pic>
          <p:nvPicPr>
            <p:cNvPr id="33794" name="Picture 2" descr="&amp;vcy;&amp;iecy;&amp;dcy;&amp;rcy;&amp;acy;,&amp;icy;&amp;ncy;&amp;scy;&amp;tcy;&amp;rcy;&amp;ucy;&amp;mcy;&amp;iecy;&amp;ncy;&amp;tcy;&amp;ycy;,&amp;lcy;&amp;ocy;&amp;pcy;&amp;acy;&amp;tcy;&amp;ycy;,&amp;lcy;&amp;yucy;&amp;dcy;&amp;icy;,&amp;mcy;&amp;ucy;&amp;zhcy;&amp;chcy;&amp;icy;&amp;ncy;&amp;ycy;,&amp;pcy;&amp;rcy;&amp;ocy;&amp;mcy;&amp;ycy;&amp;shcy;&amp;lcy;&amp;iecy;&amp;ncy;&amp;ncy;&amp;ocy;&amp;scy;&amp;tcy;&amp;softcy;,&amp;pcy;&amp;rcy;&amp;ocy;&amp;fcy;&amp;iecy;&amp;scy;&amp;scy;&amp;icy;&amp;yacy;,&amp;rcy;&amp;acy;&amp;bcy;&amp;ocy;&amp;chcy;&amp;icy;&amp;iecy;,&amp;scy;&amp;tcy;&amp;rcy;&amp;ocy;&amp;icy;&amp;tcy;&amp;iecy;&amp;lcy;&amp;icy;,&amp;scy;&amp;tcy;&amp;rcy;&amp;ocy;&amp;icy;&amp;tcy;&amp;iecy;&amp;lcy;&amp;softcy;&amp;scy;&amp;tcy;&amp;vcy;&amp;ocy;,&amp;tscy;&amp;iecy;&amp;mcy;&amp;iecy;&amp;ncy;&amp;tcy;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00166" y="2071678"/>
              <a:ext cx="1214446" cy="1214446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1142976" y="3357562"/>
              <a:ext cx="1857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66"/>
                  </a:solidFill>
                </a:rPr>
                <a:t>РАБОЧИЙ</a:t>
              </a:r>
              <a:endParaRPr lang="ru-RU" sz="2400" b="1" dirty="0">
                <a:solidFill>
                  <a:srgbClr val="006666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929454" y="4500570"/>
            <a:ext cx="1857388" cy="1818987"/>
            <a:chOff x="5715008" y="2071678"/>
            <a:chExt cx="1857388" cy="1818987"/>
          </a:xfrm>
        </p:grpSpPr>
        <p:pic>
          <p:nvPicPr>
            <p:cNvPr id="13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72200" y="2071678"/>
              <a:ext cx="991061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extBox 14"/>
            <p:cNvSpPr txBox="1"/>
            <p:nvPr/>
          </p:nvSpPr>
          <p:spPr>
            <a:xfrm>
              <a:off x="5715008" y="3429000"/>
              <a:ext cx="1857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66"/>
                  </a:solidFill>
                </a:rPr>
                <a:t>БУРЖУА</a:t>
              </a:r>
              <a:endParaRPr lang="ru-RU" sz="2400" b="1" dirty="0">
                <a:solidFill>
                  <a:srgbClr val="006666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00034" y="1357298"/>
            <a:ext cx="807249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6666"/>
                </a:solidFill>
              </a:rPr>
              <a:t>В Англии в первой из стран мира, где начался промышленный переворот, утверждался такой тип хозяйства, при котором машины производились с помощью машин, а основой производства стала фабрика; формировались два новых класса населения- буржуазия и наемные рабочие. </a:t>
            </a:r>
            <a:endParaRPr lang="ru-RU" sz="2400" b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1285860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Таким образом, Новое время для Европы- время вступления в эпоху капитализма, рыночных отношений. 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7554" y="5000636"/>
            <a:ext cx="2500330" cy="64294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ТРУД</a:t>
            </a:r>
            <a:endParaRPr lang="ru-RU" sz="2800" dirty="0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1214414" y="3643314"/>
            <a:ext cx="3429024" cy="1285884"/>
          </a:xfrm>
          <a:prstGeom prst="downArrowCallo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ОРГАНИЗАТОР ТРУДА (ПОКУПАЕТ ТРУД)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4786314" y="3571876"/>
            <a:ext cx="3429024" cy="1285884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ТРУДЯЩИЙСЯ </a:t>
            </a:r>
          </a:p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(ПРОДАЕТ СВОЙ ТРУД)</a:t>
            </a:r>
            <a:endParaRPr lang="ru-RU" sz="2400" b="1" dirty="0">
              <a:solidFill>
                <a:srgbClr val="006666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286116" y="2500306"/>
            <a:ext cx="2581292" cy="795342"/>
            <a:chOff x="3571868" y="2500306"/>
            <a:chExt cx="2581292" cy="795342"/>
          </a:xfrm>
        </p:grpSpPr>
        <p:sp>
          <p:nvSpPr>
            <p:cNvPr id="11" name="Выноска-облако 10"/>
            <p:cNvSpPr/>
            <p:nvPr/>
          </p:nvSpPr>
          <p:spPr>
            <a:xfrm>
              <a:off x="3581392" y="2509830"/>
              <a:ext cx="2571768" cy="785818"/>
            </a:xfrm>
            <a:prstGeom prst="cloudCallout">
              <a:avLst>
                <a:gd name="adj1" fmla="val 27652"/>
                <a:gd name="adj2" fmla="val 67034"/>
              </a:avLst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6666"/>
                  </a:solidFill>
                </a:rPr>
                <a:t>ДЕНЬГИ</a:t>
              </a:r>
              <a:endParaRPr lang="ru-RU" sz="2400" b="1" dirty="0">
                <a:solidFill>
                  <a:srgbClr val="006666"/>
                </a:solidFill>
              </a:endParaRPr>
            </a:p>
          </p:txBody>
        </p:sp>
        <p:sp>
          <p:nvSpPr>
            <p:cNvPr id="7" name="Выноска-облако 6"/>
            <p:cNvSpPr/>
            <p:nvPr/>
          </p:nvSpPr>
          <p:spPr>
            <a:xfrm>
              <a:off x="3571868" y="2500306"/>
              <a:ext cx="2571768" cy="785818"/>
            </a:xfrm>
            <a:prstGeom prst="cloudCallout">
              <a:avLst>
                <a:gd name="adj1" fmla="val -20371"/>
                <a:gd name="adj2" fmla="val 74590"/>
              </a:avLst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6666"/>
                  </a:solidFill>
                </a:rPr>
                <a:t>ДЕНЬГИ</a:t>
              </a:r>
              <a:endParaRPr lang="ru-RU" sz="2400" b="1" dirty="0">
                <a:solidFill>
                  <a:srgbClr val="0066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1285860"/>
            <a:ext cx="8072494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«Они задыхаются от вредоносных газов в шахтах и  рудниках или становятся жертвами ядовитых испарений во время обработки металлов, масел, порошков…и т.п. На фабриках они являют собой печальную галерею слепых, хромых, преждевременно одряхлевших, астматических и увечных инвалидов или </a:t>
            </a:r>
            <a:r>
              <a:rPr lang="ru-RU" sz="2400" b="1" i="1" dirty="0" err="1" smtClean="0">
                <a:solidFill>
                  <a:srgbClr val="006666"/>
                </a:solidFill>
              </a:rPr>
              <a:t>полуинвалидов</a:t>
            </a:r>
            <a:r>
              <a:rPr lang="ru-RU" sz="2400" b="1" i="1" dirty="0" smtClean="0">
                <a:solidFill>
                  <a:srgbClr val="006666"/>
                </a:solidFill>
              </a:rPr>
              <a:t>, в которых едва теплится жизнь…»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«…Бескровные и дряблые лица детей , ненормально маленький рост, раздутый живот…искривлённый позвоночник; конечности, изуродованные рахитом или искалеченные вследствие несчастных случаев при машинах».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428604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Изучите документы и сделайте вывод о положении рабочих в конце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начале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вв.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4549676"/>
            <a:ext cx="8072494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  <a:cs typeface="Arial" pitchFamily="34" charset="0"/>
              </a:rPr>
              <a:t>Условия труда на фабриках были крайне тяжелыми.  Подростки из бедных семей и дети-сироты трудились по 14-15 часов в сутки. Их наказывали за малейшую провинность. Женщины и дети за свой труд получали намного меньше, чем мужчины.</a:t>
            </a:r>
            <a:endParaRPr lang="ru-RU" sz="2400" b="1" dirty="0">
              <a:solidFill>
                <a:srgbClr val="006666"/>
              </a:solidFill>
              <a:cs typeface="Arial" pitchFamily="34" charset="0"/>
            </a:endParaRPr>
          </a:p>
        </p:txBody>
      </p:sp>
      <p:pic>
        <p:nvPicPr>
          <p:cNvPr id="31746" name="Picture 2" descr="http://moikompas.ru/img/compas/2008-02-08/socrabota/126442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285860"/>
            <a:ext cx="4572032" cy="32004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4000504"/>
            <a:ext cx="807249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Внедрение в производство машин принесло рабочим новые беды, ведь одна машина могла заменить десятки работников. Виновниками своих бед они считали не хозяев, а машины. В Англии, по имени рабочего </a:t>
            </a:r>
            <a:r>
              <a:rPr lang="ru-RU" sz="2400" b="1" dirty="0" err="1" smtClean="0">
                <a:solidFill>
                  <a:srgbClr val="006666"/>
                </a:solidFill>
              </a:rPr>
              <a:t>Неда</a:t>
            </a:r>
            <a:r>
              <a:rPr lang="ru-RU" sz="2400" b="1" dirty="0" smtClean="0">
                <a:solidFill>
                  <a:srgbClr val="006666"/>
                </a:solidFill>
              </a:rPr>
              <a:t> </a:t>
            </a:r>
            <a:r>
              <a:rPr lang="ru-RU" sz="2400" b="1" dirty="0" err="1" smtClean="0">
                <a:solidFill>
                  <a:srgbClr val="006666"/>
                </a:solidFill>
              </a:rPr>
              <a:t>Лудда</a:t>
            </a:r>
            <a:r>
              <a:rPr lang="ru-RU" sz="2400" b="1" dirty="0" smtClean="0">
                <a:solidFill>
                  <a:srgbClr val="006666"/>
                </a:solidFill>
              </a:rPr>
              <a:t>, первым сломавшего свой станок, их называли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луддитами</a:t>
            </a:r>
            <a:r>
              <a:rPr lang="ru-RU" sz="2400" b="1" dirty="0" smtClean="0">
                <a:solidFill>
                  <a:srgbClr val="006666"/>
                </a:solidFill>
              </a:rPr>
              <a:t>.</a:t>
            </a:r>
            <a:endParaRPr lang="ru-RU" sz="2400" b="1" dirty="0">
              <a:solidFill>
                <a:srgbClr val="006666"/>
              </a:solidFill>
            </a:endParaRPr>
          </a:p>
        </p:txBody>
      </p:sp>
      <p:pic>
        <p:nvPicPr>
          <p:cNvPr id="35842" name="Picture 2" descr="http://www.ahmadtea.ua/userfiles/images/History_UoBM/ludd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285860"/>
            <a:ext cx="2643206" cy="259034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35844" name="Picture 4" descr="http://upload.wikimedia.org/wikipedia/commons/thumb/6/6e/FrameBreaking-1812.jpg/250px-FrameBreaking-18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786314" y="1285860"/>
            <a:ext cx="2714644" cy="260605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Фабричное производство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1412776"/>
            <a:ext cx="8072494" cy="304698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«Ткачи, негодяи, готовят восстанье: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О помощи просят. Пред каждым крыльцом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Повесить у фабрик их всем в назиданье!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Ошибку исправить - и дело с концом.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В нужде негодяи сидят без полушки.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И пес, голодая, на кражу пройдет.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Их вздернут за то, что сломали катушки.  </a:t>
            </a:r>
            <a:endParaRPr lang="ru-RU" sz="2400" i="1" dirty="0" smtClean="0">
              <a:solidFill>
                <a:srgbClr val="006666"/>
              </a:solidFill>
            </a:endParaRPr>
          </a:p>
          <a:p>
            <a:pPr algn="r"/>
            <a:r>
              <a:rPr lang="ru-RU" sz="2400" b="1" i="1" dirty="0" smtClean="0">
                <a:solidFill>
                  <a:srgbClr val="006666"/>
                </a:solidFill>
              </a:rPr>
              <a:t>Правительство деньги и хлеб сбережет…»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28604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называлось движение рабочих в Англии, о котором идет речь в стихотворении?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1560" y="404664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называли луддитами?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403648" y="4941168"/>
            <a:ext cx="6385342" cy="1529591"/>
            <a:chOff x="1619672" y="4941168"/>
            <a:chExt cx="6385342" cy="1529591"/>
          </a:xfrm>
        </p:grpSpPr>
        <p:pic>
          <p:nvPicPr>
            <p:cNvPr id="10" name="Picture 2" descr="http://www.ahmadtea.ua/userfiles/images/History_UoBM/luddit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9672" y="4941168"/>
              <a:ext cx="1560806" cy="152959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1" name="Picture 2" descr="http://www.ahmadtea.ua/userfiles/images/History_UoBM/luddit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03848" y="4941168"/>
              <a:ext cx="1560806" cy="152959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2" name="Picture 2" descr="http://www.ahmadtea.ua/userfiles/images/History_UoBM/luddit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4860032" y="4941168"/>
              <a:ext cx="1560806" cy="152959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3" name="Picture 2" descr="http://www.ahmadtea.ua/userfiles/images/History_UoBM/luddit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6444208" y="4941168"/>
              <a:ext cx="1560806" cy="152959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</p:grpSp>
      <p:pic>
        <p:nvPicPr>
          <p:cNvPr id="9218" name="Picture 2" descr="http://www.inface.ru/uploads/posts/2012-07/1342180650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700808"/>
            <a:ext cx="1576975" cy="21602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971600" y="3140968"/>
            <a:ext cx="1327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Дж.Гордон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Байрон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Адам Смит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1285860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Новое время поставило новые вопросы. Почему одни государства богатеют, растут, а другие- слабеют и гибнут?</a:t>
            </a:r>
            <a:endParaRPr lang="ru-RU" sz="2400" b="1" dirty="0">
              <a:solidFill>
                <a:srgbClr val="00666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428604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Подумайте, как в Средние века ответили бы на эти вопросы.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6" name="Picture 2" descr="http://900igr.net/datai/ekonomika/Ekonomika/0005-009-CHerez-dve-tysjachi-let-posle-Ksenofonta-i-Aristotelja-vnov-voznikla.jpg"/>
          <p:cNvPicPr>
            <a:picLocks noChangeAspect="1" noChangeArrowheads="1"/>
          </p:cNvPicPr>
          <p:nvPr/>
        </p:nvPicPr>
        <p:blipFill>
          <a:blip r:embed="rId3" cstate="print"/>
          <a:srcRect r="8511"/>
          <a:stretch>
            <a:fillRect/>
          </a:stretch>
        </p:blipFill>
        <p:spPr bwMode="auto">
          <a:xfrm>
            <a:off x="428596" y="2357430"/>
            <a:ext cx="3071834" cy="409461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00430" y="2357430"/>
            <a:ext cx="5000660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66"/>
                </a:solidFill>
              </a:rPr>
              <a:t>На этот вопрос пытался ответить 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Адам </a:t>
            </a:r>
            <a:r>
              <a:rPr lang="ru-RU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Смитт</a:t>
            </a:r>
            <a:r>
              <a:rPr lang="ru-RU" sz="2400" b="1" dirty="0" smtClean="0">
                <a:solidFill>
                  <a:srgbClr val="006666"/>
                </a:solidFill>
              </a:rPr>
              <a:t>- один из крупнейших мыслителей </a:t>
            </a:r>
            <a:r>
              <a:rPr lang="en-US" sz="2400" b="1" dirty="0" smtClean="0">
                <a:solidFill>
                  <a:srgbClr val="006666"/>
                </a:solidFill>
              </a:rPr>
              <a:t>XVIII</a:t>
            </a:r>
            <a:r>
              <a:rPr lang="ru-RU" sz="2400" b="1" dirty="0" smtClean="0">
                <a:solidFill>
                  <a:srgbClr val="006666"/>
                </a:solidFill>
              </a:rPr>
              <a:t> в. Он заложил основы экономической науки. А. Смит указал на три необходимых условия для существования богатого общества: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6666"/>
                </a:solidFill>
              </a:rPr>
              <a:t>мир;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6666"/>
                </a:solidFill>
              </a:rPr>
              <a:t>невмешательство государства в жизнь общества;</a:t>
            </a:r>
          </a:p>
          <a:p>
            <a:pPr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6666"/>
                </a:solidFill>
              </a:rPr>
              <a:t>низкие налоги.</a:t>
            </a:r>
            <a:endParaRPr lang="ru-RU" sz="2400" b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643042" y="428604"/>
            <a:ext cx="5929354" cy="714380"/>
          </a:xfrm>
          <a:prstGeom prst="bevel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Адам Смит</a:t>
            </a:r>
            <a:endParaRPr lang="ru-RU" sz="24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http://totalblog.ru/wp-content/uploads/2011/11/Adam_Smit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571612"/>
            <a:ext cx="2571768" cy="367304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642910" y="1428736"/>
            <a:ext cx="4786346" cy="1000132"/>
          </a:xfrm>
          <a:prstGeom prst="wedgeRoundRectCallout">
            <a:avLst>
              <a:gd name="adj1" fmla="val 58649"/>
              <a:gd name="adj2" fmla="val 57332"/>
              <a:gd name="adj3" fmla="val 16667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«Мать богатства- природа, отец богатства- труд»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14348" y="2714620"/>
            <a:ext cx="4786346" cy="3286148"/>
          </a:xfrm>
          <a:prstGeom prst="wedgeRoundRectCallout">
            <a:avLst>
              <a:gd name="adj1" fmla="val 58649"/>
              <a:gd name="adj2" fmla="val -30533"/>
              <a:gd name="adj3" fmla="val 16667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«Великие нации никогда не беднеют из-за расточительности и неблагоразумия частных лиц, но они нередко беднеют в результате расточительности и неблагоразумия государственной власти»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39552" y="1340768"/>
            <a:ext cx="8072494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А) распространение феодальных порядков в сельском хозяйстве, прикрепление крестьян к земле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Б) утверждение капиталистических порядков в ходе революции, успешное накопление капиталов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В) получение доходов от колониальных владений, прежде всего от Индии, «жемчужины британской короны»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Г) развитие заморской торговли, в том числе работорговли, экспорт негров-рабов из Африки в Северную Америку</a:t>
            </a: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Д) препятствия, создаваемые королевской властью для деятельности предпринимателей и торговцев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404664"/>
            <a:ext cx="7786742" cy="8572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условия позволили Англии стать экономическим лидером в </a:t>
            </a:r>
            <a:r>
              <a:rPr lang="en-US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619672" y="5589240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66"/>
                          </a:solidFill>
                        </a:rPr>
                        <a:t>АБВ</a:t>
                      </a:r>
                      <a:endParaRPr lang="ru-RU" sz="2400" b="1" dirty="0">
                        <a:solidFill>
                          <a:srgbClr val="0066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66"/>
                          </a:solidFill>
                        </a:rPr>
                        <a:t>БВГ</a:t>
                      </a:r>
                      <a:endParaRPr lang="ru-RU" sz="2400" b="1" dirty="0">
                        <a:solidFill>
                          <a:srgbClr val="0066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66"/>
                          </a:solidFill>
                        </a:rPr>
                        <a:t>ВГД</a:t>
                      </a:r>
                      <a:endParaRPr lang="ru-RU" sz="2400" b="1" dirty="0">
                        <a:solidFill>
                          <a:srgbClr val="0066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66"/>
                          </a:solidFill>
                        </a:rPr>
                        <a:t>АБД</a:t>
                      </a:r>
                      <a:endParaRPr lang="ru-RU" sz="2400" b="1" dirty="0">
                        <a:solidFill>
                          <a:srgbClr val="00666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563888" y="6021288"/>
            <a:ext cx="662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БВГ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39552" y="1052736"/>
            <a:ext cx="8072494" cy="304698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широкое внедрение машин в промышленное производство, замена ручного труда машинным</a:t>
            </a:r>
          </a:p>
          <a:p>
            <a:pPr marL="457200" indent="-457200" algn="ctr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распространение сельской рассеянной мануфактуры вместо домашней городской</a:t>
            </a:r>
          </a:p>
          <a:p>
            <a:pPr marL="457200" indent="-457200" algn="ctr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применение труда наемных работников вместо прикрепленных к земле крестьян</a:t>
            </a:r>
          </a:p>
          <a:p>
            <a:pPr marL="457200" indent="-457200" algn="ctr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развитие торговых предприятий и образование компаний для торговли с колониальными странами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404664"/>
            <a:ext cx="778674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Сущностью промышленного переворота стало?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4" y="105273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1)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619672" y="4365104"/>
            <a:ext cx="5832648" cy="2014458"/>
            <a:chOff x="1619672" y="4365104"/>
            <a:chExt cx="5832648" cy="2014458"/>
          </a:xfrm>
        </p:grpSpPr>
        <p:pic>
          <p:nvPicPr>
            <p:cNvPr id="13" name="Picture 2" descr="http://old.nkj.ru/02/0204/Marks-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9672" y="4365104"/>
              <a:ext cx="2880320" cy="201445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  <p:pic>
          <p:nvPicPr>
            <p:cNvPr id="14" name="Picture 2" descr="http://old.nkj.ru/02/0204/Marks-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4572000" y="4365104"/>
              <a:ext cx="2880320" cy="201445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476672"/>
            <a:ext cx="7786742" cy="108012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промышленного переворота изменилась социальная структура английского общества. Один из основных общественных классов- 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1772816"/>
            <a:ext cx="475252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купечество  2) пролетариат</a:t>
            </a:r>
          </a:p>
          <a:p>
            <a:pPr marL="457200" indent="-457200"/>
            <a:r>
              <a:rPr lang="ru-RU" sz="2400" b="1" i="1" dirty="0" smtClean="0">
                <a:solidFill>
                  <a:srgbClr val="006666"/>
                </a:solidFill>
              </a:rPr>
              <a:t>3) крестьянство  4) батраки   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39952" y="177281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2)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5576" y="2852936"/>
            <a:ext cx="7786742" cy="108012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промышленного переворота изменилась социальная структура английского общества. Один из основных общественных классов- 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7704" y="4221088"/>
            <a:ext cx="475252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400" b="1" i="1" dirty="0" smtClean="0">
                <a:solidFill>
                  <a:srgbClr val="006666"/>
                </a:solidFill>
              </a:rPr>
              <a:t>купечество  2) буржуазия</a:t>
            </a:r>
          </a:p>
          <a:p>
            <a:pPr marL="457200" indent="-457200"/>
            <a:r>
              <a:rPr lang="ru-RU" sz="2400" b="1" i="1" dirty="0" smtClean="0">
                <a:solidFill>
                  <a:srgbClr val="006666"/>
                </a:solidFill>
              </a:rPr>
              <a:t>3) крестьянство  4) батраки   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422108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2)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/>
      <p:bldP spid="14" grpId="0" animBg="1"/>
      <p:bldP spid="15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67544" y="5517232"/>
            <a:ext cx="807249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ru-RU" sz="2400" b="1" i="1" dirty="0" smtClean="0">
                <a:solidFill>
                  <a:srgbClr val="006666"/>
                </a:solidFill>
              </a:rPr>
              <a:t>Название предприятия</a:t>
            </a:r>
          </a:p>
          <a:p>
            <a:pPr marL="457200" indent="-457200" algn="ctr"/>
            <a:r>
              <a:rPr lang="ru-RU" sz="2400" b="1" i="1" dirty="0" smtClean="0">
                <a:solidFill>
                  <a:srgbClr val="006666"/>
                </a:solidFill>
              </a:rPr>
              <a:t>…………………………………………………….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404664"/>
            <a:ext cx="7786742" cy="19442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Рассмотрите рисунок. На нем изображено промышленное предприятие нового типа, пришедшее на смену мануфактуре. Главной особенностью этого предприятия является широкое применение машин. 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http://knowhistory.ru/uploads/posts/2011-01/1294156848_angliyskaya_hlopkovaya_fabr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92896"/>
            <a:ext cx="4363093" cy="28575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707904" y="580526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фабрика</a:t>
            </a:r>
            <a:endParaRPr lang="ru-RU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7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МО\МО гум.цикла\фоны\Sbornik_fons_po №2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76" y="0"/>
            <a:ext cx="91673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5" name="TextBox 4"/>
          <p:cNvSpPr txBox="1"/>
          <p:nvPr/>
        </p:nvSpPr>
        <p:spPr>
          <a:xfrm>
            <a:off x="500034" y="428604"/>
            <a:ext cx="8072494" cy="504753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3"/>
              </a:rPr>
              <a:t>http://starodubmaru.blogspot.com/2010/11/11.html</a:t>
            </a:r>
            <a:endParaRPr lang="en-US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4"/>
              </a:rPr>
              <a:t>http://chpz.ru/?cat=35</a:t>
            </a:r>
            <a:endParaRPr lang="en-US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5"/>
              </a:rPr>
              <a:t>http://www.booksite.ru/fulltext/nee/lov/tka/che/stvo/3.htm</a:t>
            </a:r>
            <a:endParaRPr lang="en-US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6"/>
              </a:rPr>
              <a:t>http://knowhistory.ru/istoriyaxix-xx/</a:t>
            </a:r>
            <a:endParaRPr lang="en-US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7"/>
              </a:rPr>
              <a:t>http://nplit.ru/books/item/f00/s00/z0000055/st055.shtml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8"/>
              </a:rPr>
              <a:t>http://www.critical.ru/calendar/1901watt.htm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9"/>
              </a:rPr>
              <a:t>http://www.krugosvet.ru/?q=enc/nauka_i_tehnika/tehnologiya_i_promyshlennost/ARKRAT_RICHARD.html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0"/>
              </a:rPr>
              <a:t>http://historic.ru/books/item/f00/s00/z0000036/st634.shtml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1"/>
              </a:rPr>
              <a:t>http://www.krugosvet.ru/?q=enc/nauka_i_tehnika/tehnologiya_i_promyshlennost/KARTRAT_EDMUND.html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2"/>
              </a:rPr>
              <a:t>http://www.historicus.ru/178/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3"/>
              </a:rPr>
              <a:t>http://old.nkj.ru/cgi/nauka46f8.html?02+0204+02204062+html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4"/>
              </a:rPr>
              <a:t>http://moikompas.ru/compas/socrabota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5"/>
              </a:rPr>
              <a:t>http://www.ahmadtea.ua/812/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6"/>
              </a:rPr>
              <a:t>http://ru.wikipedia.org/wiki/%D0%9B%D1%83%D0%B4%D0%B4%D0%B8%D1%82%D1%8B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7"/>
              </a:rPr>
              <a:t>http://900igr.net/kartinki/ekonomika/Ekonomika/014-CHerez-dve-tysjachi-let-posle-Ksenofonta-i-Aristotelja-vnov-voznikla.html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8"/>
              </a:rPr>
              <a:t>http://totalblog.ru/nevidimaya-ruka-adama-smita-upravlyayushhaya-runetom/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cs typeface="Arial" pitchFamily="34" charset="0"/>
                <a:hlinkClick r:id="rId19"/>
              </a:rPr>
              <a:t>http://office.microsoft.com/ru-ru/images/??Origin=EC790014051049&amp;CTT=6&amp;ver=12&amp;app=powerpnt.exe</a:t>
            </a:r>
            <a:endParaRPr lang="ru-RU" sz="14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6666"/>
                </a:solidFill>
                <a:cs typeface="Arial" pitchFamily="34" charset="0"/>
              </a:rPr>
              <a:t>Литература:</a:t>
            </a:r>
          </a:p>
          <a:p>
            <a:pPr algn="ctr"/>
            <a:r>
              <a:rPr lang="ru-RU" sz="1400" b="1" dirty="0" smtClean="0">
                <a:solidFill>
                  <a:srgbClr val="006666"/>
                </a:solidFill>
                <a:cs typeface="Arial" pitchFamily="34" charset="0"/>
              </a:rPr>
              <a:t>Е.Н. Захарова. Новое время. Мир в 15-18 вв. 7 класс </a:t>
            </a:r>
            <a:r>
              <a:rPr lang="ru-RU" sz="1400" b="1" dirty="0" err="1" smtClean="0">
                <a:solidFill>
                  <a:srgbClr val="006666"/>
                </a:solidFill>
                <a:cs typeface="Arial" pitchFamily="34" charset="0"/>
              </a:rPr>
              <a:t>Мнемоза</a:t>
            </a:r>
            <a:r>
              <a:rPr lang="ru-RU" sz="1400" b="1" dirty="0" smtClean="0">
                <a:solidFill>
                  <a:srgbClr val="006666"/>
                </a:solidFill>
                <a:cs typeface="Arial" pitchFamily="34" charset="0"/>
              </a:rPr>
              <a:t>, 2007 г.</a:t>
            </a:r>
          </a:p>
          <a:p>
            <a:pPr algn="ctr"/>
            <a:r>
              <a:rPr lang="ru-RU" sz="1400" b="1" dirty="0" err="1" smtClean="0">
                <a:solidFill>
                  <a:srgbClr val="006666"/>
                </a:solidFill>
                <a:cs typeface="Arial" pitchFamily="34" charset="0"/>
              </a:rPr>
              <a:t>Кишенкова</a:t>
            </a:r>
            <a:r>
              <a:rPr lang="ru-RU" sz="1400" b="1" dirty="0" smtClean="0">
                <a:solidFill>
                  <a:srgbClr val="006666"/>
                </a:solidFill>
                <a:cs typeface="Arial" pitchFamily="34" charset="0"/>
              </a:rPr>
              <a:t> О.В.  Сборник тематических тестов. История Нового времени 7 класс</a:t>
            </a:r>
            <a:endParaRPr lang="ru-RU" sz="1400" b="1" dirty="0">
              <a:solidFill>
                <a:srgbClr val="006666"/>
              </a:solidFill>
              <a:cs typeface="Arial" pitchFamily="34" charset="0"/>
            </a:endParaRPr>
          </a:p>
        </p:txBody>
      </p:sp>
      <p:sp>
        <p:nvSpPr>
          <p:cNvPr id="24580" name="AutoShape 4" descr="data:image/jpeg;base64,/9j/4AAQSkZJRgABAQAAAQABAAD/2wCEAAkGBhQSERUUExQVFRQVFxgZFxgXGBcZGBgcGBYVGBYXFxgXGyYeGBkjHBQXHy8gIycpLCwsGh4xNTAqNSYrLCkBCQoKDgwOGg8PGiwlHyApLCkpLCksKSwsKSwsKSkpKSkpKSksKSwpKSksLCwsLCwsLCksKSwpLCksLCkpLCksKf/AABEIAKUAlAMBIgACEQEDEQH/xAAcAAABBAMBAAAAAAAAAAAAAAAFAAQGBwECAwj/xAA5EAABAwIEBAQEBgIBBAMAAAABAAIRAyEEEjFBBQZRYRMicYEHMpGhFCOxwdHwQlLhJEOS8RVik//EABoBAAIDAQEAAAAAAAAAAAAAAAIEAQMFAAb/xAAkEQACAgICAQUBAQEAAAAAAAAAAQIRAyESMQQTIjJBUWEzI//aAAwDAQACEQMRAD8ABYNpLy/KA0/LrmIENmOpjdNxRfIcWnK0yTa+sN0RjG8NqOfLC2A0RrNomx0MlOqGHNMFsCNJ1B/t1mp1sackR6oCQ0n5jEwJu6YAjfQLfCu/6giWmDERBFm+Vve2vsulfhb2tNSQ4MBLQBve59I+6c8B4K+Jc0tGQOmDLs5JN+0qW1Vhx/QnwigHScgOt/fe2qNUcM1rRDWiJ6CNZPquWEpU6TQ2m0tAsRYehJXR9axDQYFgfp/KWewXO2dMS0kWtpp3HVOaNIhrSekTrum+AolzdC45tQiNDBOIgl1wTA/vVVNrogGv0Py67/tay74SnIHlbr7n7Ivh+G6BzS7e2ggTchdcRw8jSGa6GfaYXNpaOQzw+Abubgaf0LpiaViIA9D99ltUqsojNWrAN6vgAIJxH4g8PBtVzu3yNcW/UBDt9Im0F8Phmi4g9v12SrU5i0Dt/wClGaPxLwoLrPibSNtj+q2Z8RsC4wXPb3LHQFPGX4daMc1sii6ALgX3N/RVfiKZFjEzYfyVPeZuZ6NSk1tCuDnMPygB0SLAOuLKG1sPcG95iem0p7xrS2iasHkaaf32WHgbAf32XWBJJv2XIu7JwFowHdh9Akti3skuBLUxLQIM3ItG/ax9LpvUpgjob7wfmv7J2+lLp+WYBjY9pussoum941i+snWNLLO5Asxh6OX9vSAiWCbrvawuuLaVhrJ7CPN+0QnkhghpiBfXfoq5WSmxr4N/WbXJ9EP43xzDYVk1HF1Qi1JvzHQif9RZMOb+YXYdgg/mP+UGLWiZ6jp1VZ1KhcS5xLibknUnqSmMWJ5Fb6Bbol2L+JmKLSyhkw7Tu0Zn/wD6HQ+ijtXilZ5l9aq493u3udEylLOnI4YLpHdjvD8Uq0yCyrUYRoWvcDPXVSGp8TseaQp+KAR/3Mo8QiIgu/eFE8yUongg+0cOMViX1SXVHueTeXOLtfVNpusylCNQS6OMLbKsaJZlPEmzDr9E8ocWqMpupyCxxBIIBIjoTcJk4JNC5xT7Ov8ABz4krNOmXGAmkwUb4RhaVWo1t/M2S/QNtpHqq566CWxiHEdUkSr8BcHOBIsSJnXoRfRJB6kQ+BPy6S0XO8n0372T1jABOnW4A6WA11Td8uI06SfS5+6zTbF5EDqNLhZ30Vsc0q5NhJIF76TCcNraydLRb62TSi6IIFup+9k5pkutLQBJJ2A7mdFXNExRW3xGn8ZlPyeG0t6XnN7yovKlPxA4zQrVWNo+bwQ5pqgDI+SDDRrAvcqKh3otTB8EC0m7E6T0WQkSstY7YFMJnGCVgldm4ZxmBOXXslTwjnCRf0k/Wy7kdxf4cgVgulb+C7SP7utTQOw+im0Q0+qNVsHLVJSBRkuSzLCQXEoUIry+3M804zF4MbRHfohSd8MxJp1qbx/i9v0JAP2Vc/iw4k6o4cMEFzZNzLP+dLJI07AZzmGh0udNklkeoW2EH0YBiNN/W60bgzAJ6zGvom+Hx7Wi4DjqJiBftchPX8fBZo1o6j7+yHaA0cmU/Kc5AaCSSYgCJUA5s52NYGhh/LQ/yMQ6pFr9G9hqlzpzYK35FEwxvzkf5mevQKK+ycwYOXuYJgevustbJgXJ7JFG+V3MFZpfA7nRNzfGNoKEVKSTCPBeQalZoe63aCY++qsbg3w1osaJGY7k/dH2VaTKIc2A2ASR/wAJlX55YyAKFZ06ECx73WBk8qc5VY9tL/lEHU/hsxlbxKYA2IiZvMEEwQdF3ofD2m3EeI0ZL3AALTuQ5pRTh/O1CpAfmpyYGcED3OgUho1WuEtII2IuF0cjf2Uzy5Y/JFTfE3lGnRAq02ZRvAsDeZAUFw2GhmbZ0tB6OaCYd0mFf3NtNhwtTP8AKG3VFcWcWMDG/Ibi+rhoTbWE74+Rv2fhCfKPJg3EYQVWFzBD2gZgP8gQZI9Chjm9k/wFfzAHfQjUH+EsfRiDoIgrSTadMrlFSVg2FstZSVvYqzK2j9FoFuXQDKiXTCT+i7OCOb+HpOEw5jXXBm4HQ9kk64Py/U/DYcQLUaYP/iD+6ysNuN9DFEY8bIBcHLp9z8sXQDmzmHKzwafzOHmIgFgn5SP9jf2RjivE/DY4kWb1nuAO94VcVa5e4vcZc4yfdPQhyYu7NYSWJWU8kTEQbKlnA+XWPo5gfN6E/ooo1SjhWBNam5suaYbBE+W990rnuu6G/GVy6Jx8L6rqhrUapLmsDSM2oBkRB9FLOPup0mw6QDpH87KP/DHhTadCscxLn1C0k65W2A+pKOc2cK8Sk2xIDrwfX7LAzVz0Mx/1pukCsBjMK1wa3GMLpE03ubDg6bX3PVS/hZGUQCLC0yB6HcKN4bk+jXqMr1WNfUYAGk3EDSWixjupXhMK1ghoAHayiXG1RR5Et03bGvMWB8bDVaX+7CPtZeccaXNc6m4yWOPpYkFeluI/If7qvOZpNFV5fchxyg7y4iSn/Dl7mBBewbcOwmYlxsGgkn0C3Dc1N4nzWIlb4rFBlIsDRNQ69Gif1TWjXgTotNNsh0tDJ9O2i5NCf13jMSNCAmppEDS3VXx6F5LZzhOuGYU1arGDVzmD6uE+lpTcFSfkvCEONUxABb6n/L2iUGWVQZOJWy9aWMcxoa5pkWs20Cw0PRJAOWsW44WmSwvsR5TMQ4gDXoAfcJLzj52X8EVJzdi/MynmJgZjfrpKjjkS5hP/AFdYbB5A207Sh69FjVKxVvZqstaswt6atbJWzSFOuDNy4fO0kEtDTERJ0N1DKdLM6FIaOJyUTTPtoPTdI+QnJUjR8T2Ntlr8uUHU8OAPMd9pO/vKOUeJWio0t+4+qqDA8WqhraTwKzahHla52s2Hl9FI+E491GmZZWa0D5Ktwy8WJMwe6xcuNxdjM8KyuywcPRAkst2C60MTJg6qOcH4+HtJ0HfX/kIhhnmZN5SzbvYtPA1dhPHnyrz7x3BlmKqCDrI9zNh9VfOOrjJcqoOca7H53T5mujLHm+Um52Ce8OT5k4oex2RjFsDniZbAGokHsE18WkbBpO03Wj8XmGrvT+FxzydDC3UhZtXYslzuJ+y2qUZ8w0XahRB8sG49+59hKIigRTBExoYF42JC5ypgcb2DeGYF1aoGNBJI22HVWRheDClSbTGgEEwJ0JN+6EcpYunSflawE5blp8zp3AIEEdFMHCAMhN4m2kjQ3ss3yMrcqLoxUQNR4W6PJv8AN5iLwNukQkj7JbPrssJT1SykVJzXhjTxtcGLvLvZwBCFSrD595Qc5v4mmczmxmEi7IgEdCDKroFbmGalFUIzx0zJXRpgLlK3zyrJERVdHWlUIMovgKYrDyyD0G/1QSUY5YaTWDQYa7U+moVWX42NYG+VMP8AAcKQ1rvFLCDEBvTp7kKYs4PVe0AYh4AjNLWkO33Eodw3BiqZnI1sRA1gyf0RfE8SDYaBb7XBWDmk3KzZTfGkb8tcDh5L4NyLGBaNtlLMTTAFkM4XVaGkiBf9gtOIcWvl1cRAaNSf4S825COS5zsbcwcRDGXdB0HUnYBVbjmOea9RzHNIh0x5spEQRt691cnDeXLtq14dUHyjZvtue6rzjdc0DiS+nmZUaWybgGYMmbG2ie8aLxv+gPLFriitW0B1sDAv7rdzQAY7Qkyi4gusACe30WgqGIW2m2J9DrCVi10t+Yg7evX1T0MJl1w0AH2CFB5adR6D9+hTkcRcaYaNB/H3QSTsKM10HMBWZDT5Tfe+oGhFxdSDlfGOzOpVHFwAsT0mLxqQfsoJgdCNNCNgevuppyxX8PykAF0EF3+XQT7lK5Y6O5EorUA+DIbbQmIueiSQE3h47SLdklncGRzC3gBxINx5ZGm3QKC8y/DoVXOqUS2m8jzNJhpPUdFYFJ5/1kaEiJBkyDfpC2xGFDtAL6yDeArYZJQ2ibPP2O4PVon8xjgNjEttqZTURsf7or94jgA5ga9s2MDa4Iv9EC4lwKi4XpNzN3ygE6Gbb+6ej5X6C4IqDKdU+4XivDeD9B6p/wAe4EaZLmB3h2vr7+6DMdBt2THJZEQrg0yy+BY4GkwOMGPMdYsdgm3FOLeG5osSASTcNHTW5lRtvEPBpZ2mZ8oGlx16hGOXuXPxAOIxDi5zjIZo2Osa67LOlijF8pdGk8z40h9wnmPEYg+Fh2ZnQS5x+RoO/dT/AJc4CyjIzeJiJJqPIiJizR0XDl3Bta38toa27TAAy6AaXzRJhSrCAATEHedT6pdcXKloTy5XVI7hqqL4mYby1AJhpD4JOUt0MRqZVvPdIsofxrl81JzwQ4kEbkG9lZKoTT7KMX9KJoUQSMxOUnT9cvdH8Vy6KdEO/wC5MsvEt1Oadx2VgcD+FVNrw57S0SDdwd1mBFpspDzZyVTxdFrBDXM+U+xCbnlb9yLecE6s884h4e8logGCR0/9rE36FSvmXkw4VwbMyYk2Nm3PoOqD1eHEtE2MH6DdMRzRkuwnBoxgm2kAGLEFHsNiWkRkAjQAk31hB+EYPO0z5ZBv3EfRE/HAY12X8wOExJvofqFVkpvQSjoOYDFy2c8GTIPX3KyhdLLEguEmYt+6Sq4sXplrUGeU9SZ2217brZuGECDeZjNeD16Lk7GNpSBFwNQ46jpCH1eImHSW2PS59Adh1SSJYXbRFpaSSdPc3ncQmHEOGl8QLwdTBiOyzg6rnbxF9TeydVXm0R5dZsTESL33XEWQzH8Cc3uANNjfTqoXxrlkimHsb5pu0T3uJVuPw7nGZGU7DY6pniOBZs15tcAwRIt+qYhlcGmFaaplHsqOLMmonNHQ6O17Kd8kcwB2TDik+pWJcGREHK2TJBEQBN044pyvTZQrVQ0Z2WMyAdt1FeGYs4WvSrNJbDgSW31yh89rmeyYk45US9dMu3l7g76YzOfUNV3zZnDK0TJa1kmPXUqQhsC39uhOD5kw2WRWpAHQ52+awPlBMnVdsFjTVlwsCYAIhwaJnNO51SEkkUttsdtrgWuBMT/dFmrB1i250Q/GybDLEtm3eZ7fynBBJv0v0G4A7qhthcfs7nE2sL+38rlUxjhHlnrtdKu8NYYmwmYzHrommBw1QZzVyuDjmEACAYse9l3KX6RS7AfPXAziKecTLbEeu9tlWTqzqNRjagmfK4tv5TqQesq8/ELgYZc9SP6VXvNXKVR7yabWgkEgNaQDBBHaf1TGGdPfQxilaor7xBTLm7ZrT0O/qukuM3JBIs039QmdegZyOkGSBOszcEbH1XTC4eHZXGDIm+g7LQlVWg7dhs4IOvm/8rH9FhOQ52niMIFhe8d+6SX5MksmtRD2OBbOYAX01Og06IMzDgOjYRsDttMQjeJqta0EkCR0E6+l9UHdWgnzNbptLtDG4S6VaFQnhmuEZQ2/Sde4Fl3q04ubCL3/AFlc8OfKC5xzaXjqB17LdkXyja59xsVOmQbkxoTsYEdJ+i40mh+gNjJdvtNl2e/QEEmYGnvKyaIaTvAg69ZlQ2jhvTwrH0XU3iWVA4EHUkg+9tVUfMXB30awoj8+RkZDTnLoaHAAWn/7HorJ4txtuGpl1Qw1pOXX6DuVG/hZxJlfG4t1RjW1njxWEgeQBxzNvcfO0nrdXYXJXI7nxBTeV/wGIwb8XlyuqDORBNMwHNZliYbA82l1bVbijcpcHNJAzBpe0F8ggD0UD56LMd4VKGfis35fhnN4jSD80fK0Q257rTA8u/8AxVfDvxH5zKjXMe4gllJzoiAJJAiPeUORepG7o5fpPhXcSCTJv0ETtboYjuuGM4rUZUytDAxoYzM8ul73XLWsaPM6IEzYnsuGL4/TY38tzahcPKGBpEn/ACdBsAet094HgMmatUIL3mc52B2E2APTolf4w2tWEaWCcTLyPSLDpY6nunTME0Eu1J3JJ+k2HshmK5ha35fN3Jhqc8P4g57ZdkHTK6Qm8U8MdFTUnthENCa4rhjHi4udxY/ULqyuDoQY6XWjsWAYMj9Ew54GqYCtdEB+IPIviUjVoAl4u4Td0DtcmFWuExTXeRwMDRxHmYYt3iYBXo4wVUfxI5U8B7sTSEU6hl4GztzHQ6qHUdfTGsWW9Psi9KiMoIDriSQWwTubpIezFOAGUFw1s7reNEkfosu5MuepTzNLzBkDykSNZ6rl+FawZjJJjtHokks29io7pU4vJMA2N9138SLRt36LKSiJLN30RPqR9xK44kbzof3SSXMgqf4k8Qcw0ZAc0ue8tuJh+WJG0IdmFHFOfRGQCkyo1skhpdTYYvq2+h1SSWniXsKpfItP4f8ABKdHCjEhs1at3ExIuRDTsL6LhzRX/FV34Z4ApUWl5jV5yHKCdgCZhZSSPkamkg4bYz4Xh2AZi2Q0TAtOXSYHZau4q+uaZebPgtaPlZ5ogDf3SSVEl2MVskWBwtNsl7PEI/2J+w0H0RqhjhoGAfToOySSOEmkL5fkOSAdok7JjxOqaTZnN66/VJJDlfts6HyNuF4onaAduib854cPwdUHSJ+iwkrMEnLG7/QusiKMZh2xva1jCSSS0VJ0PtI//9k="/>
          <p:cNvSpPr>
            <a:spLocks noChangeAspect="1" noChangeArrowheads="1"/>
          </p:cNvSpPr>
          <p:nvPr/>
        </p:nvSpPr>
        <p:spPr bwMode="auto">
          <a:xfrm>
            <a:off x="155575" y="-754063"/>
            <a:ext cx="1409700" cy="1571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3795208" y="6421978"/>
            <a:ext cx="2286000" cy="428625"/>
          </a:xfrm>
          <a:prstGeom prst="fram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20"/>
              </a:rPr>
              <a:t>Prezentacii.com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1511</Words>
  <Application>Microsoft Office PowerPoint</Application>
  <PresentationFormat>Экран (4:3)</PresentationFormat>
  <Paragraphs>228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ГОУ ЦО №1828 "Сабурово"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Промышленный переворот в Англии</dc:title>
  <dc:creator>esma56</dc:creator>
  <cp:lastModifiedBy>Артём Мендрик</cp:lastModifiedBy>
  <cp:revision>235</cp:revision>
  <dcterms:created xsi:type="dcterms:W3CDTF">2012-09-06T07:07:08Z</dcterms:created>
  <dcterms:modified xsi:type="dcterms:W3CDTF">2015-08-26T15:47:13Z</dcterms:modified>
</cp:coreProperties>
</file>