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78" r:id="rId11"/>
    <p:sldId id="279" r:id="rId12"/>
    <p:sldId id="266" r:id="rId13"/>
    <p:sldId id="267" r:id="rId14"/>
    <p:sldId id="271" r:id="rId15"/>
    <p:sldId id="280" r:id="rId16"/>
    <p:sldId id="272" r:id="rId17"/>
    <p:sldId id="273" r:id="rId18"/>
    <p:sldId id="302" r:id="rId19"/>
    <p:sldId id="303" r:id="rId20"/>
    <p:sldId id="301" r:id="rId21"/>
    <p:sldId id="274" r:id="rId22"/>
    <p:sldId id="286" r:id="rId23"/>
    <p:sldId id="284" r:id="rId24"/>
    <p:sldId id="285" r:id="rId25"/>
    <p:sldId id="275" r:id="rId26"/>
    <p:sldId id="287" r:id="rId27"/>
    <p:sldId id="276" r:id="rId28"/>
    <p:sldId id="300" r:id="rId29"/>
    <p:sldId id="289" r:id="rId30"/>
    <p:sldId id="304" r:id="rId31"/>
    <p:sldId id="277" r:id="rId32"/>
    <p:sldId id="282" r:id="rId33"/>
    <p:sldId id="281" r:id="rId34"/>
    <p:sldId id="290" r:id="rId35"/>
    <p:sldId id="292" r:id="rId36"/>
    <p:sldId id="293" r:id="rId37"/>
    <p:sldId id="294" r:id="rId38"/>
    <p:sldId id="295" r:id="rId39"/>
    <p:sldId id="296" r:id="rId40"/>
    <p:sldId id="297" r:id="rId41"/>
    <p:sldId id="268" r:id="rId42"/>
    <p:sldId id="269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4A0B6-2117-4198-960B-7AACDC3AECE4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A90E3-722E-4DF8-B627-F5A531B1E4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75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A90E3-722E-4DF8-B627-F5A531B1E429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310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2E5E449-CC86-46C5-B0E8-0058619316FB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1E42281-5650-438F-B472-91215B6EF8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learning.9151394.ru/course/view.php?id=7337" TargetMode="External"/><Relationship Id="rId13" Type="http://schemas.openxmlformats.org/officeDocument/2006/relationships/hyperlink" Target="http://upload.wikimedia.org/wikipedia/commons/b/b9/Blessing_Dmitry_Ivanovich_(Novoskoltsev).jpg" TargetMode="External"/><Relationship Id="rId18" Type="http://schemas.openxmlformats.org/officeDocument/2006/relationships/hyperlink" Target="http://en.wikipedia.org/wiki/Alexander_Peresvet" TargetMode="External"/><Relationship Id="rId3" Type="http://schemas.openxmlformats.org/officeDocument/2006/relationships/hyperlink" Target="http://www.voskres.ru/army/spirit/kulitschkin.htm" TargetMode="External"/><Relationship Id="rId21" Type="http://schemas.openxmlformats.org/officeDocument/2006/relationships/hyperlink" Target="http://ru.wikipedia.org/wiki/%D0%9A%D1%83%D0%BB%D0%B8%D0%BA%D0%BE%D0%B2%D1%81%D0%BA%D0%B0%D1%8F_%D0%B1%D0%B8%D1%82%D0%B2%D0%B0" TargetMode="External"/><Relationship Id="rId7" Type="http://schemas.openxmlformats.org/officeDocument/2006/relationships/hyperlink" Target="http://www.svvpsu.ru/forum/index.php?PHPSESSID=sl1ijfnatt33glccolkq2m96m0&amp;topic=237.165" TargetMode="External"/><Relationship Id="rId12" Type="http://schemas.openxmlformats.org/officeDocument/2006/relationships/hyperlink" Target="http://pl.wikipedia.org/wiki/Dionizy_(ikonograf)" TargetMode="External"/><Relationship Id="rId17" Type="http://schemas.openxmlformats.org/officeDocument/2006/relationships/hyperlink" Target="http://be-x-old.wikipedia.org/wiki/%D0%90%D0%BB%D1%8F%D0%BA%D1%81%D0%B0%D0%BD%D0%B4%D0%B0%D1%80_%D0%9F%D0%B5%D1%80%D0%B0%D1%81%D1%8C%D0%B2%D0%B5%D1%82" TargetMode="External"/><Relationship Id="rId2" Type="http://schemas.openxmlformats.org/officeDocument/2006/relationships/hyperlink" Target="http://ru.wikipedia.org/wiki/%D0%94%D0%BC%D0%B8%D1%82%D1%80%D0%B8%D0%B9_%D0%98%D0%B2%D0%B0%D0%BD%D0%BE%D0%B2%D0%B8%D1%87_%D0%94%D0%BE%D0%BD%D1%81%D0%BA%D0%BE%D0%B9" TargetMode="External"/><Relationship Id="rId16" Type="http://schemas.openxmlformats.org/officeDocument/2006/relationships/hyperlink" Target="http://ca.wikipedia.org/wiki/Sergi_de_R%C3%A0donej" TargetMode="External"/><Relationship Id="rId20" Type="http://schemas.openxmlformats.org/officeDocument/2006/relationships/hyperlink" Target="http://900igr.net/kartinki/istorija/Moskva-i-Litva/014-Moskva-i-Litva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useum.ru/alb/image.asp?15699" TargetMode="External"/><Relationship Id="rId11" Type="http://schemas.openxmlformats.org/officeDocument/2006/relationships/hyperlink" Target="http://ru.wikipedia.org/wiki/%D0%9A%D0%B8%D1%80%D0%B8%D0%BB%D0%BB%D0%BE%D0%B2,_%D0%A1%D0%B5%D1%80%D0%B3%D0%B5%D0%B9_%D0%90%D0%BB%D0%B5%D0%BA%D1%81%D0%B5%D0%B5%D0%B2%D0%B8%D1%87" TargetMode="External"/><Relationship Id="rId24" Type="http://schemas.openxmlformats.org/officeDocument/2006/relationships/hyperlink" Target="http://ru.wikipedia.org/wiki/%D0%9D%D0%B0%D1%88%D0%B5%D1%81%D1%82%D0%B2%D0%B8%D0%B5_%D0%A2%D0%BE%D1%85%D1%82%D0%B0%D0%BC%D1%8B%D1%88%D0%B0_%D0%BD%D0%B0_%D0%9C%D0%BE%D1%81%D0%BA%D0%B2%D1%83" TargetMode="External"/><Relationship Id="rId5" Type="http://schemas.openxmlformats.org/officeDocument/2006/relationships/hyperlink" Target="http://clubs.ya.ru/4611686018427398066/replies.xml?item_no=318305" TargetMode="External"/><Relationship Id="rId15" Type="http://schemas.openxmlformats.org/officeDocument/2006/relationships/hyperlink" Target="http://commons.wikimedia.org/wiki/File:%D0%A1%D0%B5%D1%80%D0%B3%D0%B8%D0%B9_%D0%A0%D0%B0%D0%B4%D0%BE%D0%BD%D0%B5%D0%B6%D1%81%D0%BA%D0%B8%D0%B9_%D0%94%D0%BC%D0%B8%D1%82%D1%80%D0%B8%D0%B9_%D0%94%D0%BE%D0%BD%D1%81%D0%BA%D0%BE%D0%B9_%D0%BC%D0%B8%D0%BD%D0%B8%D0%B0%D1%82%D1%8E%D1%80%D0%B0.JPG" TargetMode="External"/><Relationship Id="rId23" Type="http://schemas.openxmlformats.org/officeDocument/2006/relationships/hyperlink" Target="http://moi-zvuki.ru/images/avasnetsov/av_06.jpg" TargetMode="External"/><Relationship Id="rId10" Type="http://schemas.openxmlformats.org/officeDocument/2006/relationships/hyperlink" Target="http://upload.wikimedia.org/wikipedia/commons/6/69/Sergius_von_Radonezh.jpg" TargetMode="External"/><Relationship Id="rId19" Type="http://schemas.openxmlformats.org/officeDocument/2006/relationships/hyperlink" Target="http://ru.wikipedia.org/wiki/%D0%90%D0%BB%D0%B5%D0%BA%D1%81%D0%B0%D0%BD%D0%B4%D1%80_%D0%9F%D0%B5%D1%80%D0%B5%D1%81%D0%B2%D0%B5%D1%82" TargetMode="External"/><Relationship Id="rId4" Type="http://schemas.openxmlformats.org/officeDocument/2006/relationships/hyperlink" Target="http://upload.wikimedia.org/wikipedia/commons/8/83/Mamai.jpg" TargetMode="External"/><Relationship Id="rId9" Type="http://schemas.openxmlformats.org/officeDocument/2006/relationships/hyperlink" Target="http://en.wikipedia.org/wiki/Battle_of_Kulikovo" TargetMode="External"/><Relationship Id="rId14" Type="http://schemas.openxmlformats.org/officeDocument/2006/relationships/hyperlink" Target="http://upload.wikimedia.org/wikipedia/commons/e/ed/Russian_soldiers_sent_to_the_city_of_Moscow.jpg" TargetMode="External"/><Relationship Id="rId22" Type="http://schemas.openxmlformats.org/officeDocument/2006/relationships/hyperlink" Target="http://en.wikipedia.org/wiki/Tokhtamys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4"/>
            <a:ext cx="5214974" cy="257176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Дмитрий Донской. Битва на Куликовом поле.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Фёдорова И.А.Лицей № 36</a:t>
            </a:r>
            <a:endParaRPr lang="ru-RU" dirty="0"/>
          </a:p>
        </p:txBody>
      </p:sp>
      <p:pic>
        <p:nvPicPr>
          <p:cNvPr id="27650" name="Picture 2" descr="File:1000 Donsko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3550" y="428604"/>
            <a:ext cx="3386168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Личность Дмитрия Донского.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429124" y="1714488"/>
            <a:ext cx="4336924" cy="4786346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Годы жизни (1350-1389).</a:t>
            </a:r>
          </a:p>
          <a:p>
            <a:r>
              <a:rPr lang="ru-RU" b="1" dirty="0" smtClean="0"/>
              <a:t>Сын Ивана 2 Красного.</a:t>
            </a:r>
          </a:p>
          <a:p>
            <a:r>
              <a:rPr lang="ru-RU" b="1" dirty="0" smtClean="0"/>
              <a:t>Великий князь Московский с 1359.</a:t>
            </a:r>
          </a:p>
          <a:p>
            <a:r>
              <a:rPr lang="ru-RU" b="1" dirty="0" smtClean="0"/>
              <a:t>Великий князь Владимирский с 1363.</a:t>
            </a:r>
          </a:p>
          <a:p>
            <a:r>
              <a:rPr lang="ru-RU" b="1" dirty="0" smtClean="0"/>
              <a:t>Получил прозвище за победу на Куликовом поле.</a:t>
            </a:r>
            <a:endParaRPr lang="ru-RU" b="1" dirty="0"/>
          </a:p>
        </p:txBody>
      </p:sp>
      <p:pic>
        <p:nvPicPr>
          <p:cNvPr id="14338" name="Picture 2" descr="&amp;Dcy;&amp;mcy;&amp;icy;&amp;tcy;&amp;rcy;&amp;icy;&amp;jcy; I &amp;Icy;&amp;vcy;&amp;acy;&amp;ncy;&amp;ocy;&amp;vcy;&amp;icy;&amp;chcy; &amp;Dcy;&amp;ocy;&amp;ncy;&amp;scy;&amp;kcy;&amp;ocy;&amp;j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14488"/>
            <a:ext cx="3786214" cy="485776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Политика Дмитрия Донского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071678"/>
            <a:ext cx="8153400" cy="4024322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1) Объединение Московского и Владимирского княжества.</a:t>
            </a:r>
          </a:p>
          <a:p>
            <a:r>
              <a:rPr lang="ru-RU" sz="4400" b="1" dirty="0" smtClean="0"/>
              <a:t>2)Борьба за Лидерство но Руси</a:t>
            </a:r>
            <a:endParaRPr lang="ru-RU" sz="44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b="1" dirty="0" smtClean="0"/>
              <a:t>Противоборство</a:t>
            </a:r>
            <a:endParaRPr lang="ru-RU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928662" y="150017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2857488" y="150017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429256" y="150017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715272" y="150017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2500306"/>
            <a:ext cx="214314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Тверь</a:t>
            </a:r>
            <a:endParaRPr lang="ru-RU" sz="4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2500306"/>
            <a:ext cx="214314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Литва</a:t>
            </a:r>
            <a:endParaRPr lang="ru-RU" sz="4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00860" y="2500306"/>
            <a:ext cx="214314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Золотая Орда</a:t>
            </a:r>
            <a:endParaRPr lang="ru-RU" sz="36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2500306"/>
            <a:ext cx="214314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Рязань</a:t>
            </a:r>
            <a:endParaRPr lang="ru-RU" sz="40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Рязань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600200"/>
            <a:ext cx="8337452" cy="4495800"/>
          </a:xfrm>
        </p:spPr>
        <p:txBody>
          <a:bodyPr/>
          <a:lstStyle/>
          <a:p>
            <a:r>
              <a:rPr lang="ru-RU" sz="4400" b="1" dirty="0" smtClean="0"/>
              <a:t>1371 – столкновение из-за спорных территорий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28600"/>
            <a:ext cx="8623204" cy="990600"/>
          </a:xfrm>
        </p:spPr>
        <p:txBody>
          <a:bodyPr/>
          <a:lstStyle/>
          <a:p>
            <a:r>
              <a:rPr lang="ru-RU" b="1" dirty="0" smtClean="0"/>
              <a:t>Тверь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b="1" dirty="0" smtClean="0"/>
          </a:p>
          <a:p>
            <a:r>
              <a:rPr lang="ru-RU" sz="2400" b="1" dirty="0" smtClean="0"/>
              <a:t>В 1371 Михаил получил ярлык на великое княжение в Орде , но Дмитрий не подчинился и  выступил против него. </a:t>
            </a:r>
          </a:p>
          <a:p>
            <a:r>
              <a:rPr lang="ru-RU" sz="2400" b="1" dirty="0" smtClean="0"/>
              <a:t>В 1374 году в Тверь перебежали недовольные политикой Дмитрия московские бояре, Михаил вновь получил ярлык и попытался утвердить свою власть в Торжке и Угличе, но Тверь была осаждена огромным войском Дмитрия и его союзников, в число которых вошли и ранее зависимые от Литвы смоленский и брянский князья. Михаил вынужден был признать себя «младшим братом» Дмитрия и оформить с ним </a:t>
            </a:r>
            <a:r>
              <a:rPr lang="ru-RU" sz="2400" b="1" dirty="0" err="1" smtClean="0"/>
              <a:t>антиордынский</a:t>
            </a:r>
            <a:r>
              <a:rPr lang="ru-RU" sz="2400" b="1" dirty="0" smtClean="0"/>
              <a:t> союз (1375). </a:t>
            </a:r>
            <a:endParaRPr lang="ru-RU" sz="24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Литва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00634"/>
          </a:xfrm>
        </p:spPr>
        <p:txBody>
          <a:bodyPr>
            <a:normAutofit fontScale="92500" lnSpcReduction="10000"/>
          </a:bodyPr>
          <a:lstStyle/>
          <a:p>
            <a:r>
              <a:rPr lang="ru-RU" sz="6600" b="1" dirty="0" smtClean="0"/>
              <a:t>1368</a:t>
            </a:r>
          </a:p>
          <a:p>
            <a:r>
              <a:rPr lang="ru-RU" sz="6600" b="1" dirty="0" smtClean="0"/>
              <a:t>1370         неудачные</a:t>
            </a:r>
          </a:p>
          <a:p>
            <a:r>
              <a:rPr lang="ru-RU" sz="6600" b="1" dirty="0" smtClean="0"/>
              <a:t>1372        походы</a:t>
            </a:r>
          </a:p>
          <a:p>
            <a:r>
              <a:rPr lang="ru-RU" sz="6600" b="1" dirty="0" smtClean="0"/>
              <a:t>(1367)-белокаменный Кремль</a:t>
            </a:r>
            <a:endParaRPr lang="ru-RU" sz="6600" b="1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2928926" y="1928802"/>
            <a:ext cx="1357322" cy="24288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Политика Д. Донского по отношению к Орде.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928802"/>
            <a:ext cx="8408890" cy="4572032"/>
          </a:xfrm>
        </p:spPr>
        <p:txBody>
          <a:bodyPr/>
          <a:lstStyle/>
          <a:p>
            <a:r>
              <a:rPr lang="ru-RU" sz="4800" b="1" dirty="0" smtClean="0"/>
              <a:t>1) Стремление ослабить зависимость русских земель от Орды.</a:t>
            </a:r>
          </a:p>
          <a:p>
            <a:r>
              <a:rPr lang="ru-RU" sz="4800" b="1" dirty="0" smtClean="0"/>
              <a:t>2)Борьба с Мамаем, который узурпировал власть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Мамай.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929190" y="1600200"/>
            <a:ext cx="4214810" cy="4972072"/>
          </a:xfrm>
        </p:spPr>
        <p:txBody>
          <a:bodyPr/>
          <a:lstStyle/>
          <a:p>
            <a:r>
              <a:rPr lang="ru-RU" b="1" dirty="0" smtClean="0"/>
              <a:t>1335? — 1380 — </a:t>
            </a:r>
            <a:r>
              <a:rPr lang="ru-RU" b="1" dirty="0" err="1" smtClean="0"/>
              <a:t>беклярбек</a:t>
            </a:r>
            <a:r>
              <a:rPr lang="ru-RU" b="1" dirty="0" smtClean="0"/>
              <a:t> и темник Золотой орды. С 1361 по 1380 от имени марионеточных ханов  управлял западной частью (временами также столицей) Золотой Орды.</a:t>
            </a:r>
            <a:endParaRPr lang="ru-RU" b="1" dirty="0"/>
          </a:p>
        </p:txBody>
      </p:sp>
      <p:pic>
        <p:nvPicPr>
          <p:cNvPr id="6146" name="Picture 2" descr="&amp;Mcy;&amp;acy;&amp;mcy;&amp;acy;́&amp;j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4071966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Битва на реке </a:t>
            </a:r>
            <a:r>
              <a:rPr lang="ru-RU" b="1" dirty="0" err="1" smtClean="0"/>
              <a:t>Пьяне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14744" y="1600200"/>
            <a:ext cx="5051304" cy="490063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1377 -сражение ордынского войска под предводительством царевича </a:t>
            </a:r>
            <a:r>
              <a:rPr lang="ru-RU" b="1" dirty="0" err="1" smtClean="0"/>
              <a:t>Араб-шаха</a:t>
            </a:r>
            <a:r>
              <a:rPr lang="ru-RU" b="1" dirty="0" smtClean="0"/>
              <a:t>   и объединенного русского войска.</a:t>
            </a:r>
          </a:p>
          <a:p>
            <a:r>
              <a:rPr lang="ru-RU" sz="3100" b="1" dirty="0" smtClean="0"/>
              <a:t>Русские воеводы забросили всё свое оружие и предавались развлечениям: «</a:t>
            </a:r>
            <a:r>
              <a:rPr lang="ru-RU" sz="3100" b="1" dirty="0" err="1" smtClean="0"/>
              <a:t>начаша</a:t>
            </a:r>
            <a:r>
              <a:rPr lang="ru-RU" sz="3100" b="1" dirty="0" smtClean="0"/>
              <a:t> ловы за </a:t>
            </a:r>
            <a:r>
              <a:rPr lang="ru-RU" sz="3100" b="1" dirty="0" err="1" smtClean="0"/>
              <a:t>зверми</a:t>
            </a:r>
            <a:r>
              <a:rPr lang="ru-RU" sz="3100" b="1" dirty="0" smtClean="0"/>
              <a:t> и птицами </a:t>
            </a:r>
            <a:r>
              <a:rPr lang="ru-RU" sz="3100" b="1" dirty="0" err="1" smtClean="0"/>
              <a:t>творити</a:t>
            </a:r>
            <a:r>
              <a:rPr lang="ru-RU" sz="3100" b="1" dirty="0" smtClean="0"/>
              <a:t>, и потехи </a:t>
            </a:r>
            <a:r>
              <a:rPr lang="ru-RU" sz="3100" b="1" dirty="0" err="1" smtClean="0"/>
              <a:t>деюще</a:t>
            </a:r>
            <a:r>
              <a:rPr lang="ru-RU" sz="3100" b="1" dirty="0" smtClean="0"/>
              <a:t>, не имея ни </a:t>
            </a:r>
            <a:r>
              <a:rPr lang="ru-RU" sz="3100" b="1" dirty="0" err="1" smtClean="0"/>
              <a:t>малейшаго</a:t>
            </a:r>
            <a:r>
              <a:rPr lang="ru-RU" sz="3100" b="1" dirty="0" smtClean="0"/>
              <a:t> сомнения». Простые воины последовали их примеру: бросали оружие, предавались пьянству и бражничеству.</a:t>
            </a:r>
            <a:endParaRPr lang="ru-RU" sz="3100" b="1" dirty="0"/>
          </a:p>
        </p:txBody>
      </p:sp>
      <p:pic>
        <p:nvPicPr>
          <p:cNvPr id="30722" name="Picture 2" descr="http://www.rusizn.ru/img/kart/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3857620" cy="284797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5571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Последствия: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929718" cy="504351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1)Нижегородское княжество осталось без защиты. Ордынцы подошли к Нижнему, который был уже полупустым (население разбежалось в страхе в Заволжье, Городец и Муром), жгли и грабили его в течение двух дней с 5 по 7 августа, после разграбили княжество.</a:t>
            </a:r>
          </a:p>
          <a:p>
            <a:r>
              <a:rPr lang="ru-RU" sz="2400" b="1" dirty="0" smtClean="0"/>
              <a:t>2)</a:t>
            </a:r>
            <a:r>
              <a:rPr lang="ru-RU" sz="2400" b="1" dirty="0" err="1" smtClean="0"/>
              <a:t>Арапша</a:t>
            </a:r>
            <a:r>
              <a:rPr lang="ru-RU" sz="2400" b="1" dirty="0" smtClean="0"/>
              <a:t> разорил земли за рекой Сурой, также была взята приступом Рязань, рязанский великий князь Олег Иванович чудом избежал плена.</a:t>
            </a:r>
          </a:p>
          <a:p>
            <a:r>
              <a:rPr lang="ru-RU" sz="2400" b="1" dirty="0" smtClean="0"/>
              <a:t>3)За татарским набегом на нижегородское княжество последовал набег мордвы, который впрочем, не увенчался успехом.4)После успешного набега 1377 года на русское пограничье в следующем году Мамай двинул войско на самого Дмитрия Московского.</a:t>
            </a:r>
            <a:endParaRPr lang="ru-RU" sz="24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72066" y="1600200"/>
            <a:ext cx="3693982" cy="4495800"/>
          </a:xfrm>
        </p:spPr>
        <p:txBody>
          <a:bodyPr>
            <a:normAutofit fontScale="62500" lnSpcReduction="20000"/>
          </a:bodyPr>
          <a:lstStyle/>
          <a:p>
            <a:r>
              <a:rPr lang="ru-RU" sz="4400" b="1" dirty="0" smtClean="0"/>
              <a:t>1378 – битва на реке </a:t>
            </a:r>
            <a:r>
              <a:rPr lang="ru-RU" sz="4400" b="1" dirty="0" err="1" smtClean="0"/>
              <a:t>Воже</a:t>
            </a:r>
            <a:r>
              <a:rPr lang="ru-RU" sz="4400" b="1" dirty="0" smtClean="0"/>
              <a:t>.</a:t>
            </a:r>
          </a:p>
          <a:p>
            <a:r>
              <a:rPr lang="ru-RU" sz="4400" b="1" dirty="0" smtClean="0"/>
              <a:t>Сражение между русской ратью под командованием Дмитрия Донского и войском Золотой Орды под командованием мурзы </a:t>
            </a:r>
            <a:r>
              <a:rPr lang="ru-RU" sz="4400" b="1" dirty="0" err="1" smtClean="0"/>
              <a:t>Бегича</a:t>
            </a:r>
            <a:r>
              <a:rPr lang="ru-RU" sz="4400" b="1" dirty="0" smtClean="0"/>
              <a:t>.</a:t>
            </a:r>
            <a:endParaRPr lang="ru-RU" sz="4400" b="1" dirty="0"/>
          </a:p>
        </p:txBody>
      </p:sp>
      <p:pic>
        <p:nvPicPr>
          <p:cNvPr id="5122" name="Picture 2" descr="Battle of the Vozha River 137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3571900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29196"/>
          </a:xfrm>
        </p:spPr>
        <p:txBody>
          <a:bodyPr/>
          <a:lstStyle/>
          <a:p>
            <a:r>
              <a:rPr lang="ru-RU" b="1" dirty="0" smtClean="0"/>
              <a:t>Дмитрию после успешной разведки планов противника удалось перекрыть брод, по которому татары собирались совершить переправу, и занять удобную боевую позицию на холме. </a:t>
            </a:r>
          </a:p>
          <a:p>
            <a:r>
              <a:rPr lang="ru-RU" b="1" dirty="0" smtClean="0"/>
              <a:t>Построение русских имело форму дуги.</a:t>
            </a:r>
          </a:p>
          <a:p>
            <a:r>
              <a:rPr lang="ru-RU" b="1" dirty="0" smtClean="0"/>
              <a:t>Флангами руководили окольничий Тимофей Вельяминов и князь Данила </a:t>
            </a:r>
            <a:r>
              <a:rPr lang="ru-RU" b="1" dirty="0" err="1" smtClean="0"/>
              <a:t>Пронский</a:t>
            </a:r>
            <a:r>
              <a:rPr lang="ru-RU" b="1" dirty="0" smtClean="0"/>
              <a:t> (по другой версии, Андрей Полоцкий)</a:t>
            </a:r>
            <a:endParaRPr lang="ru-RU" b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err="1" smtClean="0"/>
              <a:t>Бегич</a:t>
            </a:r>
            <a:r>
              <a:rPr lang="ru-RU" b="1" dirty="0" smtClean="0"/>
              <a:t> не решился переходить реку на виду у русского войска и, по словам летописца, «стоял много дней». Тогда Дмитрий Иванович сам решил отойти от реки, «отдать берег» ордынцам, чтобы вынудить их к «прямому бою». </a:t>
            </a:r>
            <a:r>
              <a:rPr lang="ru-RU" b="1" dirty="0" err="1" smtClean="0"/>
              <a:t>Бегич</a:t>
            </a:r>
            <a:r>
              <a:rPr lang="ru-RU" b="1" dirty="0" smtClean="0"/>
              <a:t> попался в расставленную западню.</a:t>
            </a:r>
            <a:endParaRPr lang="ru-RU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010.radikal.ru/0802/1b/e66af527ec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2"/>
            <a:ext cx="8001056" cy="571504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Последствия битвы: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1)Битва на </a:t>
            </a:r>
            <a:r>
              <a:rPr lang="ru-RU" sz="2400" b="1" dirty="0" err="1" smtClean="0"/>
              <a:t>Воже</a:t>
            </a:r>
            <a:r>
              <a:rPr lang="ru-RU" sz="2400" b="1" dirty="0" smtClean="0"/>
              <a:t> стала первой серьёзной победой войск Северо-Восточной Руси над большим войском Золотой Орды.</a:t>
            </a:r>
          </a:p>
          <a:p>
            <a:r>
              <a:rPr lang="ru-RU" sz="2400" b="1" dirty="0" smtClean="0"/>
              <a:t>2) Имела большое психологическое значение. </a:t>
            </a:r>
          </a:p>
          <a:p>
            <a:r>
              <a:rPr lang="ru-RU" sz="2400" b="1" dirty="0" smtClean="0"/>
              <a:t>3)Она продемонстрировала уязвимость татарской конницы, которая не выдержала стойкой обороны и решительных ответных ударов. </a:t>
            </a:r>
          </a:p>
          <a:p>
            <a:r>
              <a:rPr lang="ru-RU" sz="2400" b="1" dirty="0" smtClean="0"/>
              <a:t>4)Для Мамая поражение на </a:t>
            </a:r>
            <a:r>
              <a:rPr lang="ru-RU" sz="2400" b="1" dirty="0" err="1" smtClean="0"/>
              <a:t>Воже</a:t>
            </a:r>
            <a:r>
              <a:rPr lang="ru-RU" sz="2400" b="1" dirty="0" smtClean="0"/>
              <a:t> от князя Дмитрия Ивановича стало серьёзным ударом, после которого он стал стремительно терять своё положение в пользу </a:t>
            </a:r>
            <a:r>
              <a:rPr lang="ru-RU" sz="2400" b="1" dirty="0" err="1" smtClean="0"/>
              <a:t>Тохтамыша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Куликовская битва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5008" y="1600200"/>
            <a:ext cx="3051040" cy="44958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8 сентября 1380.</a:t>
            </a:r>
          </a:p>
          <a:p>
            <a:r>
              <a:rPr lang="ru-RU" b="1" dirty="0" smtClean="0"/>
              <a:t>Поход Мамая на Русь: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Союзники Орды: Ягайло – литовский князь, Олег – рязанский князь.</a:t>
            </a:r>
            <a:endParaRPr lang="ru-RU" b="1" dirty="0"/>
          </a:p>
        </p:txBody>
      </p:sp>
      <p:pic>
        <p:nvPicPr>
          <p:cNvPr id="37892" name="Picture 4" descr="File:Yvon kreml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4643470" cy="470534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cirota.ru/forum/images/27/2770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7286676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Князь осматривает место боя.</a:t>
            </a:r>
            <a:endParaRPr lang="ru-RU" b="1" dirty="0"/>
          </a:p>
        </p:txBody>
      </p:sp>
      <p:pic>
        <p:nvPicPr>
          <p:cNvPr id="3" name="Picture 5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3786187" cy="5046663"/>
          </a:xfrm>
          <a:prstGeom prst="rect">
            <a:avLst/>
          </a:prstGeom>
          <a:noFill/>
          <a:ln w="76200">
            <a:solidFill>
              <a:srgbClr val="660033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28600"/>
            <a:ext cx="8477280" cy="9906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Русские города посылают воинов в Москву. Деталь ярославской иконы «Сергий Радонежский с житием».</a:t>
            </a:r>
            <a:endParaRPr lang="ru-RU" sz="2400" b="1" dirty="0"/>
          </a:p>
        </p:txBody>
      </p:sp>
      <p:pic>
        <p:nvPicPr>
          <p:cNvPr id="61442" name="Picture 2" descr="File:Russian soldiers sent to the city of Mosc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43050"/>
            <a:ext cx="6419850" cy="507209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Сергий Радонежский.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00562" y="1600200"/>
            <a:ext cx="4265486" cy="5043510"/>
          </a:xfrm>
        </p:spPr>
        <p:txBody>
          <a:bodyPr>
            <a:normAutofit/>
          </a:bodyPr>
          <a:lstStyle/>
          <a:p>
            <a:r>
              <a:rPr lang="ru-RU" sz="2400" b="1" dirty="0" err="1" smtClean="0"/>
              <a:t>Се́ргий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Ра́донежский</a:t>
            </a:r>
            <a:r>
              <a:rPr lang="ru-RU" sz="2400" b="1" baseline="30000" dirty="0" smtClean="0"/>
              <a:t> </a:t>
            </a:r>
            <a:r>
              <a:rPr lang="ru-RU" sz="2400" b="1" dirty="0" smtClean="0"/>
              <a:t>(в миру </a:t>
            </a:r>
            <a:r>
              <a:rPr lang="ru-RU" sz="2400" b="1" dirty="0" err="1" smtClean="0"/>
              <a:t>Варфоломе́й</a:t>
            </a:r>
            <a:r>
              <a:rPr lang="ru-RU" sz="2400" b="1" dirty="0" smtClean="0"/>
              <a:t>; (1314 - 1392 года) — монах Русской церкви, основатель Троицкого монастыря под Москвой (ныне Троице-Сергиева лавра), преобразователь монашества в Северной Руси.</a:t>
            </a:r>
            <a:endParaRPr lang="ru-RU" sz="2400" b="1" dirty="0"/>
          </a:p>
        </p:txBody>
      </p:sp>
      <p:pic>
        <p:nvPicPr>
          <p:cNvPr id="36866" name="Picture 2" descr="Sergius von Radonez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3571900" cy="492922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File:Kirillov sergiy radonezhs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152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628" y="2000240"/>
            <a:ext cx="4143372" cy="41434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Сергей Кириллов «Преподобный Сергий Радонежский. (Благословение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0" y="2643182"/>
            <a:ext cx="4194048" cy="3452818"/>
          </a:xfrm>
        </p:spPr>
        <p:txBody>
          <a:bodyPr/>
          <a:lstStyle/>
          <a:p>
            <a:r>
              <a:rPr lang="ru-RU" b="1" dirty="0" smtClean="0"/>
              <a:t>Дионисий. Икона «Сергий Радонежский в житии», XV век</a:t>
            </a:r>
            <a:endParaRPr lang="ru-RU" b="1" dirty="0"/>
          </a:p>
        </p:txBody>
      </p:sp>
      <p:pic>
        <p:nvPicPr>
          <p:cNvPr id="43010" name="Picture 2" descr="File:&amp;Scy;&amp;iecy;&amp;rcy;&amp;gcy;&amp;icy;&amp;jcy; &amp;Rcy;&amp;acy;&amp;dcy;&amp;ocy;&amp;ncy;&amp;iecy;&amp;zhcy;&amp;scy;&amp;kcy;&amp;icy;&amp;jcy; &amp;vcy; &amp;zhcy;&amp;icy;&amp;tcy;&amp;icy;&amp;i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794"/>
            <a:ext cx="4214811" cy="591979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143504" y="1600200"/>
            <a:ext cx="3622544" cy="4495800"/>
          </a:xfrm>
        </p:spPr>
        <p:txBody>
          <a:bodyPr/>
          <a:lstStyle/>
          <a:p>
            <a:r>
              <a:rPr lang="ru-RU" b="1" dirty="0" err="1" smtClean="0"/>
              <a:t>Новоскольцев</a:t>
            </a:r>
            <a:r>
              <a:rPr lang="ru-RU" b="1" dirty="0" smtClean="0"/>
              <a:t> А. Н. «Преподобный Сергий благословляет Дмитрия Донского на борьбу с Мамаем»</a:t>
            </a:r>
            <a:endParaRPr lang="ru-RU" b="1" dirty="0"/>
          </a:p>
        </p:txBody>
      </p:sp>
      <p:pic>
        <p:nvPicPr>
          <p:cNvPr id="46082" name="Picture 2" descr="File:Blessing Dmitry Ivanovich (Novoskoltsev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5775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214942" y="1600200"/>
            <a:ext cx="3551106" cy="4495800"/>
          </a:xfrm>
        </p:spPr>
        <p:txBody>
          <a:bodyPr/>
          <a:lstStyle/>
          <a:p>
            <a:r>
              <a:rPr lang="ru-RU" b="1" dirty="0" smtClean="0"/>
              <a:t>Сергий Радонежский благословляет </a:t>
            </a:r>
            <a:r>
              <a:rPr lang="ru-RU" b="1" dirty="0" err="1" smtClean="0"/>
              <a:t>Пересвета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35842" name="Picture 2" descr="File:&amp;Scy;&amp;iecy;&amp;rcy;&amp;gcy;&amp;icy;&amp;jcy; &amp;Rcy;&amp;acy;&amp;dcy;&amp;ocy;&amp;ncy;&amp;iecy;&amp;zhcy;&amp;scy;&amp;kcy;&amp;icy;&amp;jcy; &amp;scy;&amp;tcy;&amp;rcy;&amp;acy;&amp;ncy;&amp;icy;&amp;tscy;&amp;acy; &amp;lcy;&amp;iecy;&amp;tcy;&amp;ocy;&amp;pcy;&amp;icy;&amp;scy;&amp;ncy;&amp;ocy;&amp;gcy;&amp;ocy; &amp;scy;&amp;vcy;&amp;ocy;&amp;dcy;&amp;acy; &amp;Icy;&amp;ocy;&amp;acy;&amp;ncy;&amp;ncy;&amp;acy; &amp;Gcy;&amp;rcy;&amp;ocy;&amp;zcy;&amp;ncy;&amp;ocy;&amp;gcy;&amp;o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6314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857752" y="3429000"/>
            <a:ext cx="3908296" cy="1785950"/>
          </a:xfrm>
        </p:spPr>
        <p:txBody>
          <a:bodyPr/>
          <a:lstStyle/>
          <a:p>
            <a:r>
              <a:rPr lang="ru-RU" b="1" dirty="0" smtClean="0"/>
              <a:t>Памятник Сергию Радонежскому в Сергиевом Посаде</a:t>
            </a:r>
            <a:endParaRPr lang="ru-RU" b="1" dirty="0"/>
          </a:p>
        </p:txBody>
      </p:sp>
      <p:pic>
        <p:nvPicPr>
          <p:cNvPr id="48130" name="Picture 2" descr="File:Sergii Radonezhsky monu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000496" y="1600200"/>
            <a:ext cx="4765552" cy="490063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Александр </a:t>
            </a:r>
            <a:r>
              <a:rPr lang="ru-RU" sz="2400" b="1" dirty="0" err="1" smtClean="0"/>
              <a:t>Пересве́т</a:t>
            </a:r>
            <a:r>
              <a:rPr lang="ru-RU" sz="2400" b="1" dirty="0" smtClean="0"/>
              <a:t> (? — 8 сентября 1380) — легендарный монах-воин, инок </a:t>
            </a:r>
            <a:r>
              <a:rPr lang="ru-RU" sz="2400" b="1" dirty="0" err="1" smtClean="0"/>
              <a:t>Троице-Сергиевского</a:t>
            </a:r>
            <a:r>
              <a:rPr lang="ru-RU" sz="2400" b="1" dirty="0" smtClean="0"/>
              <a:t> монастыря. Вместе с Родионом </a:t>
            </a:r>
            <a:r>
              <a:rPr lang="ru-RU" sz="2400" b="1" dirty="0" err="1" smtClean="0"/>
              <a:t>Ослябей</a:t>
            </a:r>
            <a:r>
              <a:rPr lang="ru-RU" sz="2400" b="1" dirty="0" smtClean="0"/>
              <a:t> участвовал в Куликовской битве и сразил в единоборстве перед основным сражением татарского богатыря </a:t>
            </a:r>
            <a:r>
              <a:rPr lang="ru-RU" sz="2400" b="1" dirty="0" err="1" smtClean="0"/>
              <a:t>Челубея</a:t>
            </a:r>
            <a:r>
              <a:rPr lang="ru-RU" sz="2400" b="1" dirty="0" smtClean="0"/>
              <a:t>, погибнув при этом сам. В Русской православной церкви причислен к лику святых.</a:t>
            </a:r>
            <a:endParaRPr lang="ru-RU" sz="2400" b="1" dirty="0"/>
          </a:p>
        </p:txBody>
      </p:sp>
      <p:pic>
        <p:nvPicPr>
          <p:cNvPr id="34818" name="Picture 2" descr="File:&amp;Pcy;&amp;iecy;&amp;rcy;&amp;iecy;&amp;scy;&amp;vcy;&amp;iecy;&amp;tcy; &amp;icy; &amp;Ocy;&amp;scy;&amp;lcy;&amp;yacy;&amp;bcy;&amp;ya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4810" cy="657223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334404" cy="990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Выступление русского войска. Старинная миниатюра.</a:t>
            </a:r>
            <a:endParaRPr lang="ru-RU" b="1" dirty="0"/>
          </a:p>
        </p:txBody>
      </p:sp>
      <p:pic>
        <p:nvPicPr>
          <p:cNvPr id="60418" name="Picture 2" descr="File:&amp;Vcy;&amp;ycy;&amp;scy;&amp;tcy;&amp;ucy;&amp;pcy;&amp;lcy;&amp;iecy;&amp;ncy;&amp;icy;&amp;iecy; &amp;rcy;&amp;ucy;&amp;scy;&amp;scy;&amp;kcy;&amp;ocy;&amp;gcy;&amp;ocy; &amp;vcy;&amp;ocy;&amp;jcy;&amp;scy;&amp;kcy;&amp;acy; (&amp;scy;&amp;tcy;&amp;acy;&amp;rcy;&amp;icy;&amp;ncy;&amp;ncy;&amp;acy;&amp;yacy; &amp;mcy;&amp;icy;&amp;ncy;&amp;icy;&amp;acy;&amp;tcy;&amp;yucy;&amp;rcy;&amp;acy;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1714488"/>
            <a:ext cx="4214842" cy="485778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Ход сражения: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43510"/>
          </a:xfrm>
        </p:spPr>
        <p:txBody>
          <a:bodyPr/>
          <a:lstStyle/>
          <a:p>
            <a:r>
              <a:rPr lang="ru-RU" b="1" dirty="0" smtClean="0"/>
              <a:t>1)Поединок </a:t>
            </a:r>
            <a:r>
              <a:rPr lang="ru-RU" b="1" dirty="0" err="1" smtClean="0"/>
              <a:t>Пересвета</a:t>
            </a:r>
            <a:r>
              <a:rPr lang="ru-RU" b="1" dirty="0" smtClean="0"/>
              <a:t> и </a:t>
            </a:r>
            <a:r>
              <a:rPr lang="ru-RU" b="1" dirty="0" err="1" smtClean="0"/>
              <a:t>Челубея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2)Лобовая схватка противоборствующих сторон.</a:t>
            </a:r>
          </a:p>
          <a:p>
            <a:r>
              <a:rPr lang="ru-RU" b="1" dirty="0" smtClean="0"/>
              <a:t>3)Отступление русского полка левой руки, который заманил конницу противника под удар засадного полка</a:t>
            </a:r>
          </a:p>
          <a:p>
            <a:r>
              <a:rPr lang="ru-RU" b="1" dirty="0" smtClean="0"/>
              <a:t>4)Внезапный удар русского войска в тыл ордынцев.</a:t>
            </a:r>
          </a:p>
          <a:p>
            <a:r>
              <a:rPr lang="ru-RU" b="1" dirty="0" smtClean="0"/>
              <a:t>5)Бегство Мамая.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lnichuk1428.narod.ru/ris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0"/>
            <a:ext cx="8001056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ile:Peresv 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ile:Peresvet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571480"/>
            <a:ext cx="5929354" cy="571504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ile:&amp;Dcy;&amp;mcy;&amp;icy;&amp;tcy;&amp;rcy;&amp;icy;&amp;jcy; &amp;Dcy;&amp;ocy;&amp;ncy;&amp;scy;&amp;kcy;&amp;ocy;&amp;jcy; &amp;icy; &amp;Pcy;&amp;iecy;&amp;rcy;&amp;iecy;&amp;scy;&amp;vcy;&amp;iecy;&amp;tcy; &amp;gcy;&amp;rcy;&amp;acy;&amp;vcy;&amp;yucy;&amp;rcy;&amp;a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Значение битвы на Куликовом поле.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1)Крах </a:t>
            </a:r>
            <a:r>
              <a:rPr lang="ru-RU" sz="3200" b="1" dirty="0" err="1" smtClean="0"/>
              <a:t>ордынско</a:t>
            </a:r>
            <a:r>
              <a:rPr lang="ru-RU" sz="3200" b="1" dirty="0" smtClean="0"/>
              <a:t>- литовских планов ослабления Руси.</a:t>
            </a:r>
          </a:p>
          <a:p>
            <a:r>
              <a:rPr lang="ru-RU" sz="3200" b="1" dirty="0" smtClean="0"/>
              <a:t>2)Импульс к объединению под властью Москвы.</a:t>
            </a:r>
          </a:p>
          <a:p>
            <a:r>
              <a:rPr lang="ru-RU" sz="3200" b="1" dirty="0" smtClean="0"/>
              <a:t>3)Предпосылки для освобождения русских земель.</a:t>
            </a:r>
            <a:endParaRPr lang="ru-RU" sz="32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Тохтамыш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43438" y="1600200"/>
            <a:ext cx="4122610" cy="4495800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ум. 1406) — хан Золотой Орды в 1380—1395 годах, хан Тюменского ханства с 1400 года), один из потомков </a:t>
            </a:r>
            <a:r>
              <a:rPr lang="ru-RU" b="1" dirty="0" err="1" smtClean="0"/>
              <a:t>Джучи</a:t>
            </a:r>
            <a:r>
              <a:rPr lang="ru-RU" b="1" dirty="0" smtClean="0"/>
              <a:t>, старшего сына Чингисхана.</a:t>
            </a:r>
          </a:p>
          <a:p>
            <a:r>
              <a:rPr lang="ru-RU" b="1" dirty="0" smtClean="0"/>
              <a:t>В 1382 – совершил поход на Москву.</a:t>
            </a:r>
            <a:endParaRPr lang="ru-RU" b="1" dirty="0"/>
          </a:p>
        </p:txBody>
      </p:sp>
      <p:pic>
        <p:nvPicPr>
          <p:cNvPr id="50178" name="Picture 2" descr="http://sr.rodovid.org/images/thumb/0/0b/Tohtamysh.jpg/180px-Tohtamy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43050"/>
            <a:ext cx="3286148" cy="464347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Тохтамыш</a:t>
            </a:r>
            <a:r>
              <a:rPr lang="ru-RU" b="1" dirty="0" smtClean="0"/>
              <a:t> под Москвой.</a:t>
            </a:r>
            <a:endParaRPr lang="ru-RU" b="1" dirty="0"/>
          </a:p>
        </p:txBody>
      </p:sp>
      <p:pic>
        <p:nvPicPr>
          <p:cNvPr id="49154" name="Picture 2" descr="File:Tokhtamy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7358114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Тохтамыш</a:t>
            </a:r>
            <a:r>
              <a:rPr lang="ru-RU" b="1" dirty="0" smtClean="0"/>
              <a:t> под Москвой.</a:t>
            </a:r>
            <a:endParaRPr lang="ru-RU" b="1" dirty="0"/>
          </a:p>
        </p:txBody>
      </p:sp>
      <p:pic>
        <p:nvPicPr>
          <p:cNvPr id="54274" name="Picture 2" descr="File:Tokhtamysh mosc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4071966" cy="507209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Народное вече. Подготовка к обороне.</a:t>
            </a:r>
            <a:endParaRPr lang="ru-RU" b="1" dirty="0"/>
          </a:p>
        </p:txBody>
      </p:sp>
      <p:pic>
        <p:nvPicPr>
          <p:cNvPr id="55298" name="Picture 2" descr="File:Vasnetsov Oborona Moskvy ot Tohtamysha 19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25"/>
            <a:ext cx="7620000" cy="492920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Оборона Москвы.</a:t>
            </a:r>
            <a:endParaRPr lang="ru-RU" b="1" dirty="0"/>
          </a:p>
        </p:txBody>
      </p:sp>
      <p:pic>
        <p:nvPicPr>
          <p:cNvPr id="56322" name="Picture 2" descr="File:&amp;Ocy;&amp;bcy;&amp;ocy;&amp;rcy;&amp;ocy;&amp;ncy;&amp;acy; &amp;Mcy;&amp;ocy;&amp;scy;&amp;kcy;&amp;vcy;&amp;ycy; &amp;vcy; 1382 &amp;gcy;&amp;ocy;&amp;dcy;&amp;u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6858048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Разорение Москвы</a:t>
            </a:r>
            <a:endParaRPr lang="ru-RU" b="1" dirty="0"/>
          </a:p>
        </p:txBody>
      </p:sp>
      <p:pic>
        <p:nvPicPr>
          <p:cNvPr id="57346" name="Picture 2" descr="File:&amp;Rcy;&amp;acy;&amp;zcy;&amp;ocy;&amp;rcy;&amp;iecy;&amp;ncy;&amp;icy;&amp;iecy; &amp;Mcy;&amp;ocy;&amp;scy;&amp;kcy;&amp;vcy;&amp;ycy; &amp;Tcy;&amp;ocy;&amp;khcy;&amp;tcy;&amp;acy;&amp;mcy;&amp;ycy;&amp;shcy;&amp;iecy;&amp;mcy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3648075" cy="514351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Итоги княжения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600200"/>
            <a:ext cx="8408890" cy="4495800"/>
          </a:xfrm>
        </p:spPr>
        <p:txBody>
          <a:bodyPr/>
          <a:lstStyle/>
          <a:p>
            <a:r>
              <a:rPr lang="ru-RU" b="1" dirty="0" smtClean="0"/>
              <a:t>Княжение </a:t>
            </a:r>
            <a:r>
              <a:rPr lang="ru-RU" b="1" dirty="0" err="1" smtClean="0"/>
              <a:t>Димитрия</a:t>
            </a:r>
            <a:r>
              <a:rPr lang="ru-RU" b="1" dirty="0" smtClean="0"/>
              <a:t> Донского принадлежит к самым несчастным и печальным эпохам истории многострадального русского народа. Беспрестанные разорения и опустошения, то от внешних врагов, то от внутренних усобиц, следовали одни за другими в громадных размерах.</a:t>
            </a:r>
          </a:p>
          <a:p>
            <a:r>
              <a:rPr lang="ru-RU" b="1" dirty="0" smtClean="0"/>
              <a:t>Костомаров.</a:t>
            </a:r>
            <a:endParaRPr lang="ru-RU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2714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Ссылки: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642918"/>
            <a:ext cx="8551766" cy="6000792"/>
          </a:xfrm>
        </p:spPr>
        <p:txBody>
          <a:bodyPr>
            <a:normAutofit fontScale="77500" lnSpcReduction="20000"/>
          </a:bodyPr>
          <a:lstStyle/>
          <a:p>
            <a:r>
              <a:rPr lang="ru-RU" sz="1400" dirty="0" smtClean="0">
                <a:hlinkClick r:id="rId2"/>
              </a:rPr>
              <a:t>Дмитрий Иванович Донской </a:t>
            </a:r>
            <a:r>
              <a:rPr lang="en-US" sz="1400" dirty="0" smtClean="0">
                <a:hlinkClick r:id="rId3"/>
              </a:rPr>
              <a:t>http://www.voskres.ru/army/spirit/kulitschkin.htm</a:t>
            </a:r>
            <a:endParaRPr lang="ru-RU" sz="1400" dirty="0" smtClean="0"/>
          </a:p>
          <a:p>
            <a:r>
              <a:rPr lang="en-US" sz="1400" dirty="0" smtClean="0">
                <a:hlinkClick r:id="rId4" tooltip="Mamai.jpg"/>
              </a:rPr>
              <a:t>Mamai.jpg</a:t>
            </a:r>
            <a:endParaRPr lang="ru-RU" sz="1400" dirty="0" smtClean="0"/>
          </a:p>
          <a:p>
            <a:r>
              <a:rPr lang="en-US" sz="1400" dirty="0" smtClean="0">
                <a:hlinkClick r:id="rId5"/>
              </a:rPr>
              <a:t>http://clubs.ya.ru/46116860184…</a:t>
            </a:r>
            <a:r>
              <a:rPr lang="en-US" sz="1400" dirty="0" smtClean="0"/>
              <a:t> </a:t>
            </a:r>
            <a:endParaRPr lang="ru-RU" sz="1400" dirty="0" smtClean="0"/>
          </a:p>
          <a:p>
            <a:r>
              <a:rPr lang="en-US" sz="1400" dirty="0" smtClean="0">
                <a:hlinkClick r:id="rId6"/>
              </a:rPr>
              <a:t>http://www.museum.ru/alb/image.asp?15699</a:t>
            </a:r>
            <a:endParaRPr lang="ru-RU" sz="1400" dirty="0" smtClean="0"/>
          </a:p>
          <a:p>
            <a:r>
              <a:rPr lang="en-US" sz="1400" dirty="0" smtClean="0">
                <a:hlinkClick r:id="rId7"/>
              </a:rPr>
              <a:t>http://www.svvpsu.ru/forum/ind…</a:t>
            </a:r>
            <a:endParaRPr lang="ru-RU" sz="1400" dirty="0" smtClean="0"/>
          </a:p>
          <a:p>
            <a:r>
              <a:rPr lang="ru-RU" sz="1200" dirty="0" smtClean="0">
                <a:hlinkClick r:id="rId8"/>
              </a:rPr>
              <a:t>Курс: 799. МУЗЫКА. Вовк Любовь…</a:t>
            </a:r>
            <a:endParaRPr lang="ru-RU" sz="1200" dirty="0" smtClean="0"/>
          </a:p>
          <a:p>
            <a:r>
              <a:rPr lang="ru-RU" sz="1200" dirty="0" smtClean="0">
                <a:hlinkClick r:id="rId8"/>
              </a:rPr>
              <a:t>http://learning.9151394.ru/cou…</a:t>
            </a:r>
            <a:endParaRPr lang="ru-RU" sz="1200" dirty="0" smtClean="0"/>
          </a:p>
          <a:p>
            <a:endParaRPr lang="ru-RU" sz="1400" dirty="0" smtClean="0"/>
          </a:p>
          <a:p>
            <a:r>
              <a:rPr lang="en-US" sz="1400" i="1" dirty="0" smtClean="0">
                <a:hlinkClick r:id="rId9" tooltip="en:Battle of Kulikovo"/>
              </a:rPr>
              <a:t>Battle of </a:t>
            </a:r>
            <a:r>
              <a:rPr lang="en-US" sz="1400" i="1" dirty="0" err="1" smtClean="0">
                <a:hlinkClick r:id="rId9" tooltip="en:Battle of Kulikovo"/>
              </a:rPr>
              <a:t>Kulikovo</a:t>
            </a:r>
            <a:r>
              <a:rPr lang="en-US" sz="1400" dirty="0" smtClean="0"/>
              <a:t> </a:t>
            </a:r>
            <a:endParaRPr lang="ru-RU" sz="1400" dirty="0" smtClean="0"/>
          </a:p>
          <a:p>
            <a:r>
              <a:rPr lang="en-US" sz="1400" dirty="0" smtClean="0">
                <a:hlinkClick r:id="rId10" tooltip="Sergius von Radonezh.jpg"/>
              </a:rPr>
              <a:t>Sergius_von_Radonezh.jpg</a:t>
            </a:r>
            <a:endParaRPr lang="ru-RU" sz="1400" dirty="0" smtClean="0"/>
          </a:p>
          <a:p>
            <a:r>
              <a:rPr lang="ru-RU" sz="1400" dirty="0" smtClean="0">
                <a:hlinkClick r:id="rId11"/>
              </a:rPr>
              <a:t>Кириллов, Сергей Алексеевич</a:t>
            </a:r>
            <a:endParaRPr lang="ru-RU" sz="1400" dirty="0" smtClean="0"/>
          </a:p>
          <a:p>
            <a:r>
              <a:rPr lang="en-US" sz="1400" dirty="0" err="1" smtClean="0">
                <a:hlinkClick r:id="rId12"/>
              </a:rPr>
              <a:t>Dionizy</a:t>
            </a:r>
            <a:r>
              <a:rPr lang="en-US" sz="1400" dirty="0" smtClean="0">
                <a:hlinkClick r:id="rId12"/>
              </a:rPr>
              <a:t> (</a:t>
            </a:r>
            <a:r>
              <a:rPr lang="en-US" sz="1400" dirty="0" err="1" smtClean="0">
                <a:hlinkClick r:id="rId12"/>
              </a:rPr>
              <a:t>ikonograf</a:t>
            </a:r>
            <a:r>
              <a:rPr lang="en-US" sz="1400" dirty="0" smtClean="0">
                <a:hlinkClick r:id="rId12"/>
              </a:rPr>
              <a:t>)</a:t>
            </a:r>
            <a:endParaRPr lang="ru-RU" sz="1400" dirty="0" smtClean="0"/>
          </a:p>
          <a:p>
            <a:r>
              <a:rPr lang="en-US" sz="1400" dirty="0" err="1" smtClean="0">
                <a:hlinkClick r:id="rId13" tooltip="Blessing Dmitry Ivanovich (Novoskoltsev).jpg"/>
              </a:rPr>
              <a:t>Blessing_Dmitry_Ivanovich</a:t>
            </a:r>
            <a:r>
              <a:rPr lang="en-US" sz="1400" dirty="0" smtClean="0">
                <a:hlinkClick r:id="rId13" tooltip="Blessing Dmitry Ivanovich (Novoskoltsev).jpg"/>
              </a:rPr>
              <a:t>_(</a:t>
            </a:r>
            <a:r>
              <a:rPr lang="en-US" sz="1400" dirty="0" err="1" smtClean="0">
                <a:hlinkClick r:id="rId13" tooltip="Blessing Dmitry Ivanovich (Novoskoltsev).jpg"/>
              </a:rPr>
              <a:t>Novoskoltsev</a:t>
            </a:r>
            <a:r>
              <a:rPr lang="en-US" sz="1400" dirty="0" smtClean="0">
                <a:hlinkClick r:id="rId13" tooltip="Blessing Dmitry Ivanovich (Novoskoltsev).jpg"/>
              </a:rPr>
              <a:t>).jpg</a:t>
            </a:r>
            <a:endParaRPr lang="ru-RU" sz="1400" dirty="0" smtClean="0"/>
          </a:p>
          <a:p>
            <a:r>
              <a:rPr lang="en-US" sz="1200" dirty="0" smtClean="0">
                <a:hlinkClick r:id="rId14" tooltip="Russian soldiers sent to the city of Moscow.jpg"/>
              </a:rPr>
              <a:t>Russian_soldiers_sent_to_the_city_of_Moscow.jpg</a:t>
            </a:r>
            <a:endParaRPr lang="ru-RU" sz="1400" dirty="0" smtClean="0"/>
          </a:p>
          <a:p>
            <a:r>
              <a:rPr lang="ru-RU" sz="1400" dirty="0" smtClean="0">
                <a:hlinkClick r:id="rId15" tooltip="File:Сергий Радонежский Дмитрий Донской миниатюра.JPG"/>
              </a:rPr>
              <a:t>File:Сергий Радонежский Дмитрий Донской </a:t>
            </a:r>
            <a:r>
              <a:rPr lang="ru-RU" sz="1400" dirty="0" err="1" smtClean="0">
                <a:hlinkClick r:id="rId15" tooltip="File:Сергий Радонежский Дмитрий Донской миниатюра.JPG"/>
              </a:rPr>
              <a:t>миниатюра.JPG</a:t>
            </a:r>
            <a:endParaRPr lang="ru-RU" sz="1400" dirty="0" smtClean="0"/>
          </a:p>
          <a:p>
            <a:r>
              <a:rPr lang="en-US" sz="1400" dirty="0" err="1" smtClean="0">
                <a:hlinkClick r:id="rId16"/>
              </a:rPr>
              <a:t>Sergi</a:t>
            </a:r>
            <a:r>
              <a:rPr lang="en-US" sz="1400" dirty="0" smtClean="0">
                <a:hlinkClick r:id="rId16"/>
              </a:rPr>
              <a:t> de </a:t>
            </a:r>
            <a:r>
              <a:rPr lang="en-US" sz="1400" dirty="0" err="1" smtClean="0">
                <a:hlinkClick r:id="rId16"/>
              </a:rPr>
              <a:t>Ràdonej</a:t>
            </a:r>
            <a:endParaRPr lang="ru-RU" sz="1400" dirty="0" smtClean="0"/>
          </a:p>
          <a:p>
            <a:r>
              <a:rPr lang="ru-RU" sz="1400" dirty="0" err="1" smtClean="0">
                <a:hlinkClick r:id="rId17"/>
              </a:rPr>
              <a:t>Аляксандар</a:t>
            </a:r>
            <a:r>
              <a:rPr lang="ru-RU" sz="1400" dirty="0" smtClean="0">
                <a:hlinkClick r:id="rId17"/>
              </a:rPr>
              <a:t> </a:t>
            </a:r>
            <a:r>
              <a:rPr lang="ru-RU" sz="1400" dirty="0" err="1" smtClean="0">
                <a:hlinkClick r:id="rId17"/>
              </a:rPr>
              <a:t>Перасьвет</a:t>
            </a:r>
            <a:endParaRPr lang="ru-RU" sz="1400" dirty="0" smtClean="0"/>
          </a:p>
          <a:p>
            <a:r>
              <a:rPr lang="en-US" sz="1400" dirty="0" smtClean="0">
                <a:hlinkClick r:id="rId18"/>
              </a:rPr>
              <a:t>Alexander </a:t>
            </a:r>
            <a:r>
              <a:rPr lang="en-US" sz="1400" dirty="0" err="1" smtClean="0">
                <a:hlinkClick r:id="rId18"/>
              </a:rPr>
              <a:t>Peresvet</a:t>
            </a:r>
            <a:endParaRPr lang="ru-RU" sz="1400" dirty="0" smtClean="0"/>
          </a:p>
          <a:p>
            <a:r>
              <a:rPr lang="ru-RU" sz="1400" dirty="0" smtClean="0">
                <a:hlinkClick r:id="rId19"/>
              </a:rPr>
              <a:t>Александр </a:t>
            </a:r>
            <a:r>
              <a:rPr lang="ru-RU" sz="1400" dirty="0" err="1" smtClean="0">
                <a:hlinkClick r:id="rId19"/>
              </a:rPr>
              <a:t>Пересвет</a:t>
            </a:r>
            <a:endParaRPr lang="ru-RU" sz="1400" dirty="0" smtClean="0"/>
          </a:p>
          <a:p>
            <a:r>
              <a:rPr lang="ru-RU" sz="1400" dirty="0" smtClean="0">
                <a:hlinkClick r:id="rId19"/>
              </a:rPr>
              <a:t>Александр </a:t>
            </a:r>
            <a:r>
              <a:rPr lang="ru-RU" sz="1400" dirty="0" err="1" smtClean="0">
                <a:hlinkClick r:id="rId19"/>
              </a:rPr>
              <a:t>Пересвет</a:t>
            </a:r>
            <a:endParaRPr lang="ru-RU" sz="1400" dirty="0" smtClean="0"/>
          </a:p>
          <a:p>
            <a:r>
              <a:rPr lang="en-US" sz="1400" dirty="0" smtClean="0">
                <a:hlinkClick r:id="rId20"/>
              </a:rPr>
              <a:t>http://900igr.net/kartinki/ist…</a:t>
            </a:r>
            <a:endParaRPr lang="ru-RU" sz="1400" dirty="0" smtClean="0"/>
          </a:p>
          <a:p>
            <a:r>
              <a:rPr lang="ru-RU" sz="1200" dirty="0" smtClean="0">
                <a:hlinkClick r:id="rId21"/>
              </a:rPr>
              <a:t>Куликовская битва</a:t>
            </a:r>
            <a:endParaRPr lang="ru-RU" sz="1400" dirty="0" smtClean="0"/>
          </a:p>
          <a:p>
            <a:r>
              <a:rPr lang="en-US" sz="1400" i="1" dirty="0" err="1" smtClean="0">
                <a:hlinkClick r:id="rId22" tooltip="en:Tokhtamysh"/>
              </a:rPr>
              <a:t>en:Tokhtamysh</a:t>
            </a:r>
            <a:r>
              <a:rPr lang="en-US" sz="1400" i="1" dirty="0" smtClean="0"/>
              <a:t>‘</a:t>
            </a:r>
            <a:endParaRPr lang="ru-RU" sz="1400" i="1" dirty="0" smtClean="0"/>
          </a:p>
          <a:p>
            <a:r>
              <a:rPr lang="en-US" sz="1400" dirty="0" err="1" smtClean="0">
                <a:hlinkClick r:id="rId22" tooltip="en:Tokhtamysh"/>
              </a:rPr>
              <a:t>en:Tokhtamysh</a:t>
            </a:r>
            <a:r>
              <a:rPr lang="en-US" sz="1400" dirty="0" smtClean="0"/>
              <a:t>.</a:t>
            </a:r>
            <a:endParaRPr lang="ru-RU" sz="1400" dirty="0" smtClean="0"/>
          </a:p>
          <a:p>
            <a:r>
              <a:rPr lang="en-US" sz="1400" dirty="0" smtClean="0">
                <a:hlinkClick r:id="rId23"/>
              </a:rPr>
              <a:t>http://moi-zvuki.ru/images/avasnetsov/av_06.jpg</a:t>
            </a:r>
            <a:endParaRPr lang="ru-RU" sz="1400" dirty="0" smtClean="0"/>
          </a:p>
          <a:p>
            <a:r>
              <a:rPr lang="ru-RU" sz="1400" dirty="0" smtClean="0">
                <a:hlinkClick r:id="rId24"/>
              </a:rPr>
              <a:t>Нашествие </a:t>
            </a:r>
            <a:r>
              <a:rPr lang="ru-RU" sz="1400" dirty="0" err="1" smtClean="0">
                <a:hlinkClick r:id="rId24"/>
              </a:rPr>
              <a:t>Тохтамыша</a:t>
            </a:r>
            <a:r>
              <a:rPr lang="ru-RU" sz="1400" dirty="0" smtClean="0">
                <a:hlinkClick r:id="rId24"/>
              </a:rPr>
              <a:t> на Москву</a:t>
            </a:r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187</TotalTime>
  <Words>799</Words>
  <Application>Microsoft Office PowerPoint</Application>
  <PresentationFormat>Экран (4:3)</PresentationFormat>
  <Paragraphs>116</Paragraphs>
  <Slides>42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Calibri</vt:lpstr>
      <vt:lpstr>Tw Cen MT</vt:lpstr>
      <vt:lpstr>Wingdings</vt:lpstr>
      <vt:lpstr>Wingdings 2</vt:lpstr>
      <vt:lpstr>Обычная</vt:lpstr>
      <vt:lpstr>Дмитрий Донской. Битва на Куликовом поле.</vt:lpstr>
      <vt:lpstr>Личность Дмитрия Донского.</vt:lpstr>
      <vt:lpstr>Политика Дмитрия Донского</vt:lpstr>
      <vt:lpstr>Противоборство</vt:lpstr>
      <vt:lpstr>Рязань</vt:lpstr>
      <vt:lpstr>Тверь</vt:lpstr>
      <vt:lpstr>Литва</vt:lpstr>
      <vt:lpstr>Политика Д. Донского по отношению к Орде.</vt:lpstr>
      <vt:lpstr>Мамай.</vt:lpstr>
      <vt:lpstr>Битва на реке Пьяне.</vt:lpstr>
      <vt:lpstr>Последствия: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Последствия битвы:</vt:lpstr>
      <vt:lpstr>Куликовская битва</vt:lpstr>
      <vt:lpstr>Презентация PowerPoint</vt:lpstr>
      <vt:lpstr>Князь осматривает место боя.</vt:lpstr>
      <vt:lpstr>Русские города посылают воинов в Москву. Деталь ярославской иконы «Сергий Радонежский с житием».</vt:lpstr>
      <vt:lpstr>Сергий Радонежский.</vt:lpstr>
      <vt:lpstr>Сергей Кириллов «Преподобный Сергий Радонежский. (Благословение)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Выступление русского войска. Старинная миниатюра.</vt:lpstr>
      <vt:lpstr>Ход сражения: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Значение битвы на Куликовом поле.</vt:lpstr>
      <vt:lpstr>Тохтамыш</vt:lpstr>
      <vt:lpstr>Тохтамыш под Москвой.</vt:lpstr>
      <vt:lpstr>Тохтамыш под Москвой.</vt:lpstr>
      <vt:lpstr>Народное вече. Подготовка к обороне.</vt:lpstr>
      <vt:lpstr>Оборона Москвы.</vt:lpstr>
      <vt:lpstr>Разорение Москвы</vt:lpstr>
      <vt:lpstr>Итоги княжения</vt:lpstr>
      <vt:lpstr>Ссылки:</vt:lpstr>
    </vt:vector>
  </TitlesOfParts>
  <Company>WIN7XP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Дмитрий Донской. Битва на Куликовом поле.</dc:title>
  <dc:creator>WIN7XP</dc:creator>
  <cp:lastModifiedBy>Артём Мендрик</cp:lastModifiedBy>
  <cp:revision>2</cp:revision>
  <dcterms:created xsi:type="dcterms:W3CDTF">2013-10-20T15:06:01Z</dcterms:created>
  <dcterms:modified xsi:type="dcterms:W3CDTF">2015-08-26T09:50:27Z</dcterms:modified>
</cp:coreProperties>
</file>