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9" r:id="rId9"/>
    <p:sldId id="265" r:id="rId10"/>
    <p:sldId id="264" r:id="rId11"/>
    <p:sldId id="266" r:id="rId12"/>
    <p:sldId id="268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EDC2C76-DD2B-407A-BB30-86E466A8208A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9BBD6F5-F50A-4669-9F4F-05CD0375C0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7828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742AAF-A56A-4E55-9E68-0018D8783DB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867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CAFEC5C-9A74-49C0-83F6-590A30EADDF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842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8AED0EA-683F-44D0-BD72-3668BC408B6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30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775548-10C9-4152-8F68-28C1D559805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405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ADECDFD-6023-4E20-8EF5-78247E71F2D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844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81C75B8-DC08-4621-BAFE-CED8ACE1BCB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69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DC75342-F175-497D-81DD-2BB20516723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627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00747F8-91E9-4F24-84B7-4533789D9D8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002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826E277-A22D-44D7-9D52-32D8D7C46F2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825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3C58D69-EF31-4C0C-BF61-C8B057EB593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081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561BAA-4D40-48FF-8340-2B2E72492D6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5053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CA2BB4-AB46-451D-8993-C94B890FF4A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53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BA1B2-97DD-417E-82FD-15F14FE66DE9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09857-4E54-41A8-8028-F33A53EEBA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2A942-B428-48D5-8279-DCF13BE9852C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EBB1E-7AA3-47C5-AC7E-7A7889AD51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D445C-2965-412E-9FC7-DD3995B358AA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B122F-9AC2-4245-93D1-9A16161FFD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D1149-4CA0-4898-AF50-7C7E7CE52808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75FDE-7CC9-4F85-861C-9DE4886546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1050F-9C88-4993-84B4-E435FC59CECD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89642-8ABD-4559-8C12-AE3E591BD2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C0F23-A1B9-486F-9DED-1656BB055173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309FA-478A-4C72-92E0-4D3746903F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F05C1-9CE1-4C92-967D-B969311D8CAE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505C9-B75A-4CD0-8590-58DB28D3D0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72929-644A-495E-8B03-CF2533962EFF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D144E-6A4E-4A92-99BE-5FBA00608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C35EA-EA7B-4D32-8AD2-F6B9B97154D1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16275-8EF4-41A1-9741-023B8B7811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13489-69AA-4413-AC51-A64D48414D0F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B5211-0F33-45BD-A5A8-D131F59498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475A9-939F-44C4-BCE1-7E6F9F556D33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74594-EF9F-464F-8B27-0249D7CB02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10C3AF4-BD5B-48F7-BAF1-02D62A0B6DF6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F4FCAB-EE9E-4E1A-9153-B572FDDC47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75" y="357188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/>
              <a:t>КАТОЛИЧЕСКАЯ ЦЕРКОВЬ И ЕЕ СЛУЖИТЕЛИ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14313" y="2428875"/>
            <a:ext cx="5000625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 typeface="Constantia" pitchFamily="18" charset="0"/>
              <a:buAutoNum type="arabicPeriod"/>
            </a:pPr>
            <a:r>
              <a:rPr lang="ru-RU" sz="2400">
                <a:latin typeface="Constantia" pitchFamily="18" charset="0"/>
              </a:rPr>
              <a:t>«Те, кто молится»: духовенство</a:t>
            </a:r>
          </a:p>
          <a:p>
            <a:pPr marL="342900" indent="-342900">
              <a:lnSpc>
                <a:spcPct val="150000"/>
              </a:lnSpc>
              <a:buFont typeface="Constantia" pitchFamily="18" charset="0"/>
              <a:buAutoNum type="arabicPeriod"/>
            </a:pPr>
            <a:r>
              <a:rPr lang="ru-RU" sz="2400">
                <a:latin typeface="Constantia" pitchFamily="18" charset="0"/>
              </a:rPr>
              <a:t>Церковь: от римского престола до сельского прихода</a:t>
            </a:r>
          </a:p>
          <a:p>
            <a:pPr marL="342900" indent="-342900">
              <a:lnSpc>
                <a:spcPct val="150000"/>
              </a:lnSpc>
              <a:buFont typeface="Constantia" pitchFamily="18" charset="0"/>
              <a:buAutoNum type="arabicPeriod"/>
            </a:pPr>
            <a:r>
              <a:rPr lang="ru-RU" sz="2400">
                <a:latin typeface="Constantia" pitchFamily="18" charset="0"/>
              </a:rPr>
              <a:t>Нищенствующие монахи. </a:t>
            </a:r>
          </a:p>
          <a:p>
            <a:pPr marL="342900" indent="-342900">
              <a:lnSpc>
                <a:spcPct val="150000"/>
              </a:lnSpc>
              <a:buFont typeface="Constantia" pitchFamily="18" charset="0"/>
              <a:buAutoNum type="arabicPeriod"/>
            </a:pPr>
            <a:r>
              <a:rPr lang="ru-RU" sz="2400">
                <a:latin typeface="Constantia" pitchFamily="18" charset="0"/>
              </a:rPr>
              <a:t>Папство. 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14313" y="1071563"/>
            <a:ext cx="33575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onstantia" pitchFamily="18" charset="0"/>
              </a:rPr>
              <a:t>План:</a:t>
            </a:r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4400" y="2984500"/>
            <a:ext cx="5689600" cy="387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0" y="6216650"/>
            <a:ext cx="8399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/>
              <a:t>Чупров Леонид Александрович</a:t>
            </a:r>
          </a:p>
          <a:p>
            <a:r>
              <a:rPr lang="ru-RU" b="1"/>
              <a:t>МОУ СШ №3 с. Камень-Рыболов Ханкайского района Приморского края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313" y="0"/>
            <a:ext cx="8715375" cy="441325"/>
          </a:xfrm>
        </p:spPr>
        <p:txBody>
          <a:bodyPr anchor="ctr"/>
          <a:lstStyle/>
          <a:p>
            <a:pPr algn="ctr"/>
            <a:r>
              <a:rPr lang="ru-RU" smtClean="0"/>
              <a:t>«Те, кто молится»: духовенство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313" y="357188"/>
            <a:ext cx="4572000" cy="2214562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ru-RU" smtClean="0"/>
              <a:t>Многое в окружающем его мире средневековый человек представлял в виде своеобразной лесенки. </a:t>
            </a:r>
            <a:endParaRPr lang="en-US" smtClean="0"/>
          </a:p>
          <a:p>
            <a:pPr>
              <a:lnSpc>
                <a:spcPct val="150000"/>
              </a:lnSpc>
            </a:pPr>
            <a:r>
              <a:rPr lang="ru-RU" smtClean="0"/>
              <a:t>Стоявшие на ее нижних ступеньках подчинялись расположившимся наверху. </a:t>
            </a:r>
            <a:endParaRPr lang="en-US" smtClean="0"/>
          </a:p>
          <a:p>
            <a:pPr>
              <a:lnSpc>
                <a:spcPct val="150000"/>
              </a:lnSpc>
            </a:pPr>
            <a:r>
              <a:rPr lang="ru-RU" smtClean="0"/>
              <a:t>Чем выше место, тем большую, как считалось, роль в жизни общества играли занимавшие его.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357563" y="4429125"/>
            <a:ext cx="5786437" cy="219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1300">
                <a:latin typeface="Constantia" pitchFamily="18" charset="0"/>
              </a:rPr>
              <a:t>Первым из трех сословий было духовенство. </a:t>
            </a:r>
            <a:endParaRPr lang="en-US" sz="1300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300">
                <a:latin typeface="Constantia" pitchFamily="18" charset="0"/>
              </a:rPr>
              <a:t>Именно оно, утверждали средневековые мудрецы, главное. </a:t>
            </a:r>
            <a:endParaRPr lang="en-US" sz="1300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300">
                <a:latin typeface="Constantia" pitchFamily="18" charset="0"/>
              </a:rPr>
              <a:t>«Воюющие» защищают их от врагов, «трудящиеся» обеспечивают материальными благами. </a:t>
            </a:r>
            <a:endParaRPr lang="en-US" sz="1300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300">
                <a:latin typeface="Constantia" pitchFamily="18" charset="0"/>
              </a:rPr>
              <a:t>Но жизнь всех вместе и каждого в отдельности не имеет смысла, если она не озарена верой в Бога и надеждой на бессмертие души, вечное блаженство в Царстве Небесном.</a:t>
            </a:r>
          </a:p>
        </p:txBody>
      </p:sp>
      <p:pic>
        <p:nvPicPr>
          <p:cNvPr id="13" name="Содержимое 12" descr="benedict_xvi_tron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85750" y="2786063"/>
            <a:ext cx="2547938" cy="3783012"/>
          </a:xfrm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0" y="857250"/>
            <a:ext cx="3975100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50" y="214313"/>
            <a:ext cx="3179763" cy="2928937"/>
          </a:xfrm>
        </p:spPr>
        <p:txBody>
          <a:bodyPr rtlCol="0" anchor="ctr">
            <a:normAutofit fontScale="925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«Те, кто молится», старательно оберегали свою </a:t>
            </a:r>
            <a:r>
              <a:rPr lang="ru-RU" dirty="0" smtClean="0"/>
              <a:t>сословную </a:t>
            </a:r>
            <a:r>
              <a:rPr lang="ru-RU" dirty="0"/>
              <a:t>исключительность. </a:t>
            </a:r>
            <a:endParaRPr lang="en-US" dirty="0" smtClean="0"/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Принимая </a:t>
            </a:r>
            <a:r>
              <a:rPr lang="ru-RU" dirty="0"/>
              <a:t>человека в </a:t>
            </a:r>
            <a:r>
              <a:rPr lang="ru-RU" dirty="0" smtClean="0"/>
              <a:t>духовное </a:t>
            </a:r>
            <a:r>
              <a:rPr lang="ru-RU" dirty="0"/>
              <a:t>сословие, </a:t>
            </a:r>
            <a:r>
              <a:rPr lang="ru-RU" i="1" dirty="0"/>
              <a:t>епископ </a:t>
            </a:r>
            <a:r>
              <a:rPr lang="ru-RU" dirty="0"/>
              <a:t>совершал особое таинство: </a:t>
            </a:r>
            <a:endParaRPr lang="en-US" dirty="0" smtClean="0"/>
          </a:p>
          <a:p>
            <a:pPr marL="342900" indent="-342900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/>
              <a:t>смачивал </a:t>
            </a:r>
            <a:r>
              <a:rPr lang="ru-RU" dirty="0"/>
              <a:t>его волосы </a:t>
            </a:r>
            <a:r>
              <a:rPr lang="ru-RU" i="1" dirty="0"/>
              <a:t>миром, </a:t>
            </a:r>
            <a:endParaRPr lang="ru-RU" i="1" dirty="0" smtClean="0"/>
          </a:p>
          <a:p>
            <a:pPr marL="342900" indent="-342900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/>
              <a:t>давал </a:t>
            </a:r>
            <a:r>
              <a:rPr lang="ru-RU" dirty="0"/>
              <a:t>вкусить вина и </a:t>
            </a:r>
            <a:r>
              <a:rPr lang="ru-RU" dirty="0" smtClean="0"/>
              <a:t>хлеба</a:t>
            </a:r>
            <a:r>
              <a:rPr lang="ru-RU" dirty="0"/>
              <a:t>, </a:t>
            </a:r>
            <a:endParaRPr lang="ru-RU" dirty="0" smtClean="0"/>
          </a:p>
          <a:p>
            <a:pPr marL="342900" indent="-342900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/>
              <a:t>целовал </a:t>
            </a:r>
            <a:r>
              <a:rPr lang="ru-RU" dirty="0"/>
              <a:t>в знак верности.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929063" y="3890963"/>
            <a:ext cx="5214937" cy="296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>
                <a:latin typeface="Constantia" pitchFamily="18" charset="0"/>
              </a:rPr>
              <a:t>Во время церковной службы священники и епископы облачались в особые одежды. </a:t>
            </a:r>
            <a:endParaRPr lang="en-US" sz="1400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400">
                <a:latin typeface="Constantia" pitchFamily="18" charset="0"/>
              </a:rPr>
              <a:t>Католические священнослужители давали клятву, что никогда не будут иметь семьи. </a:t>
            </a:r>
            <a:endParaRPr lang="en-US" sz="1400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400">
                <a:latin typeface="Constantia" pitchFamily="18" charset="0"/>
              </a:rPr>
              <a:t>Духовенство было открытым сословием. </a:t>
            </a:r>
            <a:endParaRPr lang="en-US" sz="1400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400">
                <a:latin typeface="Constantia" pitchFamily="18" charset="0"/>
              </a:rPr>
              <a:t>Оно постоянно пополнялось за счет :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>
                <a:latin typeface="Constantia" pitchFamily="18" charset="0"/>
              </a:rPr>
              <a:t>младших сыновей сеньоров, 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>
                <a:latin typeface="Constantia" pitchFamily="18" charset="0"/>
              </a:rPr>
              <a:t>детей ремесленников 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>
                <a:latin typeface="Constantia" pitchFamily="18" charset="0"/>
              </a:rPr>
              <a:t>зависимых крестьян.</a:t>
            </a:r>
          </a:p>
        </p:txBody>
      </p:sp>
      <p:pic>
        <p:nvPicPr>
          <p:cNvPr id="1843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619493" y="0"/>
            <a:ext cx="5524507" cy="4143380"/>
          </a:xfrm>
          <a:effectLst>
            <a:softEdge rad="317500"/>
          </a:effectLst>
        </p:spPr>
      </p:pic>
      <p:pic>
        <p:nvPicPr>
          <p:cNvPr id="18434" name="Picture 2" descr="C:\Documents and Settings\Чупров Леонид\Мои документы\иллюстрации католич\koste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357562"/>
            <a:ext cx="4191003" cy="3143252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75"/>
            <a:ext cx="3465513" cy="857250"/>
          </a:xfrm>
        </p:spPr>
        <p:txBody>
          <a:bodyPr anchor="ctr"/>
          <a:lstStyle/>
          <a:p>
            <a:pPr algn="ctr"/>
            <a:r>
              <a:rPr lang="ru-RU" sz="1600" smtClean="0"/>
              <a:t>Церковь: от римского престола до сельского прихода.</a:t>
            </a:r>
          </a:p>
        </p:txBody>
      </p:sp>
      <p:pic>
        <p:nvPicPr>
          <p:cNvPr id="6" name="Содержимое 5" descr="45279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33426" y="0"/>
            <a:ext cx="5810574" cy="4286256"/>
          </a:xfrm>
          <a:effectLst>
            <a:softEdge rad="317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313" y="1071563"/>
            <a:ext cx="3251200" cy="2857500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ru-RU" smtClean="0"/>
              <a:t>В раннее средневековье христианская церковь была чуть ли не единственной хорошо организованной силой в Западной Европе. </a:t>
            </a:r>
            <a:endParaRPr lang="en-US" smtClean="0"/>
          </a:p>
          <a:p>
            <a:pPr>
              <a:lnSpc>
                <a:spcPct val="150000"/>
              </a:lnSpc>
            </a:pPr>
            <a:r>
              <a:rPr lang="ru-RU" smtClean="0"/>
              <a:t>В последующие столетия католическая церковь столкнулась с серьезными угрозами и пережила не один тяжелый кризис. </a:t>
            </a:r>
            <a:endParaRPr lang="en-US" smtClean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14750" y="4429125"/>
            <a:ext cx="521493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>
                <a:latin typeface="Constantia" pitchFamily="18" charset="0"/>
              </a:rPr>
              <a:t>Но ей всегда удавалось сохранить единство и сплоченность. </a:t>
            </a:r>
            <a:endParaRPr lang="en-US" sz="1600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>
                <a:latin typeface="Constantia" pitchFamily="18" charset="0"/>
              </a:rPr>
              <a:t>Она не знала границ, объединяя народы почти всей: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600">
                <a:latin typeface="Constantia" pitchFamily="18" charset="0"/>
              </a:rPr>
              <a:t> Западной, 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600">
                <a:latin typeface="Constantia" pitchFamily="18" charset="0"/>
              </a:rPr>
              <a:t>Центральной 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600">
                <a:latin typeface="Constantia" pitchFamily="18" charset="0"/>
              </a:rPr>
              <a:t>Восточной Европы.</a:t>
            </a: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10025"/>
            <a:ext cx="4000496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954-Catholic-baptism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214813" y="0"/>
            <a:ext cx="4286250" cy="38862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313" y="285750"/>
            <a:ext cx="3251200" cy="3214688"/>
          </a:xfrm>
        </p:spPr>
        <p:txBody>
          <a:bodyPr rtlCol="0" anchor="ctr">
            <a:normAutofit fontScale="92500" lnSpcReduction="2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Основой церковной жизни служили </a:t>
            </a:r>
            <a:r>
              <a:rPr lang="ru-RU" dirty="0" smtClean="0"/>
              <a:t>многочисленные </a:t>
            </a:r>
            <a:r>
              <a:rPr lang="ru-RU" dirty="0"/>
              <a:t>местные </a:t>
            </a:r>
            <a:r>
              <a:rPr lang="ru-RU" i="1" dirty="0"/>
              <a:t>приходы. </a:t>
            </a:r>
            <a:endParaRPr lang="en-US" i="1" dirty="0" smtClean="0"/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В </a:t>
            </a:r>
            <a:r>
              <a:rPr lang="ru-RU" dirty="0"/>
              <a:t>них входили священник со своим помощником-диаконолг и верующие, жившие в расположенных вокруг церкви деревнях или </a:t>
            </a:r>
            <a:r>
              <a:rPr lang="ru-RU" dirty="0" smtClean="0"/>
              <a:t>городских </a:t>
            </a:r>
            <a:r>
              <a:rPr lang="ru-RU" dirty="0"/>
              <a:t>кварталах. </a:t>
            </a:r>
            <a:endParaRPr lang="en-US" dirty="0" smtClean="0"/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Жизнь </a:t>
            </a:r>
            <a:r>
              <a:rPr lang="ru-RU" dirty="0"/>
              <a:t>людей в средние века </a:t>
            </a:r>
            <a:r>
              <a:rPr lang="ru-RU" dirty="0" smtClean="0"/>
              <a:t>проходила </a:t>
            </a:r>
            <a:r>
              <a:rPr lang="ru-RU" dirty="0"/>
              <a:t>в приходе. </a:t>
            </a:r>
            <a:endParaRPr lang="en-US" dirty="0" smtClean="0"/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В </a:t>
            </a:r>
            <a:r>
              <a:rPr lang="ru-RU" dirty="0"/>
              <a:t>местной церкви крестили </a:t>
            </a:r>
            <a:r>
              <a:rPr lang="ru-RU" dirty="0" smtClean="0"/>
              <a:t>новорожденных</a:t>
            </a:r>
            <a:r>
              <a:rPr lang="ru-RU" dirty="0"/>
              <a:t>, отпевали умерших, молились.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000500" y="3929063"/>
            <a:ext cx="4929188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300">
                <a:latin typeface="Constantia" pitchFamily="18" charset="0"/>
              </a:rPr>
              <a:t>Со священником делились бедами и радостями, спрашивали, как поступить с непослушным сыном и наладить отношения в семье. </a:t>
            </a:r>
            <a:endParaRPr lang="en-US" sz="1300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300">
                <a:latin typeface="Constantia" pitchFamily="18" charset="0"/>
              </a:rPr>
              <a:t>Сам не очень образованный, приходской свя­щенник часто был единственным грамотным человеком в деревне. </a:t>
            </a:r>
            <a:endParaRPr lang="en-US" sz="1300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300">
                <a:latin typeface="Constantia" pitchFamily="18" charset="0"/>
              </a:rPr>
              <a:t>Обойтись без его помощи иной раз оказывалось невозможно. </a:t>
            </a:r>
            <a:endParaRPr lang="en-US" sz="1300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300">
                <a:latin typeface="Constantia" pitchFamily="18" charset="0"/>
              </a:rPr>
              <a:t>Но прихожане и не стеснялись лишний раз побеспокоить священника. </a:t>
            </a:r>
            <a:endParaRPr lang="en-US" sz="1300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300">
                <a:latin typeface="Constantia" pitchFamily="18" charset="0"/>
              </a:rPr>
              <a:t>Ведь его отец мог быть простым крестьянином, вместе с другими пахавшим землю и приносившим оброк сеньору.</a:t>
            </a: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14686"/>
            <a:ext cx="4267200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50" y="0"/>
            <a:ext cx="3251200" cy="2714625"/>
          </a:xfrm>
        </p:spPr>
        <p:txBody>
          <a:bodyPr rtlCol="0" anchor="ctr">
            <a:normAutofit fontScale="925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Приходы входили в состав </a:t>
            </a:r>
            <a:r>
              <a:rPr lang="ru-RU" dirty="0" smtClean="0"/>
              <a:t> </a:t>
            </a:r>
            <a:r>
              <a:rPr lang="ru-RU" i="1" dirty="0" smtClean="0"/>
              <a:t>епйскопств</a:t>
            </a:r>
            <a:r>
              <a:rPr lang="ru-RU" i="1" dirty="0"/>
              <a:t>. </a:t>
            </a:r>
            <a:endParaRPr lang="en-US" i="1" dirty="0" smtClean="0"/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Возглавляли </a:t>
            </a:r>
            <a:r>
              <a:rPr lang="ru-RU" dirty="0"/>
              <a:t>их епископы, люди могущественные. </a:t>
            </a:r>
            <a:endParaRPr lang="en-US" dirty="0" smtClean="0"/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Нередко </a:t>
            </a:r>
            <a:r>
              <a:rPr lang="ru-RU" dirty="0"/>
              <a:t>они были вассалами самого короля. </a:t>
            </a:r>
            <a:endParaRPr lang="en-US" dirty="0" smtClean="0"/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Их </a:t>
            </a:r>
            <a:r>
              <a:rPr lang="ru-RU" dirty="0"/>
              <a:t>и </a:t>
            </a:r>
            <a:r>
              <a:rPr lang="ru-RU" i="1" dirty="0"/>
              <a:t>архиепископов, </a:t>
            </a:r>
            <a:r>
              <a:rPr lang="ru-RU" dirty="0"/>
              <a:t>под началом которых могло находиться несколько епйскопств, называли князьями церкви.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14750" y="3441700"/>
            <a:ext cx="51435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>
                <a:latin typeface="Constantia" pitchFamily="18" charset="0"/>
              </a:rPr>
              <a:t>За право назначать на епископскую должность долго и ожесточенно боролись короли и </a:t>
            </a:r>
            <a:r>
              <a:rPr lang="ru-RU" sz="1600" i="1">
                <a:latin typeface="Constantia" pitchFamily="18" charset="0"/>
              </a:rPr>
              <a:t>папы римские </a:t>
            </a:r>
            <a:r>
              <a:rPr lang="ru-RU" sz="1600">
                <a:latin typeface="Constantia" pitchFamily="18" charset="0"/>
              </a:rPr>
              <a:t>(хотя по церковному закону епископов выбирала группа ближайших помощников папы — </a:t>
            </a:r>
            <a:r>
              <a:rPr lang="ru-RU" sz="1600" i="1">
                <a:latin typeface="Constantia" pitchFamily="18" charset="0"/>
              </a:rPr>
              <a:t>кардиналов).</a:t>
            </a:r>
            <a:endParaRPr lang="en-US" sz="1600" i="1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>
                <a:latin typeface="Constantia" pitchFamily="18" charset="0"/>
              </a:rPr>
              <a:t>Диаконы, приходские священники, епископы, архиепископы жили среди людей, постоянно общались с ними. </a:t>
            </a:r>
            <a:endParaRPr lang="en-US" sz="1600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>
                <a:latin typeface="Constantia" pitchFamily="18" charset="0"/>
              </a:rPr>
              <a:t>Их называют </a:t>
            </a:r>
            <a:r>
              <a:rPr lang="ru-RU" sz="1600" i="1">
                <a:latin typeface="Constantia" pitchFamily="18" charset="0"/>
              </a:rPr>
              <a:t>белым духовенством.</a:t>
            </a:r>
            <a:endParaRPr lang="ru-RU" sz="1600">
              <a:latin typeface="Constantia" pitchFamily="18" charset="0"/>
            </a:endParaRPr>
          </a:p>
        </p:txBody>
      </p:sp>
      <p:pic>
        <p:nvPicPr>
          <p:cNvPr id="1228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85720" y="2699360"/>
            <a:ext cx="3109697" cy="4158640"/>
          </a:xfrm>
          <a:effectLst>
            <a:softEdge rad="317500"/>
          </a:effec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0"/>
            <a:ext cx="4714876" cy="387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12763"/>
          </a:xfrm>
        </p:spPr>
        <p:txBody>
          <a:bodyPr rtlCol="0"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/>
              <a:t>Нищенствующие монахи.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313" y="857250"/>
            <a:ext cx="3251200" cy="3357563"/>
          </a:xfrm>
        </p:spPr>
        <p:txBody>
          <a:bodyPr rtlCol="0" anchor="ctr">
            <a:normAutofit fontScale="925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Идеи служения Богу, </a:t>
            </a:r>
            <a:r>
              <a:rPr lang="ru-RU" dirty="0" smtClean="0"/>
              <a:t>отказа </a:t>
            </a:r>
            <a:r>
              <a:rPr lang="ru-RU" dirty="0"/>
              <a:t>от всего мирского (имущества, дома, семьи, </a:t>
            </a:r>
            <a:r>
              <a:rPr lang="ru-RU" dirty="0" smtClean="0"/>
              <a:t>личных </a:t>
            </a:r>
            <a:r>
              <a:rPr lang="ru-RU" dirty="0"/>
              <a:t>интересов), милосердия и смирения всегда </a:t>
            </a:r>
            <a:r>
              <a:rPr lang="ru-RU" dirty="0" smtClean="0"/>
              <a:t>находили </a:t>
            </a:r>
            <a:r>
              <a:rPr lang="ru-RU" dirty="0"/>
              <a:t>своих верных последователей. </a:t>
            </a:r>
            <a:endParaRPr lang="en-US" dirty="0" smtClean="0"/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Такими </a:t>
            </a:r>
            <a:r>
              <a:rPr lang="ru-RU" dirty="0"/>
              <a:t>в начале XIII в. были, например, сын богатого купца из </a:t>
            </a:r>
            <a:r>
              <a:rPr lang="ru-RU" dirty="0" smtClean="0"/>
              <a:t>итальянского </a:t>
            </a:r>
            <a:r>
              <a:rPr lang="ru-RU" dirty="0"/>
              <a:t>городка Ассйзи </a:t>
            </a:r>
            <a:r>
              <a:rPr lang="ru-RU" i="1" dirty="0"/>
              <a:t>Франциск </a:t>
            </a:r>
            <a:r>
              <a:rPr lang="ru-RU" dirty="0"/>
              <a:t>и испанский богослов Доминик, создатели </a:t>
            </a:r>
            <a:r>
              <a:rPr lang="ru-RU" i="1" dirty="0"/>
              <a:t>нищенствующих орденов. </a:t>
            </a:r>
            <a:endParaRPr lang="ru-RU" dirty="0"/>
          </a:p>
        </p:txBody>
      </p:sp>
      <p:pic>
        <p:nvPicPr>
          <p:cNvPr id="10241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000496" y="0"/>
            <a:ext cx="4806723" cy="6858000"/>
          </a:xfrm>
          <a:effectLst>
            <a:softEdge rad="317500"/>
          </a:effec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929066"/>
            <a:ext cx="3676650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214313" y="285750"/>
            <a:ext cx="3251200" cy="6127750"/>
          </a:xfrm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500" smtClean="0"/>
              <a:t>Нищенствующие монахи называли друг друга братьями, жили подаянием, проповедовали в городах и на больших дорогах. </a:t>
            </a:r>
            <a:endParaRPr lang="en-US" sz="1500" smtClean="0"/>
          </a:p>
          <a:p>
            <a:pPr>
              <a:lnSpc>
                <a:spcPct val="150000"/>
              </a:lnSpc>
            </a:pPr>
            <a:r>
              <a:rPr lang="ru-RU" sz="1500" smtClean="0"/>
              <a:t>Они не запирались за монастырскими стенами. </a:t>
            </a:r>
            <a:endParaRPr lang="en-US" sz="1500" smtClean="0"/>
          </a:p>
          <a:p>
            <a:pPr>
              <a:lnSpc>
                <a:spcPct val="150000"/>
              </a:lnSpc>
            </a:pPr>
            <a:r>
              <a:rPr lang="ru-RU" sz="1500" smtClean="0"/>
              <a:t>Напротив, устав предписывал </a:t>
            </a:r>
            <a:r>
              <a:rPr lang="ru-RU" sz="1500" i="1" smtClean="0"/>
              <a:t>францисканцам </a:t>
            </a:r>
            <a:r>
              <a:rPr lang="ru-RU" sz="1500" smtClean="0"/>
              <a:t>и </a:t>
            </a:r>
            <a:r>
              <a:rPr lang="ru-RU" sz="1500" i="1" smtClean="0"/>
              <a:t>доминиканцам </a:t>
            </a:r>
            <a:r>
              <a:rPr lang="ru-RU" sz="1500" smtClean="0"/>
              <a:t>искать общения с людьми, быть вместе с ними. </a:t>
            </a:r>
            <a:endParaRPr lang="en-US" sz="1500" smtClean="0"/>
          </a:p>
          <a:p>
            <a:pPr>
              <a:lnSpc>
                <a:spcPct val="150000"/>
              </a:lnSpc>
            </a:pPr>
            <a:r>
              <a:rPr lang="ru-RU" sz="1500" smtClean="0"/>
              <a:t>Последователи святого Франциска помогали нуждающимся, врачевали неизлечимо больных, укрепляли в вере сомневающихся. </a:t>
            </a:r>
            <a:endParaRPr lang="en-US" sz="1500" smtClean="0"/>
          </a:p>
          <a:p>
            <a:pPr>
              <a:lnSpc>
                <a:spcPct val="150000"/>
              </a:lnSpc>
            </a:pPr>
            <a:r>
              <a:rPr lang="ru-RU" sz="1500" smtClean="0"/>
              <a:t>Доминиканцы прославились как крупнейшие богословы и </a:t>
            </a:r>
            <a:r>
              <a:rPr lang="ru-RU" sz="1500" i="1" smtClean="0"/>
              <a:t>проповедники</a:t>
            </a:r>
            <a:r>
              <a:rPr lang="ru-RU" sz="1300" i="1" smtClean="0"/>
              <a:t>.</a:t>
            </a:r>
            <a:endParaRPr lang="ru-RU" sz="1300" smtClean="0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751265" y="0"/>
            <a:ext cx="5155007" cy="6858000"/>
          </a:xfr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3008313" cy="512763"/>
          </a:xfrm>
        </p:spPr>
        <p:txBody>
          <a:bodyPr anchor="ctr"/>
          <a:lstStyle/>
          <a:p>
            <a:pPr algn="ctr"/>
            <a:r>
              <a:rPr lang="ru-RU" smtClean="0"/>
              <a:t>Папство.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313" y="500063"/>
            <a:ext cx="3251200" cy="2643187"/>
          </a:xfrm>
        </p:spPr>
        <p:txBody>
          <a:bodyPr rtlCol="0" anchor="ctr">
            <a:normAutofit fontScale="92500" lnSpcReduction="1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Во главе католической церкви стояли </a:t>
            </a:r>
            <a:r>
              <a:rPr lang="ru-RU" dirty="0" smtClean="0"/>
              <a:t>римские </a:t>
            </a:r>
            <a:r>
              <a:rPr lang="ru-RU" dirty="0"/>
              <a:t>папы. </a:t>
            </a:r>
            <a:endParaRPr lang="en-US" dirty="0" smtClean="0"/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Им </a:t>
            </a:r>
            <a:r>
              <a:rPr lang="ru-RU" dirty="0"/>
              <a:t>подчинялось и белое и черное </a:t>
            </a:r>
            <a:r>
              <a:rPr lang="ru-RU" dirty="0" smtClean="0"/>
              <a:t>духовенство</a:t>
            </a:r>
            <a:r>
              <a:rPr lang="ru-RU" dirty="0"/>
              <a:t>. </a:t>
            </a:r>
            <a:endParaRPr lang="en-US" dirty="0" smtClean="0"/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Более </a:t>
            </a:r>
            <a:r>
              <a:rPr lang="ru-RU" dirty="0"/>
              <a:t>того, папы, подобно королям, князьям или герцогам, управляли собственным государством с </a:t>
            </a:r>
            <a:r>
              <a:rPr lang="ru-RU" dirty="0" smtClean="0"/>
              <a:t>центром </a:t>
            </a:r>
            <a:r>
              <a:rPr lang="ru-RU" dirty="0"/>
              <a:t>в городе Риме</a:t>
            </a:r>
            <a:r>
              <a:rPr lang="ru-RU" dirty="0" smtClean="0"/>
              <a:t>.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Власть </a:t>
            </a:r>
            <a:r>
              <a:rPr lang="ru-RU" dirty="0"/>
              <a:t>папы в церкви была огромной.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643313" y="3786188"/>
            <a:ext cx="52863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>
                <a:latin typeface="Constantia" pitchFamily="18" charset="0"/>
              </a:rPr>
              <a:t>Традиция утверждала, что первым римским епископом (его и называли папой) был ближайший ученик Иисуса Христа апостол Петр. </a:t>
            </a:r>
            <a:endParaRPr lang="en-US" sz="1400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400">
                <a:latin typeface="Constantia" pitchFamily="18" charset="0"/>
              </a:rPr>
              <a:t>Петр в переводе с греческого означает «камень». </a:t>
            </a:r>
            <a:endParaRPr lang="en-US" sz="1400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400">
                <a:latin typeface="Constantia" pitchFamily="18" charset="0"/>
              </a:rPr>
              <a:t>Вот таким камнем, лежащим в основании церкви, считался папский престол. </a:t>
            </a:r>
            <a:endParaRPr lang="en-US" sz="1400">
              <a:latin typeface="Constantia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400">
                <a:latin typeface="Constantia" pitchFamily="18" charset="0"/>
              </a:rPr>
              <a:t>«Наместниками святого Петра» именовали себя папы, а самый знаменитый из них, Иннокентий III, подписывал документы как представитель самого Иисуса Христа.</a:t>
            </a:r>
          </a:p>
        </p:txBody>
      </p:sp>
      <p:pic>
        <p:nvPicPr>
          <p:cNvPr id="614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40778" y="2857496"/>
            <a:ext cx="3170211" cy="4000504"/>
          </a:xfrm>
          <a:effectLst>
            <a:softEdge rad="317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0"/>
            <a:ext cx="3700466" cy="4163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313" y="214313"/>
            <a:ext cx="3251200" cy="2857500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ru-RU" smtClean="0"/>
              <a:t>В вопросах веры мнение папы, выраженное в указе, признавалось непогрешимым и не подлежало обсуждению. </a:t>
            </a:r>
          </a:p>
          <a:p>
            <a:pPr>
              <a:lnSpc>
                <a:spcPct val="150000"/>
              </a:lnSpc>
            </a:pPr>
            <a:r>
              <a:rPr lang="ru-RU" smtClean="0"/>
              <a:t>Именно папой был подписан свод законов, по которым жила церковь на протяжении многих столетий. </a:t>
            </a:r>
          </a:p>
          <a:p>
            <a:pPr>
              <a:lnSpc>
                <a:spcPct val="150000"/>
              </a:lnSpc>
            </a:pPr>
            <a:r>
              <a:rPr lang="ru-RU" smtClean="0"/>
              <a:t>Папская казна редко бывала пуста.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572125" y="3714750"/>
            <a:ext cx="3571875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>
                <a:latin typeface="Constantia" pitchFamily="18" charset="0"/>
              </a:rPr>
              <a:t>Все доходы, которые папа получал в собственном государстве, деньги, собираемые с королей, архиепископов и епископов, постоянно пополняли ее.</a:t>
            </a:r>
          </a:p>
          <a:p>
            <a:pPr>
              <a:lnSpc>
                <a:spcPct val="150000"/>
              </a:lnSpc>
            </a:pPr>
            <a:r>
              <a:rPr lang="ru-RU" sz="1400">
                <a:latin typeface="Constantia" pitchFamily="18" charset="0"/>
              </a:rPr>
              <a:t> Документы, выходившие из папской канцелярии или хранившиеся в ее архиве, служили предметом подражания и зависти для европейских правителей.</a:t>
            </a:r>
          </a:p>
        </p:txBody>
      </p:sp>
      <p:pic>
        <p:nvPicPr>
          <p:cNvPr id="819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643306" y="0"/>
            <a:ext cx="5072066" cy="3811379"/>
          </a:xfrm>
          <a:effectLst>
            <a:softEdge rad="317500"/>
          </a:effec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073400"/>
            <a:ext cx="5572132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50" y="285750"/>
            <a:ext cx="3714750" cy="2714625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ru-RU" smtClean="0"/>
              <a:t>Папы имели своих помощников — кардиналов. </a:t>
            </a:r>
          </a:p>
          <a:p>
            <a:pPr>
              <a:lnSpc>
                <a:spcPct val="150000"/>
              </a:lnSpc>
            </a:pPr>
            <a:r>
              <a:rPr lang="ru-RU" smtClean="0"/>
              <a:t>Собравшись за закрытыми на ключ дверями на </a:t>
            </a:r>
            <a:r>
              <a:rPr lang="ru-RU" i="1" smtClean="0"/>
              <a:t>конклав </a:t>
            </a:r>
            <a:r>
              <a:rPr lang="ru-RU" smtClean="0"/>
              <a:t>(«конклав» по-итальянски — «под ключом»), кардиналы избирали нового папу взамен умершего. </a:t>
            </a:r>
          </a:p>
          <a:p>
            <a:pPr>
              <a:lnSpc>
                <a:spcPct val="150000"/>
              </a:lnSpc>
            </a:pPr>
            <a:r>
              <a:rPr lang="ru-RU" smtClean="0"/>
              <a:t>Иногда быстро, за несколько часов.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071938" y="3479800"/>
            <a:ext cx="5072062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>
                <a:latin typeface="Constantia" pitchFamily="18" charset="0"/>
              </a:rPr>
              <a:t>Однако нередко торжественной церемонии коронования папы драгоценной </a:t>
            </a:r>
            <a:r>
              <a:rPr lang="ru-RU" sz="1600" i="1">
                <a:latin typeface="Constantia" pitchFamily="18" charset="0"/>
              </a:rPr>
              <a:t>тиарой </a:t>
            </a:r>
            <a:r>
              <a:rPr lang="ru-RU" sz="1600">
                <a:latin typeface="Constantia" pitchFamily="18" charset="0"/>
              </a:rPr>
              <a:t>предшествовали месяцы и даже годы долгих и горячих споров. </a:t>
            </a:r>
          </a:p>
          <a:p>
            <a:pPr>
              <a:lnSpc>
                <a:spcPct val="150000"/>
              </a:lnSpc>
            </a:pPr>
            <a:r>
              <a:rPr lang="ru-RU" sz="1600">
                <a:latin typeface="Constantia" pitchFamily="18" charset="0"/>
              </a:rPr>
              <a:t>Но далеко не всегда она украшала голову действительно лучшего. </a:t>
            </a:r>
          </a:p>
          <a:p>
            <a:pPr>
              <a:lnSpc>
                <a:spcPct val="150000"/>
              </a:lnSpc>
            </a:pPr>
            <a:r>
              <a:rPr lang="ru-RU" sz="1600">
                <a:latin typeface="Constantia" pitchFamily="18" charset="0"/>
              </a:rPr>
              <a:t>На римском престоле в средние века оказывались как выдающиеся люди, так и обыкновенные и даже недостойные.</a:t>
            </a:r>
          </a:p>
        </p:txBody>
      </p:sp>
      <p:pic>
        <p:nvPicPr>
          <p:cNvPr id="409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643306" y="0"/>
            <a:ext cx="5500694" cy="3609831"/>
          </a:xfrm>
          <a:effectLst>
            <a:softEdge rad="317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425879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857250" y="1714500"/>
            <a:ext cx="7500938" cy="4286250"/>
          </a:xfrm>
        </p:spPr>
        <p:txBody>
          <a:bodyPr/>
          <a:lstStyle/>
          <a:p>
            <a:pPr marL="514350" indent="-514350" algn="l">
              <a:lnSpc>
                <a:spcPct val="170000"/>
              </a:lnSpc>
              <a:buFont typeface="Arial" charset="0"/>
              <a:buAutoNum type="arabicPeriod"/>
            </a:pPr>
            <a:r>
              <a:rPr lang="ru-RU" sz="1600" b="1" smtClean="0">
                <a:solidFill>
                  <a:schemeClr val="tx1"/>
                </a:solidFill>
              </a:rPr>
              <a:t>Какую роль в средневековом обществе играли «те, кто молится»? </a:t>
            </a:r>
          </a:p>
          <a:p>
            <a:pPr marL="514350" indent="-514350" algn="l">
              <a:lnSpc>
                <a:spcPct val="170000"/>
              </a:lnSpc>
              <a:buFont typeface="Arial" charset="0"/>
              <a:buAutoNum type="arabicPeriod"/>
            </a:pPr>
            <a:r>
              <a:rPr lang="ru-RU" sz="1600" b="1" smtClean="0">
                <a:solidFill>
                  <a:schemeClr val="tx1"/>
                </a:solidFill>
              </a:rPr>
              <a:t>Почему духовенство считалось первым и главным сословием? </a:t>
            </a:r>
          </a:p>
          <a:p>
            <a:pPr marL="514350" indent="-514350" algn="l">
              <a:lnSpc>
                <a:spcPct val="170000"/>
              </a:lnSpc>
              <a:buFont typeface="Arial" charset="0"/>
              <a:buAutoNum type="arabicPeriod"/>
            </a:pPr>
            <a:r>
              <a:rPr lang="ru-RU" sz="1600" b="1" smtClean="0">
                <a:solidFill>
                  <a:schemeClr val="tx1"/>
                </a:solidFill>
              </a:rPr>
              <a:t>Что такое церковный приход? Что входило в обязанности священника? </a:t>
            </a:r>
          </a:p>
          <a:p>
            <a:pPr marL="514350" indent="-514350" algn="l">
              <a:lnSpc>
                <a:spcPct val="170000"/>
              </a:lnSpc>
              <a:buFont typeface="Arial" charset="0"/>
              <a:buAutoNum type="arabicPeriod"/>
            </a:pPr>
            <a:r>
              <a:rPr lang="ru-RU" sz="1600" b="1" smtClean="0">
                <a:solidFill>
                  <a:schemeClr val="tx1"/>
                </a:solidFill>
              </a:rPr>
              <a:t>Почему епископов и архиепископов называли князьями церкви? </a:t>
            </a:r>
          </a:p>
          <a:p>
            <a:pPr marL="514350" indent="-514350" algn="l">
              <a:lnSpc>
                <a:spcPct val="170000"/>
              </a:lnSpc>
              <a:buFont typeface="Arial" charset="0"/>
              <a:buAutoNum type="arabicPeriod"/>
            </a:pPr>
            <a:r>
              <a:rPr lang="ru-RU" sz="1600" b="1" smtClean="0">
                <a:solidFill>
                  <a:schemeClr val="tx1"/>
                </a:solidFill>
              </a:rPr>
              <a:t>Из кого состояло белое и чёрное духовенство? </a:t>
            </a:r>
          </a:p>
          <a:p>
            <a:pPr marL="514350" indent="-514350" algn="l">
              <a:lnSpc>
                <a:spcPct val="170000"/>
              </a:lnSpc>
              <a:buFont typeface="Arial" charset="0"/>
              <a:buAutoNum type="arabicPeriod"/>
            </a:pPr>
            <a:r>
              <a:rPr lang="ru-RU" sz="1600" b="1" smtClean="0">
                <a:solidFill>
                  <a:schemeClr val="tx1"/>
                </a:solidFill>
              </a:rPr>
              <a:t>Какие монашеские ордены вы знаете? </a:t>
            </a:r>
          </a:p>
          <a:p>
            <a:pPr marL="514350" indent="-514350" algn="l">
              <a:lnSpc>
                <a:spcPct val="170000"/>
              </a:lnSpc>
              <a:buFont typeface="Arial" charset="0"/>
              <a:buAutoNum type="arabicPeriod"/>
            </a:pPr>
            <a:r>
              <a:rPr lang="ru-RU" sz="1600" b="1" smtClean="0">
                <a:solidFill>
                  <a:schemeClr val="tx1"/>
                </a:solidFill>
              </a:rPr>
              <a:t>Охарактеризуйте положение римского папы в католической церкви.</a:t>
            </a:r>
            <a:endParaRPr lang="ru-RU" sz="1600" smtClean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714750" y="214313"/>
            <a:ext cx="1928813" cy="142875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5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987</Words>
  <Application>Microsoft Office PowerPoint</Application>
  <PresentationFormat>Экран (4:3)</PresentationFormat>
  <Paragraphs>100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Constantia</vt:lpstr>
      <vt:lpstr>Wingdings</vt:lpstr>
      <vt:lpstr>Тема Office</vt:lpstr>
      <vt:lpstr>КАТОЛИЧЕСКАЯ ЦЕРКОВЬ И ЕЕ СЛУЖИТЕЛИ</vt:lpstr>
      <vt:lpstr>«Те, кто молится»: духовенство</vt:lpstr>
      <vt:lpstr>Презентация PowerPoint</vt:lpstr>
      <vt:lpstr>Церковь: от римского престола до сельского прихода.</vt:lpstr>
      <vt:lpstr>Презентация PowerPoint</vt:lpstr>
      <vt:lpstr>Презентация PowerPoint</vt:lpstr>
      <vt:lpstr>Нищенствующие монахи. </vt:lpstr>
      <vt:lpstr>Презентация PowerPoint</vt:lpstr>
      <vt:lpstr>Папство. </vt:lpstr>
      <vt:lpstr>Презентация PowerPoint</vt:lpstr>
      <vt:lpstr>Презентация PowerPoint</vt:lpstr>
      <vt:lpstr>Презентация PowerPoint</vt:lpstr>
    </vt:vector>
  </TitlesOfParts>
  <Company>HATA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КАТОЛИЧЕСКАЯ ЦЕРКОВЬ И ЕЕ СЛУЖИТЕЛИ</dc:title>
  <dc:creator>Леонид</dc:creator>
  <cp:lastModifiedBy>Артём Мендрик</cp:lastModifiedBy>
  <cp:revision>54</cp:revision>
  <dcterms:created xsi:type="dcterms:W3CDTF">2009-08-02T19:07:54Z</dcterms:created>
  <dcterms:modified xsi:type="dcterms:W3CDTF">2015-08-26T15:48:59Z</dcterms:modified>
</cp:coreProperties>
</file>