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56" r:id="rId10"/>
    <p:sldId id="265" r:id="rId11"/>
    <p:sldId id="266" r:id="rId12"/>
    <p:sldId id="267" r:id="rId13"/>
    <p:sldId id="268" r:id="rId14"/>
    <p:sldId id="270" r:id="rId15"/>
    <p:sldId id="269" r:id="rId16"/>
    <p:sldId id="272" r:id="rId17"/>
    <p:sldId id="271" r:id="rId18"/>
    <p:sldId id="273" r:id="rId19"/>
    <p:sldId id="276" r:id="rId20"/>
    <p:sldId id="275" r:id="rId21"/>
    <p:sldId id="279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4" autoAdjust="0"/>
    <p:restoredTop sz="94660"/>
  </p:normalViewPr>
  <p:slideViewPr>
    <p:cSldViewPr>
      <p:cViewPr varScale="1">
        <p:scale>
          <a:sx n="75" d="100"/>
          <a:sy n="75" d="100"/>
        </p:scale>
        <p:origin x="94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9582-6868-4B3A-99F7-CC73DC2DCD86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7EF22-7362-463D-B4DE-B3434824F37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9582-6868-4B3A-99F7-CC73DC2DCD86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7EF22-7362-463D-B4DE-B3434824F3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9582-6868-4B3A-99F7-CC73DC2DCD86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7EF22-7362-463D-B4DE-B3434824F37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9582-6868-4B3A-99F7-CC73DC2DCD86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7EF22-7362-463D-B4DE-B3434824F3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9582-6868-4B3A-99F7-CC73DC2DCD86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7EF22-7362-463D-B4DE-B3434824F3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9582-6868-4B3A-99F7-CC73DC2DCD86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CC7EF22-7362-463D-B4DE-B3434824F37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9582-6868-4B3A-99F7-CC73DC2DCD86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7EF22-7362-463D-B4DE-B3434824F3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9582-6868-4B3A-99F7-CC73DC2DCD86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FCC7EF22-7362-463D-B4DE-B3434824F3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5329582-6868-4B3A-99F7-CC73DC2DCD86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7EF22-7362-463D-B4DE-B3434824F3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9582-6868-4B3A-99F7-CC73DC2DCD86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7EF22-7362-463D-B4DE-B3434824F3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9582-6868-4B3A-99F7-CC73DC2DCD86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7EF22-7362-463D-B4DE-B3434824F3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5329582-6868-4B3A-99F7-CC73DC2DCD86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FCC7EF22-7362-463D-B4DE-B3434824F375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           </a:t>
            </a:r>
            <a:r>
              <a:rPr lang="ru-RU" sz="5400" b="1" dirty="0" smtClean="0"/>
              <a:t>Проверка Д/З</a:t>
            </a:r>
            <a:endParaRPr lang="ru-RU" sz="5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844824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2492896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Bookman Old Style" pitchFamily="18" charset="0"/>
              </a:rPr>
              <a:t>Дать письменный ответ на следующие вопросы:</a:t>
            </a:r>
            <a:endParaRPr lang="ru-RU" sz="3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3491880" y="4365104"/>
            <a:ext cx="1584176" cy="18002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348880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Bookman Old Style" pitchFamily="18" charset="0"/>
              </a:rPr>
              <a:t>1. Какие экологические системы появились в кайнозое?</a:t>
            </a:r>
            <a:endParaRPr lang="ru-RU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80928"/>
            <a:ext cx="8424936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2. Вставьте пропущенные слова: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FF00"/>
                </a:solidFill>
                <a:latin typeface="Bookman Old Style" pitchFamily="18" charset="0"/>
              </a:rPr>
              <a:t>«Основа существования травяных экосистем – это _______ из растительности и _______ из травоядных млекопитающих»</a:t>
            </a:r>
            <a:endParaRPr lang="ru-RU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80928"/>
            <a:ext cx="747064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Bookman Old Style" pitchFamily="18" charset="0"/>
              </a:rPr>
              <a:t>3. Каким видом роста обладали злаки травяных экосистем?</a:t>
            </a:r>
            <a:endParaRPr lang="ru-RU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747064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Bookman Old Style" pitchFamily="18" charset="0"/>
              </a:rPr>
              <a:t>4. Что произойдет со степью если будут выпасаться слишком много животных?</a:t>
            </a:r>
            <a:endParaRPr lang="ru-RU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80928"/>
            <a:ext cx="8424936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Bookman Old Style" pitchFamily="18" charset="0"/>
              </a:rPr>
              <a:t>5. Кто из живых организмов находится на самой низшей ступени пищевой цепочки травяной экосистемы?</a:t>
            </a:r>
            <a:endParaRPr lang="ru-RU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7470648" cy="409078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92D050"/>
                </a:solidFill>
                <a:latin typeface="Bookman Old Style" pitchFamily="18" charset="0"/>
              </a:rPr>
              <a:t>Ответы:</a:t>
            </a:r>
            <a:br>
              <a:rPr lang="ru-RU" dirty="0" smtClean="0">
                <a:solidFill>
                  <a:srgbClr val="92D050"/>
                </a:solidFill>
                <a:latin typeface="Bookman Old Style" pitchFamily="18" charset="0"/>
              </a:rPr>
            </a:br>
            <a:r>
              <a:rPr lang="ru-RU" dirty="0" smtClean="0">
                <a:solidFill>
                  <a:srgbClr val="92D050"/>
                </a:solidFill>
                <a:latin typeface="Bookman Old Style" pitchFamily="18" charset="0"/>
              </a:rPr>
              <a:t/>
            </a:r>
            <a:br>
              <a:rPr lang="ru-RU" dirty="0" smtClean="0">
                <a:solidFill>
                  <a:srgbClr val="92D050"/>
                </a:solidFill>
                <a:latin typeface="Bookman Old Style" pitchFamily="18" charset="0"/>
              </a:rPr>
            </a:br>
            <a:r>
              <a:rPr lang="ru-RU" dirty="0" smtClean="0">
                <a:solidFill>
                  <a:srgbClr val="92D050"/>
                </a:solidFill>
                <a:latin typeface="Bookman Old Style" pitchFamily="18" charset="0"/>
              </a:rPr>
              <a:t>1. Травяные (степные)</a:t>
            </a:r>
            <a:br>
              <a:rPr lang="ru-RU" dirty="0" smtClean="0">
                <a:solidFill>
                  <a:srgbClr val="92D050"/>
                </a:solidFill>
                <a:latin typeface="Bookman Old Style" pitchFamily="18" charset="0"/>
              </a:rPr>
            </a:br>
            <a:r>
              <a:rPr lang="ru-RU" dirty="0" smtClean="0">
                <a:solidFill>
                  <a:srgbClr val="92D050"/>
                </a:solidFill>
                <a:latin typeface="Bookman Old Style" pitchFamily="18" charset="0"/>
              </a:rPr>
              <a:t>2. злаки и копытные</a:t>
            </a:r>
            <a:br>
              <a:rPr lang="ru-RU" dirty="0" smtClean="0">
                <a:solidFill>
                  <a:srgbClr val="92D050"/>
                </a:solidFill>
                <a:latin typeface="Bookman Old Style" pitchFamily="18" charset="0"/>
              </a:rPr>
            </a:br>
            <a:r>
              <a:rPr lang="ru-RU" dirty="0" smtClean="0">
                <a:solidFill>
                  <a:srgbClr val="92D050"/>
                </a:solidFill>
                <a:latin typeface="Bookman Old Style" pitchFamily="18" charset="0"/>
              </a:rPr>
              <a:t>3. вставочный рост</a:t>
            </a:r>
            <a:br>
              <a:rPr lang="ru-RU" dirty="0" smtClean="0">
                <a:solidFill>
                  <a:srgbClr val="92D050"/>
                </a:solidFill>
                <a:latin typeface="Bookman Old Style" pitchFamily="18" charset="0"/>
              </a:rPr>
            </a:br>
            <a:r>
              <a:rPr lang="ru-RU" dirty="0" smtClean="0">
                <a:solidFill>
                  <a:srgbClr val="92D050"/>
                </a:solidFill>
                <a:latin typeface="Bookman Old Style" pitchFamily="18" charset="0"/>
              </a:rPr>
              <a:t>4. пустыня</a:t>
            </a:r>
            <a:br>
              <a:rPr lang="ru-RU" dirty="0" smtClean="0">
                <a:solidFill>
                  <a:srgbClr val="92D050"/>
                </a:solidFill>
                <a:latin typeface="Bookman Old Style" pitchFamily="18" charset="0"/>
              </a:rPr>
            </a:br>
            <a:r>
              <a:rPr lang="ru-RU" dirty="0" smtClean="0">
                <a:solidFill>
                  <a:srgbClr val="92D050"/>
                </a:solidFill>
                <a:latin typeface="Bookman Old Style" pitchFamily="18" charset="0"/>
              </a:rPr>
              <a:t>5. мусорщики, жуки мухи.</a:t>
            </a:r>
            <a:br>
              <a:rPr lang="ru-RU" dirty="0" smtClean="0">
                <a:solidFill>
                  <a:srgbClr val="92D050"/>
                </a:solidFill>
                <a:latin typeface="Bookman Old Style" pitchFamily="18" charset="0"/>
              </a:rPr>
            </a:br>
            <a:endParaRPr lang="ru-RU" dirty="0">
              <a:solidFill>
                <a:srgbClr val="92D05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632848" cy="2301240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8000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Происхождение человека</a:t>
            </a:r>
            <a:endParaRPr lang="ru-RU" sz="8000" cap="none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1840" y="6093296"/>
            <a:ext cx="5759968" cy="516484"/>
          </a:xfrm>
        </p:spPr>
        <p:txBody>
          <a:bodyPr/>
          <a:lstStyle/>
          <a:p>
            <a:r>
              <a:rPr lang="ru-RU" dirty="0" smtClean="0"/>
              <a:t>Природоведение 5 класс</a:t>
            </a:r>
            <a:endParaRPr lang="ru-RU" dirty="0"/>
          </a:p>
        </p:txBody>
      </p:sp>
      <p:pic>
        <p:nvPicPr>
          <p:cNvPr id="25602" name="Picture 2" descr="http://zavalinka.in/uploads/posts/2010-04/1270500837_1_2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212976"/>
            <a:ext cx="4286250" cy="3333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88840"/>
            <a:ext cx="8424936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  <a:t>Домашнее задание:</a:t>
            </a:r>
            <a:b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  <a:t>параграф 24 стр. 98-101</a:t>
            </a:r>
            <a:b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  <a:t>вопросы в конце параграфа</a:t>
            </a:r>
            <a:endParaRPr lang="ru-RU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747064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dirty="0" smtClean="0">
                <a:solidFill>
                  <a:srgbClr val="66FF66"/>
                </a:solidFill>
                <a:latin typeface="Bookman Old Style" pitchFamily="18" charset="0"/>
              </a:rPr>
              <a:t>Человек произошел в травяных экосистемах!</a:t>
            </a:r>
            <a:br>
              <a:rPr lang="ru-RU" sz="5300" dirty="0" smtClean="0">
                <a:solidFill>
                  <a:srgbClr val="66FF66"/>
                </a:solidFill>
                <a:latin typeface="Bookman Old Style" pitchFamily="18" charset="0"/>
              </a:rPr>
            </a:br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r>
              <a:rPr lang="ru-RU" sz="3600" dirty="0" smtClean="0">
                <a:latin typeface="Bookman Old Style" pitchFamily="18" charset="0"/>
              </a:rPr>
              <a:t>Не путать с дальними предками обезьянами, которые обитали на деревьях.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3" name="Рисунок 2" descr="1a20295c7f7b_xclamation-point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3717032"/>
            <a:ext cx="2795389" cy="30173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276872"/>
            <a:ext cx="856895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dirty="0" smtClean="0">
                <a:solidFill>
                  <a:srgbClr val="FFFF00"/>
                </a:solidFill>
                <a:latin typeface="Bookman Old Style" pitchFamily="18" charset="0"/>
              </a:rPr>
              <a:t>3 миллиона лет назад в саваннах уже бродили </a:t>
            </a:r>
            <a:r>
              <a:rPr lang="ru-RU" sz="5300" dirty="0" smtClean="0">
                <a:solidFill>
                  <a:srgbClr val="FF0000"/>
                </a:solidFill>
                <a:latin typeface="Bookman Old Style" pitchFamily="18" charset="0"/>
              </a:rPr>
              <a:t>АВСТРАЛОПИТЕКИ</a:t>
            </a:r>
            <a:r>
              <a:rPr lang="ru-RU" sz="5300" dirty="0" smtClean="0">
                <a:solidFill>
                  <a:srgbClr val="FFFF00"/>
                </a:solidFill>
                <a:latin typeface="Bookman Old Style" pitchFamily="18" charset="0"/>
              </a:rPr>
              <a:t/>
            </a:r>
            <a:br>
              <a:rPr lang="ru-RU" sz="5300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5300" dirty="0" smtClean="0">
                <a:solidFill>
                  <a:srgbClr val="FFFF00"/>
                </a:solidFill>
                <a:latin typeface="Bookman Old Style" pitchFamily="18" charset="0"/>
              </a:rPr>
              <a:t>(южная обезьяна)</a:t>
            </a:r>
            <a:r>
              <a:rPr lang="ru-RU" sz="5300" dirty="0" smtClean="0">
                <a:solidFill>
                  <a:srgbClr val="66FF66"/>
                </a:solidFill>
                <a:latin typeface="Bookman Old Style" pitchFamily="18" charset="0"/>
              </a:rPr>
              <a:t/>
            </a:r>
            <a:br>
              <a:rPr lang="ru-RU" sz="5300" dirty="0" smtClean="0">
                <a:solidFill>
                  <a:srgbClr val="66FF66"/>
                </a:solidFill>
                <a:latin typeface="Bookman Old Style" pitchFamily="18" charset="0"/>
              </a:rPr>
            </a:br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r>
              <a:rPr lang="ru-RU" sz="3100" dirty="0" smtClean="0">
                <a:latin typeface="Bookman Old Style" pitchFamily="18" charset="0"/>
              </a:rPr>
              <a:t>Рост около метра, вес до 40 кг. Вели наземный образ жизни, передвигались на двух ногах и питались как растительной так и животной пищей.</a:t>
            </a:r>
            <a:endParaRPr lang="ru-RU" sz="31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haiate.narod.ru/tetis/image/kaino/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8145" y="260648"/>
            <a:ext cx="4615855" cy="6293281"/>
          </a:xfrm>
          <a:prstGeom prst="rect">
            <a:avLst/>
          </a:prstGeom>
          <a:noFill/>
        </p:spPr>
      </p:pic>
      <p:pic>
        <p:nvPicPr>
          <p:cNvPr id="1028" name="Picture 4" descr="http://pubpages.unh.edu/~jel/images/skeleton_humanVs_Luc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620688"/>
            <a:ext cx="4248471" cy="5903563"/>
          </a:xfrm>
          <a:prstGeom prst="rect">
            <a:avLst/>
          </a:prstGeom>
          <a:noFill/>
        </p:spPr>
      </p:pic>
      <p:pic>
        <p:nvPicPr>
          <p:cNvPr id="1030" name="Picture 6" descr="http://i.livescience.com/images/061109_paranthropus_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0648"/>
            <a:ext cx="9144000" cy="6274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56992"/>
            <a:ext cx="856895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FFFF00"/>
                </a:solidFill>
                <a:latin typeface="Bookman Old Style" pitchFamily="18" charset="0"/>
              </a:rPr>
              <a:t>2,5 миллиона лет назад один вид австралопитеков начал создавать орудия труда. Животное стало использовать подручные средства – камни, палки. </a:t>
            </a:r>
            <a:br>
              <a:rPr lang="ru-RU" sz="4000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4000" dirty="0" smtClean="0">
                <a:solidFill>
                  <a:srgbClr val="FFFF00"/>
                </a:solidFill>
                <a:latin typeface="Bookman Old Style" pitchFamily="18" charset="0"/>
              </a:rPr>
              <a:t>Создателем стал –</a:t>
            </a:r>
            <a:r>
              <a:rPr lang="ru-RU" sz="4900" dirty="0" smtClean="0">
                <a:solidFill>
                  <a:srgbClr val="FFFF00"/>
                </a:solidFill>
                <a:latin typeface="Bookman Old Style" pitchFamily="18" charset="0"/>
              </a:rPr>
              <a:t/>
            </a:r>
            <a:br>
              <a:rPr lang="ru-RU" sz="4900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6000" dirty="0" smtClean="0">
                <a:solidFill>
                  <a:srgbClr val="FF0000"/>
                </a:solidFill>
                <a:latin typeface="Bookman Old Style" pitchFamily="18" charset="0"/>
              </a:rPr>
              <a:t>Человек умелый</a:t>
            </a:r>
            <a:br>
              <a:rPr lang="ru-RU" sz="6000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sz="2800" dirty="0" smtClean="0">
                <a:latin typeface="Bookman Old Style" pitchFamily="18" charset="0"/>
              </a:rPr>
              <a:t>возрос объем черепной коробки, более совершенное двуногое хождение.</a:t>
            </a:r>
            <a:r>
              <a:rPr lang="ru-RU" sz="6000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sz="6000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sz="6700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sz="6700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sz="31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biblioteca.udg.es/fl/sahara/gifs/tall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88640"/>
            <a:ext cx="7153275" cy="6543676"/>
          </a:xfrm>
          <a:prstGeom prst="rect">
            <a:avLst/>
          </a:prstGeom>
          <a:noFill/>
        </p:spPr>
      </p:pic>
      <p:pic>
        <p:nvPicPr>
          <p:cNvPr id="26628" name="Picture 4" descr="http://lib.rus.ec/i/44/201244/i_0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92696"/>
            <a:ext cx="5328592" cy="5532855"/>
          </a:xfrm>
          <a:prstGeom prst="rect">
            <a:avLst/>
          </a:prstGeom>
          <a:noFill/>
        </p:spPr>
      </p:pic>
      <p:pic>
        <p:nvPicPr>
          <p:cNvPr id="26630" name="Picture 6" descr="http://dic.academic.ru/pictures/wiki/files/80/Protobifaz-Guelmim-Es_Semar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52004" y="908720"/>
            <a:ext cx="3591996" cy="5205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320"/>
            <a:ext cx="9144000" cy="668307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Добываем знания самостоятельно!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sz="3200" dirty="0" smtClean="0">
                <a:latin typeface="Bookman Old Style" pitchFamily="18" charset="0"/>
              </a:rPr>
              <a:t>Прочитать текст в учебнике</a:t>
            </a:r>
            <a:br>
              <a:rPr lang="ru-RU" sz="3200" dirty="0" smtClean="0">
                <a:latin typeface="Bookman Old Style" pitchFamily="18" charset="0"/>
              </a:rPr>
            </a:br>
            <a:r>
              <a:rPr lang="ru-RU" sz="3200" dirty="0" smtClean="0">
                <a:latin typeface="Bookman Old Style" pitchFamily="18" charset="0"/>
              </a:rPr>
              <a:t>Стр. учебника 99 со слова «Итак,»</a:t>
            </a:r>
            <a:br>
              <a:rPr lang="ru-RU" sz="3200" dirty="0" smtClean="0">
                <a:latin typeface="Bookman Old Style" pitchFamily="18" charset="0"/>
              </a:rPr>
            </a:br>
            <a:r>
              <a:rPr lang="ru-RU" sz="3200" dirty="0" smtClean="0">
                <a:latin typeface="Bookman Old Style" pitchFamily="18" charset="0"/>
              </a:rPr>
              <a:t>до слов «ночной охоты» стр. 100</a:t>
            </a:r>
            <a:br>
              <a:rPr lang="ru-RU" sz="3200" dirty="0" smtClean="0">
                <a:latin typeface="Bookman Old Style" pitchFamily="18" charset="0"/>
              </a:rPr>
            </a:br>
            <a:r>
              <a:rPr lang="ru-RU" sz="3200" dirty="0" smtClean="0">
                <a:latin typeface="Bookman Old Style" pitchFamily="18" charset="0"/>
              </a:rPr>
              <a:t>Записать в тетрадь:</a:t>
            </a:r>
            <a:br>
              <a:rPr lang="ru-RU" sz="3200" dirty="0" smtClean="0">
                <a:latin typeface="Bookman Old Style" pitchFamily="18" charset="0"/>
              </a:rPr>
            </a:br>
            <a:r>
              <a:rPr lang="ru-RU" sz="3200" dirty="0" smtClean="0">
                <a:latin typeface="Bookman Old Style" pitchFamily="18" charset="0"/>
              </a:rPr>
              <a:t/>
            </a:r>
            <a:br>
              <a:rPr lang="ru-RU" sz="3200" dirty="0" smtClean="0">
                <a:latin typeface="Bookman Old Style" pitchFamily="18" charset="0"/>
              </a:rPr>
            </a:br>
            <a:r>
              <a:rPr lang="ru-RU" sz="3200" dirty="0" smtClean="0">
                <a:solidFill>
                  <a:srgbClr val="66FF66"/>
                </a:solidFill>
                <a:latin typeface="Bookman Old Style" pitchFamily="18" charset="0"/>
              </a:rPr>
              <a:t>- какую роль играл Человек разумный в экосистеме?</a:t>
            </a:r>
            <a:br>
              <a:rPr lang="ru-RU" sz="3200" dirty="0" smtClean="0">
                <a:solidFill>
                  <a:srgbClr val="66FF66"/>
                </a:solidFill>
                <a:latin typeface="Bookman Old Style" pitchFamily="18" charset="0"/>
              </a:rPr>
            </a:br>
            <a:r>
              <a:rPr lang="ru-RU" sz="3200" dirty="0" smtClean="0">
                <a:solidFill>
                  <a:srgbClr val="66FF66"/>
                </a:solidFill>
                <a:latin typeface="Bookman Old Style" pitchFamily="18" charset="0"/>
              </a:rPr>
              <a:t>- что нового появилось у нашего предка по сравнению с обезьянами?</a:t>
            </a:r>
            <a:r>
              <a:rPr lang="ru-RU" dirty="0" smtClean="0">
                <a:solidFill>
                  <a:srgbClr val="66FF66"/>
                </a:solidFill>
              </a:rPr>
              <a:t/>
            </a:r>
            <a:br>
              <a:rPr lang="ru-RU" dirty="0" smtClean="0">
                <a:solidFill>
                  <a:srgbClr val="66FF66"/>
                </a:solidFill>
              </a:rPr>
            </a:br>
            <a:endParaRPr lang="ru-RU" dirty="0">
              <a:solidFill>
                <a:srgbClr val="66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548680"/>
            <a:ext cx="856895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dirty="0" smtClean="0"/>
              <a:t>Наши предки были добычей для хищников.</a:t>
            </a:r>
          </a:p>
          <a:p>
            <a:pPr marL="342900" indent="-342900">
              <a:buAutoNum type="arabicPeriod"/>
            </a:pPr>
            <a:r>
              <a:rPr lang="ru-RU" sz="2800" dirty="0" smtClean="0"/>
              <a:t>Но у человека были преимущества по сравнению с обезьянами:</a:t>
            </a:r>
          </a:p>
          <a:p>
            <a:pPr marL="342900" indent="-342900"/>
            <a:endParaRPr lang="ru-RU" sz="2800" dirty="0"/>
          </a:p>
          <a:p>
            <a:pPr marL="342900" indent="-342900">
              <a:buFontTx/>
              <a:buChar char="-"/>
            </a:pPr>
            <a:r>
              <a:rPr lang="ru-RU" sz="2800" dirty="0" smtClean="0"/>
              <a:t>Вертикальное хождение → меньше солнечных лучей , значит меньше нагрев тела.</a:t>
            </a:r>
          </a:p>
          <a:p>
            <a:pPr marL="342900" indent="-342900">
              <a:buFontTx/>
              <a:buChar char="-"/>
            </a:pPr>
            <a:r>
              <a:rPr lang="ru-RU" sz="2800" dirty="0" smtClean="0"/>
              <a:t>Кожа лишена волосяного покрова, но много потовых желез, которые предохраняли человека от перегрева.</a:t>
            </a:r>
          </a:p>
          <a:p>
            <a:pPr marL="342900" indent="-342900">
              <a:buFontTx/>
              <a:buChar char="-"/>
            </a:pPr>
            <a:r>
              <a:rPr lang="ru-RU" sz="2800" dirty="0" smtClean="0"/>
              <a:t>Вели дневной образ жизни.</a:t>
            </a:r>
          </a:p>
          <a:p>
            <a:pPr marL="342900" indent="-342900">
              <a:buFontTx/>
              <a:buChar char="-"/>
            </a:pPr>
            <a:r>
              <a:rPr lang="ru-RU" sz="2800" dirty="0" smtClean="0"/>
              <a:t>«</a:t>
            </a:r>
            <a:r>
              <a:rPr lang="ru-RU" sz="2800" dirty="0" err="1" smtClean="0"/>
              <a:t>Полуденые</a:t>
            </a:r>
            <a:r>
              <a:rPr lang="ru-RU" sz="2800" dirty="0" smtClean="0"/>
              <a:t> хищники» – развитый мозг помогал при охоте, использовали орудия труда.</a:t>
            </a:r>
            <a:endParaRPr lang="ru-RU" sz="28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3528" y="332656"/>
            <a:ext cx="8568952" cy="6048672"/>
          </a:xfrm>
          <a:prstGeom prst="roundRect">
            <a:avLst/>
          </a:prstGeom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angle"/>
            <a:contourClr>
              <a:schemeClr val="accent3">
                <a:shade val="30000"/>
                <a:satMod val="200000"/>
              </a:schemeClr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276872"/>
            <a:ext cx="89644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dirty="0" smtClean="0">
                <a:solidFill>
                  <a:srgbClr val="FFFF00"/>
                </a:solidFill>
                <a:latin typeface="Bookman Old Style" pitchFamily="18" charset="0"/>
              </a:rPr>
              <a:t>500 тысяч лет назад </a:t>
            </a:r>
            <a:br>
              <a:rPr lang="ru-RU" sz="5300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5300" dirty="0" smtClean="0">
                <a:solidFill>
                  <a:srgbClr val="FFFF00"/>
                </a:solidFill>
                <a:latin typeface="Bookman Old Style" pitchFamily="18" charset="0"/>
              </a:rPr>
              <a:t>появился </a:t>
            </a:r>
            <a:br>
              <a:rPr lang="ru-RU" sz="5300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5300" dirty="0" smtClean="0">
                <a:solidFill>
                  <a:srgbClr val="FF0000"/>
                </a:solidFill>
                <a:latin typeface="Bookman Old Style" pitchFamily="18" charset="0"/>
              </a:rPr>
              <a:t>ЧЕЛОВЕК ПРЯМОХОДЯЩИЙ </a:t>
            </a:r>
            <a:br>
              <a:rPr lang="ru-RU" sz="5300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Bookman Old Style" pitchFamily="18" charset="0"/>
              </a:rPr>
              <a:t>(питекантроп)</a:t>
            </a:r>
            <a:r>
              <a:rPr lang="ru-RU" sz="5300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sz="5300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r>
              <a:rPr lang="ru-RU" sz="3600" dirty="0" smtClean="0">
                <a:solidFill>
                  <a:srgbClr val="66FF66"/>
                </a:solidFill>
                <a:latin typeface="Bookman Old Style" pitchFamily="18" charset="0"/>
              </a:rPr>
              <a:t>НАУЧИЛСЯ ПОЛЬЗОВАТЬСЯ ОГНЕМ</a:t>
            </a:r>
            <a:r>
              <a:rPr lang="ru-RU" sz="2000" dirty="0" smtClean="0">
                <a:solidFill>
                  <a:srgbClr val="66FF66"/>
                </a:solidFill>
                <a:latin typeface="Bookman Old Style" pitchFamily="18" charset="0"/>
              </a:rPr>
              <a:t>.</a:t>
            </a:r>
            <a:endParaRPr lang="ru-RU" sz="2000" dirty="0">
              <a:solidFill>
                <a:srgbClr val="66FF66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ww.ibiblio.org/pub/docs/books/gutenberg/2/0/4/1/20417/20417-h/images/image2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0"/>
            <a:ext cx="4986202" cy="6637115"/>
          </a:xfrm>
          <a:prstGeom prst="rect">
            <a:avLst/>
          </a:prstGeom>
          <a:noFill/>
        </p:spPr>
      </p:pic>
      <p:pic>
        <p:nvPicPr>
          <p:cNvPr id="32772" name="Picture 4" descr="http://lib.ololo.cc/i/86/164186/i_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08720"/>
            <a:ext cx="3232686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924944"/>
            <a:ext cx="8964488" cy="11430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66FF66"/>
                </a:solidFill>
                <a:latin typeface="Bookman Old Style" pitchFamily="18" charset="0"/>
              </a:rPr>
              <a:t>Древний человек разумный </a:t>
            </a:r>
            <a:br>
              <a:rPr lang="ru-RU" sz="3600" dirty="0" smtClean="0">
                <a:solidFill>
                  <a:srgbClr val="66FF66"/>
                </a:solidFill>
                <a:latin typeface="Bookman Old Style" pitchFamily="18" charset="0"/>
              </a:rPr>
            </a:br>
            <a:r>
              <a:rPr lang="ru-RU" sz="3600" dirty="0" smtClean="0">
                <a:solidFill>
                  <a:srgbClr val="66FF66"/>
                </a:solidFill>
                <a:latin typeface="Bookman Old Style" pitchFamily="18" charset="0"/>
              </a:rPr>
              <a:t>(Неандерталец)</a:t>
            </a:r>
            <a:br>
              <a:rPr lang="ru-RU" sz="3600" dirty="0" smtClean="0">
                <a:solidFill>
                  <a:srgbClr val="66FF66"/>
                </a:solidFill>
                <a:latin typeface="Bookman Old Style" pitchFamily="18" charset="0"/>
              </a:rPr>
            </a:br>
            <a:r>
              <a:rPr lang="ru-RU" sz="3200" dirty="0" smtClean="0">
                <a:solidFill>
                  <a:srgbClr val="FFFF00"/>
                </a:solidFill>
                <a:latin typeface="Bookman Old Style" pitchFamily="18" charset="0"/>
              </a:rPr>
              <a:t/>
            </a:r>
            <a:br>
              <a:rPr lang="ru-RU" sz="3200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Bookman Old Style" pitchFamily="18" charset="0"/>
              </a:rPr>
              <a:t>Затем появился Человек разумный – Кроманьонец</a:t>
            </a:r>
            <a:r>
              <a:rPr lang="ru-RU" sz="4000" dirty="0" smtClean="0">
                <a:solidFill>
                  <a:srgbClr val="FFFF00"/>
                </a:solidFill>
                <a:latin typeface="Bookman Old Style" pitchFamily="18" charset="0"/>
              </a:rPr>
              <a:t>.</a:t>
            </a:r>
            <a:br>
              <a:rPr lang="ru-RU" sz="4000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4000" dirty="0" smtClean="0">
                <a:solidFill>
                  <a:srgbClr val="FFFF00"/>
                </a:solidFill>
                <a:latin typeface="Bookman Old Style" pitchFamily="18" charset="0"/>
              </a:rPr>
              <a:t> </a:t>
            </a:r>
            <a:r>
              <a:rPr lang="ru-RU" sz="3200" dirty="0" smtClean="0">
                <a:solidFill>
                  <a:srgbClr val="FFFF00"/>
                </a:solidFill>
                <a:latin typeface="Bookman Old Style" pitchFamily="18" charset="0"/>
              </a:rPr>
              <a:t/>
            </a:r>
            <a:br>
              <a:rPr lang="ru-RU" sz="3200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2800" dirty="0" smtClean="0">
                <a:solidFill>
                  <a:srgbClr val="FFFF00"/>
                </a:solidFill>
                <a:latin typeface="Bookman Old Style" pitchFamily="18" charset="0"/>
              </a:rPr>
              <a:t>Появился В Восточной Африке, примерно 100 тысяч лет назад. Уже разделялся на расы – белую, желтую и черную.</a:t>
            </a:r>
            <a:br>
              <a:rPr lang="ru-RU" sz="2800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2800" dirty="0" smtClean="0">
                <a:solidFill>
                  <a:srgbClr val="FFFF00"/>
                </a:solidFill>
                <a:latin typeface="Bookman Old Style" pitchFamily="18" charset="0"/>
              </a:rPr>
              <a:t>В Евразии появились 70 тысяч лет назад. В Северной Америки и Австралии – 10 тысяч лет назад.</a:t>
            </a:r>
            <a:endParaRPr lang="ru-RU" sz="3200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elena-elk.narod.ru/Ancient-civilizations/image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496944" cy="6517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lecheminsouslesbuis.files.wordpress.com/2008/10/cro-magnon.jpg?w=320&amp;h=4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556792"/>
            <a:ext cx="3048000" cy="3857625"/>
          </a:xfrm>
          <a:prstGeom prst="rect">
            <a:avLst/>
          </a:prstGeom>
          <a:noFill/>
        </p:spPr>
      </p:pic>
      <p:pic>
        <p:nvPicPr>
          <p:cNvPr id="34820" name="Picture 4" descr="http://monpayslahauteprovence.blog50.com/files/cro-magnon-caverneblo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60688"/>
            <a:ext cx="5184576" cy="6178287"/>
          </a:xfrm>
          <a:prstGeom prst="rect">
            <a:avLst/>
          </a:prstGeom>
          <a:noFill/>
        </p:spPr>
      </p:pic>
      <p:pic>
        <p:nvPicPr>
          <p:cNvPr id="34822" name="Picture 6" descr="http://prehistoric.narod.ru/gallery/pic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04664"/>
            <a:ext cx="8763651" cy="6264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www.seorf.ohiou.edu/~tstork/compass.rose/earth.history.06/Cenezoic%20Era/Cenozoic_Era_files/slide0011_image02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196752"/>
            <a:ext cx="5400600" cy="4245249"/>
          </a:xfrm>
          <a:prstGeom prst="rect">
            <a:avLst/>
          </a:prstGeom>
          <a:noFill/>
        </p:spPr>
      </p:pic>
      <p:pic>
        <p:nvPicPr>
          <p:cNvPr id="35844" name="Picture 4" descr="http://macroevolution.narod.ru/paral/slide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8280920" cy="6210690"/>
          </a:xfrm>
          <a:prstGeom prst="rect">
            <a:avLst/>
          </a:prstGeom>
          <a:noFill/>
        </p:spPr>
      </p:pic>
      <p:pic>
        <p:nvPicPr>
          <p:cNvPr id="35846" name="Picture 6" descr="http://s008.radikal.ru/i303/1011/a3/abaaeb3be2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60648"/>
            <a:ext cx="8496944" cy="63727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file_20110117134512</Template>
  <TotalTime>0</TotalTime>
  <Words>187</Words>
  <Application>Microsoft Office PowerPoint</Application>
  <PresentationFormat>Экран (4:3)</PresentationFormat>
  <Paragraphs>24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Bookman Old Style</vt:lpstr>
      <vt:lpstr>Franklin Gothic Book</vt:lpstr>
      <vt:lpstr>Wingdings 2</vt:lpstr>
      <vt:lpstr>Техническая</vt:lpstr>
      <vt:lpstr>Презентация PowerPoint</vt:lpstr>
      <vt:lpstr>             Проверка Д/З</vt:lpstr>
      <vt:lpstr>1. Какие экологические системы появились в кайнозое?</vt:lpstr>
      <vt:lpstr>2. Вставьте пропущенные слова:  «Основа существования травяных экосистем – это _______ из растительности и _______ из травоядных млекопитающих»</vt:lpstr>
      <vt:lpstr>3. Каким видом роста обладали злаки травяных экосистем?</vt:lpstr>
      <vt:lpstr>4. Что произойдет со степью если будут выпасаться слишком много животных?</vt:lpstr>
      <vt:lpstr>5. Кто из живых организмов находится на самой низшей ступени пищевой цепочки травяной экосистемы?</vt:lpstr>
      <vt:lpstr>Ответы:  1. Травяные (степные) 2. злаки и копытные 3. вставочный рост 4. пустыня 5. мусорщики, жуки мухи. </vt:lpstr>
      <vt:lpstr>Происхождение человека</vt:lpstr>
      <vt:lpstr>Домашнее задание:  параграф 24 стр. 98-101  вопросы в конце параграфа</vt:lpstr>
      <vt:lpstr>Человек произошел в травяных экосистемах!  Не путать с дальними предками обезьянами, которые обитали на деревьях.</vt:lpstr>
      <vt:lpstr>3 миллиона лет назад в саваннах уже бродили АВСТРАЛОПИТЕКИ (южная обезьяна)  Рост около метра, вес до 40 кг. Вели наземный образ жизни, передвигались на двух ногах и питались как растительной так и животной пищей.</vt:lpstr>
      <vt:lpstr>Презентация PowerPoint</vt:lpstr>
      <vt:lpstr>2,5 миллиона лет назад один вид австралопитеков начал создавать орудия труда. Животное стало использовать подручные средства – камни, палки.  Создателем стал – Человек умелый возрос объем черепной коробки, более совершенное двуногое хождение.   </vt:lpstr>
      <vt:lpstr>Презентация PowerPoint</vt:lpstr>
      <vt:lpstr>Добываем знания самостоятельно! Прочитать текст в учебнике Стр. учебника 99 со слова «Итак,» до слов «ночной охоты» стр. 100 Записать в тетрадь:  - какую роль играл Человек разумный в экосистеме? - что нового появилось у нашего предка по сравнению с обезьянами? </vt:lpstr>
      <vt:lpstr>Презентация PowerPoint</vt:lpstr>
      <vt:lpstr>500 тысяч лет назад  появился  ЧЕЛОВЕК ПРЯМОХОДЯЩИЙ  (питекантроп)  НАУЧИЛСЯ ПОЛЬЗОВАТЬСЯ ОГНЕМ.</vt:lpstr>
      <vt:lpstr>Презентация PowerPoint</vt:lpstr>
      <vt:lpstr>Древний человек разумный  (Неандерталец)  Затем появился Человек разумный – Кроманьонец.   Появился В Восточной Африке, примерно 100 тысяч лет назад. Уже разделялся на расы – белую, желтую и черную. В Евразии появились 70 тысяч лет назад. В Северной Америки и Австралии – 10 тысяч лет назад.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Мендрик</dc:creator>
  <cp:lastModifiedBy>Артём Мендрик</cp:lastModifiedBy>
  <cp:revision>1</cp:revision>
  <dcterms:created xsi:type="dcterms:W3CDTF">2015-08-26T10:03:21Z</dcterms:created>
  <dcterms:modified xsi:type="dcterms:W3CDTF">2015-08-26T10:03:27Z</dcterms:modified>
</cp:coreProperties>
</file>