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84" r:id="rId2"/>
    <p:sldId id="265" r:id="rId3"/>
    <p:sldId id="257" r:id="rId4"/>
    <p:sldId id="258" r:id="rId5"/>
    <p:sldId id="259" r:id="rId6"/>
    <p:sldId id="256" r:id="rId7"/>
    <p:sldId id="272" r:id="rId8"/>
    <p:sldId id="260" r:id="rId9"/>
    <p:sldId id="261" r:id="rId10"/>
    <p:sldId id="262" r:id="rId11"/>
    <p:sldId id="263" r:id="rId12"/>
    <p:sldId id="271" r:id="rId13"/>
    <p:sldId id="285" r:id="rId14"/>
    <p:sldId id="267" r:id="rId15"/>
    <p:sldId id="286" r:id="rId16"/>
    <p:sldId id="287" r:id="rId17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DB3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6" autoAdjust="0"/>
    <p:restoredTop sz="94717" autoAdjust="0"/>
  </p:normalViewPr>
  <p:slideViewPr>
    <p:cSldViewPr>
      <p:cViewPr varScale="1">
        <p:scale>
          <a:sx n="71" d="100"/>
          <a:sy n="71" d="100"/>
        </p:scale>
        <p:origin x="10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600" y="-6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8D6A72E-BB66-4028-A4BE-534FA7E1F29D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A70753-B529-4231-A05A-EDB8B84A6C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194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3B8895-2815-4A6B-AF9F-0805E9A07AB5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5E25CF-BBB4-4B2C-B7B9-7BBF96AA53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738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1E1A5-B1B9-4A8B-AD1D-E7C258174C08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06F88-A4B3-45CD-AC64-9145BB029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8756D-8A1F-4A0E-8F31-900FD5F278E5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E46A9-A11B-46C1-B465-67D304C74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3A183-F13D-4531-A425-EAED0F93E5BE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BD8F9-4230-4B38-8AF4-FC400BA51D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3055F-A1F6-4B16-947F-A443ECD7C917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D6E10-ECF4-41AF-9B35-5C880B82A2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81E00-AD6F-4AE7-892C-CCF0CC248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47AD3-0F58-4DC3-BE10-658E7CC63135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6D562-E4DA-4E1D-9EE0-E05B003C9729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00839-24F6-4713-AC91-ACC7A84B1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F4498-68E9-4FBB-BC96-73DFA178E0C1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FDBD-11BF-4763-B739-C311B7950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4F052-68AF-4EEA-8D10-C19D244246DE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B59D0-25D9-4467-BB6C-254583A0B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CBD5F-E8A1-4796-AF1E-64A8C7A2C6AC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81515-1EA9-4488-9C63-284EDCCCD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DA813-9A1A-4BEB-8406-E390173EB2F9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755C9-41DE-428B-8388-C98622F700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DA1B5-C58C-49F3-B9C5-2FC45F335DE4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1646F-AEF0-4D9D-B627-E739DF6FF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465096-E3FC-45AC-90E9-F8A1719AE018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9E2F52-53FA-4A96-A044-D49BCB6118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41" r:id="rId2"/>
    <p:sldLayoutId id="2147483950" r:id="rId3"/>
    <p:sldLayoutId id="2147483942" r:id="rId4"/>
    <p:sldLayoutId id="2147483951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4;&#1087;&#1088;&#1080;&#1095;&#1085;&#1080;&#1085;&#1072;%20&#1048;&#1074;&#1072;&#1085;&#1072;%20&#1043;&#1088;&#1086;&#1079;&#1085;&#1086;&#1075;&#1086;\&#1057;&#1090;&#1080;&#1093;&#1080;&#1088;&#1072;.wav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74;&#1080;&#1076;&#1077;&#1086;\&#1075;&#1088;2\7.avi" TargetMode="External"/><Relationship Id="rId4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rgbClr val="C00000"/>
                </a:solidFill>
              </a:rPr>
              <a:t>Конкурс «Интерактивная мозаика»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Сайт: </a:t>
            </a:r>
            <a:r>
              <a:rPr lang="en-US" b="1" dirty="0" err="1" smtClean="0">
                <a:solidFill>
                  <a:schemeClr val="bg1"/>
                </a:solidFill>
                <a:latin typeface="Corbel" pitchFamily="34" charset="0"/>
              </a:rPr>
              <a:t>Pedsovet.su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;</a:t>
            </a:r>
          </a:p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ru-RU" b="1" dirty="0" err="1" smtClean="0">
                <a:solidFill>
                  <a:schemeClr val="bg1"/>
                </a:solidFill>
                <a:latin typeface="Corbel" pitchFamily="34" charset="0"/>
              </a:rPr>
              <a:t>Фио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: </a:t>
            </a:r>
            <a:r>
              <a:rPr lang="ru-RU" b="1" dirty="0" err="1" smtClean="0">
                <a:solidFill>
                  <a:schemeClr val="bg1"/>
                </a:solidFill>
                <a:latin typeface="Corbel" pitchFamily="34" charset="0"/>
              </a:rPr>
              <a:t>Кенгурова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 Татьяна Михайловна;</a:t>
            </a:r>
          </a:p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ГОУ НПО №16 г. Перми;</a:t>
            </a:r>
          </a:p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Должность: преподаватель истории и английского языка (уч-ся 1,2 курсов);</a:t>
            </a:r>
          </a:p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Категория: высшая.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6" name="Стихир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43938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События, предшествовавшие  введению Иваном Грозным  «Опричнины»;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    основанию земщины;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Основные события в ходе осуществления политики;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Характеристика «главного» опричника страны (</a:t>
            </a:r>
            <a:r>
              <a:rPr lang="ru-RU" b="1" dirty="0" err="1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Малюта</a:t>
            </a: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 Скуратов);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Corbel" pitchFamily="34" charset="0"/>
              </a:rPr>
              <a:t>Последствия  «опричнины» для страны и для её международного положения.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endParaRPr lang="ru-RU" dirty="0">
              <a:latin typeface="Corbe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n w="28575">
                  <a:solidFill>
                    <a:schemeClr val="bg1"/>
                  </a:solidFill>
                  <a:prstDash val="solid"/>
                  <a:round/>
                </a:ln>
                <a:solidFill>
                  <a:srgbClr val="C00000"/>
                </a:solidFill>
                <a:latin typeface="Candara" pitchFamily="34" charset="0"/>
              </a:rPr>
              <a:t>План</a:t>
            </a:r>
            <a:r>
              <a:rPr lang="ru-RU" b="1" i="1" dirty="0" smtClean="0">
                <a:ln w="3200">
                  <a:solidFill>
                    <a:schemeClr val="bg1"/>
                  </a:solidFill>
                  <a:prstDash val="solid"/>
                  <a:round/>
                </a:ln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ru-RU" b="1" i="1" dirty="0" smtClean="0">
                <a:ln w="28575">
                  <a:solidFill>
                    <a:schemeClr val="bg1"/>
                  </a:solidFill>
                  <a:prstDash val="solid"/>
                  <a:round/>
                </a:ln>
                <a:solidFill>
                  <a:srgbClr val="C00000"/>
                </a:solidFill>
                <a:latin typeface="Candara" pitchFamily="34" charset="0"/>
              </a:rPr>
              <a:t>урока</a:t>
            </a:r>
            <a:endParaRPr lang="ru-RU" b="1" i="1" dirty="0">
              <a:ln w="28575">
                <a:solidFill>
                  <a:schemeClr val="bg1"/>
                </a:solidFill>
                <a:prstDash val="solid"/>
                <a:round/>
              </a:ln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4" name="Управляющая кнопка: сведения 3">
            <a:hlinkClick r:id="rId3" action="ppaction://hlinksldjump" highlightClick="1"/>
          </p:cNvPr>
          <p:cNvSpPr/>
          <p:nvPr/>
        </p:nvSpPr>
        <p:spPr>
          <a:xfrm>
            <a:off x="4714875" y="2500313"/>
            <a:ext cx="500063" cy="500062"/>
          </a:xfrm>
          <a:prstGeom prst="actionButtonInformatio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72000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3 декабря 1564 года он вместе с семьей покидает Москву и поселяется в Александровской слободе (ныне г. Александров Владимирской области).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Д</a:t>
            </a:r>
            <a:r>
              <a:rPr lang="ru-RU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ЕЙСТВИЯ  </a:t>
            </a:r>
            <a:r>
              <a:rPr lang="ru-RU" sz="4800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И</a:t>
            </a:r>
            <a:r>
              <a:rPr lang="ru-RU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ВАНА  </a:t>
            </a:r>
            <a:r>
              <a:rPr lang="ru-RU" sz="4800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Г</a:t>
            </a:r>
            <a:r>
              <a:rPr lang="ru-RU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РОЗНОГО</a:t>
            </a:r>
            <a:endParaRPr lang="ru-RU" b="1" i="1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4" name="Рисунок 3" descr="ал1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41433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ал2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14488"/>
            <a:ext cx="41433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443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 pitchFamily="34" charset="0"/>
              </a:rPr>
              <a:t>1565-й год</a:t>
            </a:r>
            <a:endParaRPr lang="ru-RU" sz="5400" b="1" i="1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143000"/>
            <a:ext cx="8229600" cy="51196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 Из Александровской слободы Иван Грозный обращается к духовенству и боярству, а также к посадскому люду Москвы, и сообщает, что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отказывается от престола из-за измены бояр и просит выделить ему особый удел… «ОПРИЧНИНУ», вся остальная земля станет «ЗЕМЩИНОЙ».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? Оцените поступок Ивана Грозного- на что он рассчитывал?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3"/>
              </a:buBlip>
              <a:defRPr/>
            </a:pPr>
            <a:endParaRPr lang="ru-RU" b="1" i="1" dirty="0" smtClean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4" name="Рисунок 3" descr="гр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285860"/>
            <a:ext cx="435768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00875" y="4786313"/>
            <a:ext cx="1541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Constantia" pitchFamily="18" charset="0"/>
              </a:rPr>
              <a:t>Грамота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Просят царя вернуться на престол…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    А что же царь 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Правильный ответ: согласился, но выдвинул свои требования: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!Право неограниченной самодержавной власти;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!Учреждение «Опричнины».</a:t>
            </a:r>
            <a:endParaRPr lang="ru-RU" b="1" i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itchFamily="34" charset="0"/>
              </a:rPr>
              <a:t>МОСКВИЧИ</a:t>
            </a:r>
            <a:r>
              <a:rPr lang="ru-RU" sz="44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istral" pitchFamily="66" charset="0"/>
              </a:rPr>
              <a:t>…</a:t>
            </a:r>
            <a:endParaRPr lang="ru-RU" sz="4400" b="1" i="1" dirty="0">
              <a:ln w="28575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istral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50019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i="1" dirty="0" smtClean="0">
                <a:solidFill>
                  <a:schemeClr val="bg1"/>
                </a:solidFill>
              </a:rPr>
              <a:t>Иван Грозный стоял на позиции </a:t>
            </a:r>
            <a:r>
              <a:rPr lang="ru-RU" sz="2600" b="1" i="1" dirty="0" smtClean="0">
                <a:solidFill>
                  <a:srgbClr val="C00000"/>
                </a:solidFill>
              </a:rPr>
              <a:t>сильной самодержавной власти</a:t>
            </a:r>
            <a:r>
              <a:rPr lang="ru-RU" sz="2600" b="1" i="1" dirty="0" smtClean="0">
                <a:solidFill>
                  <a:schemeClr val="bg1"/>
                </a:solidFill>
              </a:rPr>
              <a:t> и считал, что </a:t>
            </a:r>
            <a:r>
              <a:rPr lang="ru-RU" sz="2600" b="1" i="1" dirty="0" smtClean="0">
                <a:solidFill>
                  <a:srgbClr val="C00000"/>
                </a:solidFill>
              </a:rPr>
              <a:t>препятствием </a:t>
            </a:r>
            <a:r>
              <a:rPr lang="ru-RU" sz="2600" b="1" i="1" dirty="0" smtClean="0">
                <a:solidFill>
                  <a:schemeClr val="bg1"/>
                </a:solidFill>
              </a:rPr>
              <a:t>на этом пути является </a:t>
            </a:r>
            <a:r>
              <a:rPr lang="ru-RU" sz="2600" b="1" i="1" dirty="0" smtClean="0">
                <a:solidFill>
                  <a:srgbClr val="C00000"/>
                </a:solidFill>
              </a:rPr>
              <a:t>боярство!</a:t>
            </a:r>
            <a:endParaRPr lang="ru-RU" sz="2600" b="1" i="1" dirty="0">
              <a:solidFill>
                <a:srgbClr val="C00000"/>
              </a:solidFill>
            </a:endParaRPr>
          </a:p>
        </p:txBody>
      </p:sp>
      <p:sp>
        <p:nvSpPr>
          <p:cNvPr id="10243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2428875"/>
            <a:ext cx="4059238" cy="36671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Рисунок 5" descr="ив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364331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бояр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28802"/>
            <a:ext cx="40719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Содержимое 9"/>
          <p:cNvSpPr>
            <a:spLocks noGrp="1"/>
          </p:cNvSpPr>
          <p:nvPr>
            <p:ph sz="half" idx="1"/>
          </p:nvPr>
        </p:nvSpPr>
        <p:spPr>
          <a:xfrm>
            <a:off x="500034" y="1928802"/>
            <a:ext cx="4043363" cy="3738562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43500" y="642938"/>
            <a:ext cx="3619500" cy="27860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i="1" dirty="0" err="1" smtClean="0">
                <a:solidFill>
                  <a:schemeClr val="bg1"/>
                </a:solidFill>
                <a:latin typeface="Corbel" pitchFamily="34" charset="0"/>
              </a:rPr>
              <a:t>Малюта</a:t>
            </a:r>
            <a:r>
              <a:rPr lang="ru-RU" sz="2600" i="1" dirty="0" smtClean="0">
                <a:solidFill>
                  <a:schemeClr val="bg1"/>
                </a:solidFill>
                <a:latin typeface="Corbel" pitchFamily="34" charset="0"/>
              </a:rPr>
              <a:t> Скуратов- «главный» опричник, «правая рука» Ивана Грозного.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о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500063"/>
            <a:ext cx="4000500" cy="5072062"/>
          </a:xfrm>
        </p:spPr>
      </p:pic>
      <p:sp>
        <p:nvSpPr>
          <p:cNvPr id="5" name="Управляющая кнопка: сведения 4">
            <a:hlinkClick r:id="rId3" action="ppaction://hlinksldjump" highlightClick="1"/>
          </p:cNvPr>
          <p:cNvSpPr/>
          <p:nvPr/>
        </p:nvSpPr>
        <p:spPr>
          <a:xfrm>
            <a:off x="7286644" y="2786058"/>
            <a:ext cx="500063" cy="357187"/>
          </a:xfrm>
          <a:prstGeom prst="actionButtonInformatio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401080" cy="4572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…ЖЕСТОЧАЙШАЯ ПОЛИТИКА, НАПРАВЛЕННАЯ ПРОТИВ БОЯР;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ОНА БЫЛА СВЯЗАНА  С ТЕРРОРОМ,НАСИЛИЕМ,НЕВЕРОЯТНОЙ ЖЕСТОКОСТЬЮ…;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ОСНОВНОЙ МЕТОД БОРЬБЫ С ВРАГАМИ- ИХ ФИЗИЧЕСКОЕ УСТРАНЕНИЕ.</a:t>
            </a:r>
            <a:endParaRPr lang="ru-RU" b="1" i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itchFamily="34" charset="0"/>
              </a:rPr>
              <a:t>И…НАЧАЛАСЬ  «ОПРИЧНИНА»</a:t>
            </a:r>
            <a:endParaRPr lang="ru-RU" b="1" i="1" dirty="0">
              <a:ln w="28575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7" name="Рисунок 6" descr="h74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38576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49860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571612"/>
            <a:ext cx="4071938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rId5" action="ppaction://hlinksldjump" highlightClick="1"/>
          </p:cNvPr>
          <p:cNvSpPr/>
          <p:nvPr/>
        </p:nvSpPr>
        <p:spPr>
          <a:xfrm>
            <a:off x="8143875" y="5929313"/>
            <a:ext cx="714375" cy="500062"/>
          </a:xfrm>
          <a:prstGeom prst="actionButtonForwardNext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 </a:t>
            </a:r>
            <a:r>
              <a:rPr lang="ru-RU" sz="2800" b="1" i="1" dirty="0" smtClean="0">
                <a:solidFill>
                  <a:schemeClr val="bg1"/>
                </a:solidFill>
                <a:latin typeface="Corbel" pitchFamily="34" charset="0"/>
              </a:rPr>
              <a:t>1567-Й ГОД- был убит представитель знатнейшего боярского рода Иван Фёдоров (по делу Фёдорова, обвинённого в заговоре, было казнено</a:t>
            </a:r>
            <a:r>
              <a:rPr lang="ru-RU" sz="2800" b="1" i="1" dirty="0" smtClean="0">
                <a:solidFill>
                  <a:srgbClr val="C00000"/>
                </a:solidFill>
                <a:latin typeface="Corbel" pitchFamily="34" charset="0"/>
              </a:rPr>
              <a:t> </a:t>
            </a:r>
            <a:r>
              <a:rPr lang="ru-RU" sz="2800" b="1" i="1" dirty="0" smtClean="0">
                <a:solidFill>
                  <a:schemeClr val="bg1"/>
                </a:solidFill>
                <a:latin typeface="Corbel" pitchFamily="34" charset="0"/>
              </a:rPr>
              <a:t>370</a:t>
            </a:r>
            <a:r>
              <a:rPr lang="ru-RU" sz="2800" b="1" i="1" dirty="0" smtClean="0">
                <a:solidFill>
                  <a:srgbClr val="C00000"/>
                </a:solidFill>
                <a:latin typeface="Corbel" pitchFamily="34" charset="0"/>
              </a:rPr>
              <a:t> </a:t>
            </a:r>
            <a:r>
              <a:rPr lang="ru-RU" sz="2800" b="1" i="1" dirty="0" smtClean="0">
                <a:solidFill>
                  <a:schemeClr val="bg1"/>
                </a:solidFill>
                <a:latin typeface="Corbel" pitchFamily="34" charset="0"/>
              </a:rPr>
              <a:t>человек);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2800" b="1" i="1" dirty="0" smtClean="0">
                <a:solidFill>
                  <a:schemeClr val="bg1"/>
                </a:solidFill>
                <a:latin typeface="Corbel" pitchFamily="34" charset="0"/>
              </a:rPr>
              <a:t> Убиты: митрополит Филипп, двоюродный брат Ивана Грозного Владимир Старицкий вместе со своей семьёй, тётка царя- Евдокия Старицкая…</a:t>
            </a:r>
            <a:endParaRPr lang="ru-RU" sz="2800" b="1" i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n w="28575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effectLst/>
                <a:latin typeface="Candara" pitchFamily="34" charset="0"/>
              </a:rPr>
              <a:t>В ЧАСТНОСТИ…</a:t>
            </a:r>
            <a:endParaRPr lang="ru-RU" b="1" i="1" dirty="0">
              <a:ln w="28575">
                <a:solidFill>
                  <a:schemeClr val="bg1">
                    <a:alpha val="25000"/>
                  </a:schemeClr>
                </a:solidFill>
                <a:prstDash val="solid"/>
                <a:round/>
              </a:ln>
              <a:solidFill>
                <a:srgbClr val="C00000"/>
              </a:solidFill>
              <a:effectLst/>
              <a:latin typeface="Candara" pitchFamily="34" charset="0"/>
            </a:endParaRPr>
          </a:p>
        </p:txBody>
      </p:sp>
      <p:sp>
        <p:nvSpPr>
          <p:cNvPr id="4" name="Управляющая кнопка: сведения 3">
            <a:hlinkClick r:id="rId3" action="ppaction://hlinksldjump" highlightClick="1"/>
          </p:cNvPr>
          <p:cNvSpPr/>
          <p:nvPr/>
        </p:nvSpPr>
        <p:spPr>
          <a:xfrm>
            <a:off x="7786688" y="5643563"/>
            <a:ext cx="685800" cy="571500"/>
          </a:xfrm>
          <a:prstGeom prst="actionButtonInformatio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3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1570-й год – опричный суд в Новгороде творился полтора месяца!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3"/>
              </a:buBlip>
              <a:defRPr/>
            </a:pP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Генрих </a:t>
            </a:r>
            <a:r>
              <a:rPr lang="ru-RU" b="1" i="1" dirty="0" err="1" smtClean="0">
                <a:solidFill>
                  <a:schemeClr val="bg1"/>
                </a:solidFill>
                <a:latin typeface="Corbel" pitchFamily="34" charset="0"/>
              </a:rPr>
              <a:t>Штаден</a:t>
            </a:r>
            <a:r>
              <a:rPr lang="ru-RU" b="1" i="1" dirty="0" smtClean="0">
                <a:solidFill>
                  <a:schemeClr val="bg1"/>
                </a:solidFill>
                <a:latin typeface="Corbel" pitchFamily="34" charset="0"/>
              </a:rPr>
              <a:t> ( немец-опричник): «Кликнув с собой слугу моего, я быстро взбежал наверх с топором в руке… Наверху меня встретила княгиня, хотевшая броситься мне в ноги. Но, испугавшись моего грозного вида, она бросилась назад в палаты, я же всадил ей в спину топор…»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3"/>
              </a:buBlip>
              <a:defRPr/>
            </a:pPr>
            <a:endParaRPr lang="ru-RU" b="1" i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divo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/>
                <a:latin typeface="Candara" pitchFamily="34" charset="0"/>
              </a:rPr>
              <a:t>С</a:t>
            </a:r>
            <a:r>
              <a:rPr lang="ru-RU" b="1" i="1" dirty="0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/>
                <a:latin typeface="Candara" pitchFamily="34" charset="0"/>
              </a:rPr>
              <a:t>ТРАШНО  ПРЕДСТАВИТЬ…</a:t>
            </a:r>
            <a:endParaRPr lang="ru-RU" b="1" i="1" dirty="0">
              <a:ln w="12700">
                <a:solidFill>
                  <a:schemeClr val="bg1"/>
                </a:solidFill>
              </a:ln>
              <a:solidFill>
                <a:srgbClr val="C00000"/>
              </a:solidFill>
              <a:effectLst/>
              <a:latin typeface="Candar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3600" b="1" i="1" dirty="0" smtClean="0">
                <a:solidFill>
                  <a:srgbClr val="C00000"/>
                </a:solidFill>
              </a:rPr>
              <a:t> </a:t>
            </a:r>
            <a:r>
              <a:rPr lang="ru-RU" sz="3600" b="1" i="1" dirty="0" smtClean="0">
                <a:solidFill>
                  <a:schemeClr val="bg1"/>
                </a:solidFill>
              </a:rPr>
              <a:t>За рубежом Ивана Грозного назвали ужасным;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 Опричнина позволила Ивану укрепить свою неограниченную власть;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 Для России опричнина стала катастрофой- разорение и запустение, гибель массы людей, голод, бегство людей на окраины…;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 Страна оказалась в хозяйственном и политическом кризисе.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andara" pitchFamily="34" charset="0"/>
              </a:rPr>
              <a:t>САМЫЕ  «СКРОМНЫЕ»  ИТОГИ  опричной политики…</a:t>
            </a:r>
            <a:endParaRPr lang="ru-RU" b="1" i="1" dirty="0">
              <a:ln w="28575">
                <a:solidFill>
                  <a:schemeClr val="bg1"/>
                </a:solidFill>
              </a:ln>
              <a:solidFill>
                <a:srgbClr val="C0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785794"/>
            <a:ext cx="8401080" cy="585791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Большая  энциклопедия  Кирилла и </a:t>
            </a:r>
            <a:r>
              <a:rPr lang="ru-RU" sz="20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Мефодия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В.В.Артёмов. </a:t>
            </a:r>
            <a:r>
              <a:rPr lang="ru-RU" sz="20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Ю.Н.Лубченков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  «История Отечества с древнейших времён до наших дней»; М., «</a:t>
            </a:r>
            <a:r>
              <a:rPr lang="en-US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ACADEMA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», 2004 г.;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А.Н.Сахаров, </a:t>
            </a:r>
            <a:r>
              <a:rPr lang="ru-RU" sz="20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В.И.Буганов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«История России с древнейших времён  до конца Х</a:t>
            </a:r>
            <a:r>
              <a:rPr lang="en-US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VII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в.» М. «Просвещение», 2007 г.;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Б.Н.Серов, </a:t>
            </a:r>
            <a:r>
              <a:rPr lang="ru-RU" sz="20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М.В.Лескинен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«В помощь учителю», М. «ВАКО», 2002 г.;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US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http://rys-arhipelag.ucoz.ru/photo/18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US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http://community.livejournal.com/history_of_art/301782.html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http://www.youtube.com/watch?v=pFn_zFQG_IU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rumapping.ru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http://www.youtube.com/watch?v=1QhDokw_usg&amp;feature=related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n w="28575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Candara" pitchFamily="34" charset="0"/>
              </a:rPr>
              <a:t>Источники</a:t>
            </a:r>
            <a:endParaRPr lang="ru-RU" b="1" i="1" dirty="0">
              <a:ln w="28575">
                <a:solidFill>
                  <a:schemeClr val="bg1">
                    <a:alpha val="25000"/>
                  </a:schemeClr>
                </a:solidFill>
                <a:prstDash val="solid"/>
                <a:round/>
              </a:ln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625" y="4857750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Blip>
                <a:blip r:embed="rId3"/>
              </a:buBlip>
            </a:pPr>
            <a:r>
              <a:rPr lang="en-US" sz="2000" b="1">
                <a:solidFill>
                  <a:schemeClr val="bg1"/>
                </a:solidFill>
                <a:latin typeface="Constantia" pitchFamily="18" charset="0"/>
              </a:rPr>
              <a:t>genosoft.ru</a:t>
            </a:r>
            <a:r>
              <a:rPr lang="ru-RU" sz="2000" b="1">
                <a:solidFill>
                  <a:schemeClr val="bg1"/>
                </a:solidFill>
                <a:latin typeface="Constantia" pitchFamily="18" charset="0"/>
              </a:rPr>
              <a:t>;</a:t>
            </a:r>
          </a:p>
          <a:p>
            <a:pPr>
              <a:buFontTx/>
              <a:buBlip>
                <a:blip r:embed="rId3"/>
              </a:buBlip>
            </a:pPr>
            <a:r>
              <a:rPr lang="en-US" sz="2000" b="1">
                <a:solidFill>
                  <a:schemeClr val="bg1"/>
                </a:solidFill>
                <a:latin typeface="Constantia" pitchFamily="18" charset="0"/>
              </a:rPr>
              <a:t>community.livejournal.com</a:t>
            </a:r>
            <a:endParaRPr lang="ru-RU" sz="2000" b="1">
              <a:solidFill>
                <a:schemeClr val="bg1"/>
              </a:solidFill>
              <a:latin typeface="Constantia" pitchFamily="18" charset="0"/>
            </a:endParaRPr>
          </a:p>
          <a:p>
            <a:pPr>
              <a:buFontTx/>
              <a:buBlip>
                <a:blip r:embed="rId3"/>
              </a:buBlip>
            </a:pPr>
            <a:endParaRPr lang="ru-RU" sz="2000" b="1">
              <a:solidFill>
                <a:schemeClr val="bg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1"/>
          <p:cNvSpPr>
            <a:spLocks noGrp="1"/>
          </p:cNvSpPr>
          <p:nvPr>
            <p:ph idx="1"/>
          </p:nvPr>
        </p:nvSpPr>
        <p:spPr>
          <a:xfrm>
            <a:off x="214313" y="500063"/>
            <a:ext cx="8643937" cy="5786437"/>
          </a:xfrm>
        </p:spPr>
        <p:txBody>
          <a:bodyPr/>
          <a:lstStyle/>
          <a:p>
            <a:pPr>
              <a:buFont typeface="Wingdings 2" pitchFamily="18" charset="2"/>
              <a:buBlip>
                <a:blip r:embed="rId2"/>
              </a:buBlip>
            </a:pPr>
            <a:r>
              <a:rPr lang="ru-RU" b="1" smtClean="0">
                <a:solidFill>
                  <a:schemeClr val="bg1"/>
                </a:solidFill>
              </a:rPr>
              <a:t>СКУРАТОВ-БЕЛЬСКИЙ Григорий Лукьянович (Малюта) (?-1573), думный дворянин, приближенный Ивана IV, глава опричного террора. Участник убийств князя Владимира Старицкого, митрополита Филиппа и др. В 1570 руководил казнями в новгородском походе. Погиб в бою в Ливонии.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3" name="Управляющая кнопка: возврат 2">
            <a:hlinkClick r:id="rId3" action="ppaction://hlinksldjump" highlightClick="1"/>
          </p:cNvPr>
          <p:cNvSpPr/>
          <p:nvPr/>
        </p:nvSpPr>
        <p:spPr>
          <a:xfrm>
            <a:off x="7929563" y="3429000"/>
            <a:ext cx="685800" cy="471488"/>
          </a:xfrm>
          <a:prstGeom prst="actionButtonRetur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rmAutofit fontScale="92500" lnSpcReduction="10000"/>
          </a:bodyPr>
          <a:lstStyle/>
          <a:p>
            <a:pPr indent="-3175" eaLnBrk="1" hangingPunct="1">
              <a:spcBef>
                <a:spcPct val="0"/>
              </a:spcBef>
              <a:buClrTx/>
              <a:buSzTx/>
              <a:buFont typeface="Wingdings 2"/>
              <a:buNone/>
              <a:defRPr/>
            </a:pPr>
            <a:r>
              <a:rPr lang="ru-RU" sz="40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orbel" pitchFamily="34" charset="0"/>
              </a:rPr>
              <a:t>«</a:t>
            </a:r>
            <a:r>
              <a:rPr lang="ru-RU" sz="4000" b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orbel" pitchFamily="34" charset="0"/>
              </a:rPr>
              <a:t>Опричнина</a:t>
            </a:r>
            <a:r>
              <a:rPr lang="ru-RU" sz="40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orbel" pitchFamily="34" charset="0"/>
              </a:rPr>
              <a:t>»- </a:t>
            </a:r>
            <a:r>
              <a:rPr lang="ru-RU" sz="4000" b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orbel" pitchFamily="34" charset="0"/>
                <a:ea typeface="Century Schoolbook" pitchFamily="18" charset="0"/>
                <a:cs typeface="PragmaticaKMM" pitchFamily="2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  <a:ea typeface="Century Schoolbook" pitchFamily="18" charset="0"/>
                <a:cs typeface="PragmaticaKMM" pitchFamily="2" charset="0"/>
              </a:rPr>
              <a:t>название удела Ивана Грозного в 1565-72 с особой территорией, войском и  государственным аппаратом.</a:t>
            </a:r>
            <a:endParaRPr lang="ru-RU" b="1" dirty="0" smtClean="0">
              <a:solidFill>
                <a:schemeClr val="bg1"/>
              </a:solidFill>
              <a:latin typeface="Corbel" pitchFamily="34" charset="0"/>
              <a:cs typeface="Arial" pitchFamily="34" charset="0"/>
            </a:endParaRPr>
          </a:p>
          <a:p>
            <a:pPr indent="-3175">
              <a:spcBef>
                <a:spcPct val="0"/>
              </a:spcBef>
              <a:buClrTx/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  <a:ea typeface="Century Schoolbook" pitchFamily="18" charset="0"/>
                <a:cs typeface="PragmaticaKMM" pitchFamily="2" charset="0"/>
              </a:rPr>
              <a:t>-Система Ивана Грозного в 1565-72 для борьбы с предполагаемой изменой в среде знати (массовые репрессии, казни, земельные конфискации).</a:t>
            </a:r>
          </a:p>
          <a:p>
            <a:pPr indent="-3175">
              <a:spcBef>
                <a:spcPct val="0"/>
              </a:spcBef>
              <a:buFont typeface="Wingdings 2"/>
              <a:buNone/>
              <a:defRPr/>
            </a:pPr>
            <a:endParaRPr lang="ru-RU" b="1" dirty="0" smtClean="0">
              <a:solidFill>
                <a:schemeClr val="bg1"/>
              </a:solidFill>
              <a:latin typeface="Corbel" pitchFamily="34" charset="0"/>
              <a:ea typeface="Century Schoolbook" pitchFamily="18" charset="0"/>
              <a:cs typeface="PragmaticaKMM" pitchFamily="2" charset="0"/>
            </a:endParaRPr>
          </a:p>
          <a:p>
            <a:pPr indent="-3175">
              <a:spcBef>
                <a:spcPct val="0"/>
              </a:spcBef>
              <a:buFont typeface="Wingdings 2"/>
              <a:buNone/>
              <a:defRPr/>
            </a:pPr>
            <a:r>
              <a:rPr lang="ru-RU" sz="3900" b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Corbel" pitchFamily="34" charset="0"/>
              </a:rPr>
              <a:t>«Земщина»- </a:t>
            </a:r>
            <a:r>
              <a:rPr lang="ru-RU" sz="2800" dirty="0" smtClean="0">
                <a:solidFill>
                  <a:schemeClr val="bg1"/>
                </a:solidFill>
                <a:latin typeface="Corbel" pitchFamily="34" charset="0"/>
              </a:rPr>
              <a:t>основная часть территории Русского государства с центром в Москве, не включенная Иваном IV Грозным в особый государев удел — опричнину. В земщину входили пермские и вятские города, Рязань, Стародуб, Великие Луки.</a:t>
            </a:r>
          </a:p>
          <a:p>
            <a:pPr marL="274320" indent="228600">
              <a:spcBef>
                <a:spcPct val="0"/>
              </a:spcBef>
              <a:buFont typeface="Wingdings 2"/>
              <a:buNone/>
              <a:defRPr/>
            </a:pPr>
            <a:endParaRPr lang="ru-RU" sz="2800" b="1" dirty="0" smtClean="0">
              <a:ln w="28575">
                <a:solidFill>
                  <a:schemeClr val="bg1"/>
                </a:solidFill>
              </a:ln>
              <a:solidFill>
                <a:srgbClr val="C00000"/>
              </a:solidFill>
              <a:latin typeface="Corbel" pitchFamily="34" charset="0"/>
              <a:cs typeface="Times New Roman" pitchFamily="18" charset="0"/>
            </a:endParaRPr>
          </a:p>
          <a:p>
            <a:pPr marL="274320" indent="228600">
              <a:spcBef>
                <a:spcPct val="0"/>
              </a:spcBef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  <a:ea typeface="Century Schoolbook" pitchFamily="18" charset="0"/>
                <a:cs typeface="PragmaticaKMM" pitchFamily="2" charset="0"/>
              </a:rPr>
              <a:t> </a:t>
            </a:r>
            <a:endParaRPr lang="ru-RU" b="1" i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/>
          </p:cNvPr>
          <p:cNvSpPr/>
          <p:nvPr/>
        </p:nvSpPr>
        <p:spPr>
          <a:xfrm>
            <a:off x="7715272" y="5286388"/>
            <a:ext cx="785813" cy="614363"/>
          </a:xfrm>
          <a:prstGeom prst="actionButtonRetur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071563" y="571500"/>
            <a:ext cx="6572250" cy="4929188"/>
          </a:xfrm>
        </p:spPr>
      </p:pic>
      <p:sp>
        <p:nvSpPr>
          <p:cNvPr id="4" name="Управляющая кнопка: возврат 3">
            <a:hlinkClick r:id="rId4" action="ppaction://hlinksldjump" highlightClick="1"/>
          </p:cNvPr>
          <p:cNvSpPr/>
          <p:nvPr/>
        </p:nvSpPr>
        <p:spPr>
          <a:xfrm>
            <a:off x="8072438" y="5643563"/>
            <a:ext cx="642937" cy="428625"/>
          </a:xfrm>
          <a:prstGeom prst="actionButtonReturn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1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38812"/>
          </a:xfrm>
        </p:spPr>
        <p:txBody>
          <a:bodyPr/>
          <a:lstStyle/>
          <a:p>
            <a:pPr>
              <a:buFont typeface="Wingdings 2" pitchFamily="18" charset="2"/>
              <a:buBlip>
                <a:blip r:embed="rId2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 Филипп(</a:t>
            </a:r>
            <a:r>
              <a:rPr lang="ru-RU" b="1" dirty="0" err="1" smtClean="0">
                <a:solidFill>
                  <a:schemeClr val="bg1"/>
                </a:solidFill>
                <a:latin typeface="Corbel" pitchFamily="34" charset="0"/>
              </a:rPr>
              <a:t>Колычев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 Федор Степанович) (1507-69), русский митрополит с 1566. Публично выступил против опричных казней Ивана IV. Низложен в 1568. Задушен по приказу царя.</a:t>
            </a:r>
          </a:p>
          <a:p>
            <a:pPr>
              <a:buFont typeface="Wingdings 2" pitchFamily="18" charset="2"/>
              <a:buBlip>
                <a:blip r:embed="rId2"/>
              </a:buBlip>
            </a:pPr>
            <a:endParaRPr lang="ru-RU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>
              <a:buFont typeface="Wingdings 2" pitchFamily="18" charset="2"/>
              <a:buBlip>
                <a:blip r:embed="rId2"/>
              </a:buBlip>
            </a:pPr>
            <a:endParaRPr lang="ru-RU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>
              <a:buFont typeface="Wingdings 2" pitchFamily="18" charset="2"/>
              <a:buBlip>
                <a:blip r:embed="rId2"/>
              </a:buBlip>
            </a:pP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Федоров Иван Петрович (? — 1568), боярин, влиятельный член правительства в сер. 16 в., конюший с 1547, один из руководителей земской Боярской думы с 1565. Выступил против опричнины. Обвинен в заговоре, казнён.</a:t>
            </a:r>
          </a:p>
          <a:p>
            <a:endParaRPr lang="ru-RU" dirty="0" smtClean="0">
              <a:latin typeface="Corbel" pitchFamily="34" charset="0"/>
            </a:endParaRPr>
          </a:p>
        </p:txBody>
      </p:sp>
      <p:sp>
        <p:nvSpPr>
          <p:cNvPr id="3" name="Управляющая кнопка: назад 2">
            <a:hlinkClick r:id="rId3" action="ppaction://hlinksldjump" highlightClick="1"/>
          </p:cNvPr>
          <p:cNvSpPr/>
          <p:nvPr/>
        </p:nvSpPr>
        <p:spPr>
          <a:xfrm>
            <a:off x="7858125" y="5857875"/>
            <a:ext cx="757238" cy="542925"/>
          </a:xfrm>
          <a:prstGeom prst="actionButtonBackPrevious">
            <a:avLst/>
          </a:prstGeom>
          <a:solidFill>
            <a:srgbClr val="9696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1303</TotalTime>
  <Words>725</Words>
  <Application>Microsoft Office PowerPoint</Application>
  <PresentationFormat>Экран (4:3)</PresentationFormat>
  <Paragraphs>64</Paragraphs>
  <Slides>16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Candara</vt:lpstr>
      <vt:lpstr>Century Schoolbook</vt:lpstr>
      <vt:lpstr>Constantia</vt:lpstr>
      <vt:lpstr>Corbel</vt:lpstr>
      <vt:lpstr>Mistral</vt:lpstr>
      <vt:lpstr>PragmaticaKMM</vt:lpstr>
      <vt:lpstr>Times New Roman</vt:lpstr>
      <vt:lpstr>Wingdings 2</vt:lpstr>
      <vt:lpstr>Бумажная</vt:lpstr>
      <vt:lpstr>Конкурс «Интерактивная мозаика»</vt:lpstr>
      <vt:lpstr>План урока</vt:lpstr>
      <vt:lpstr>ДЕЙСТВИЯ  ИВАНА  ГРОЗНОГО</vt:lpstr>
      <vt:lpstr>1565-й год</vt:lpstr>
      <vt:lpstr>МОСКВИЧИ…</vt:lpstr>
      <vt:lpstr>Иван Грозный стоял на позиции сильной самодержавной власти и считал, что препятствием на этом пути является боярство!</vt:lpstr>
      <vt:lpstr>Малюта Скуратов- «главный» опричник, «правая рука» Ивана Грозного. </vt:lpstr>
      <vt:lpstr>И…НАЧАЛАСЬ  «ОПРИЧНИНА»</vt:lpstr>
      <vt:lpstr>В ЧАСТНОСТИ…</vt:lpstr>
      <vt:lpstr>СТРАШНО  ПРЕДСТАВИТЬ…</vt:lpstr>
      <vt:lpstr>САМЫЕ  «СКРОМНЫЕ»  ИТОГИ  опричной политики…</vt:lpstr>
      <vt:lpstr>Источники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ОПРИЧНИНА(1565- 1572ГГ.)</dc:title>
  <dc:creator>555</dc:creator>
  <cp:lastModifiedBy>Артём Мендрик</cp:lastModifiedBy>
  <cp:revision>183</cp:revision>
  <dcterms:created xsi:type="dcterms:W3CDTF">2008-08-07T10:50:16Z</dcterms:created>
  <dcterms:modified xsi:type="dcterms:W3CDTF">2015-08-27T10:25:40Z</dcterms:modified>
</cp:coreProperties>
</file>