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08CA"/>
    <a:srgbClr val="978C03"/>
    <a:srgbClr val="08C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E1BA-4E3D-4582-BD46-2C5D1E207320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C6AA3-C890-48B2-97AC-9180D42BC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818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C6AA3-C890-48B2-97AC-9180D42BC1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924800" cy="2090742"/>
          </a:xfrm>
        </p:spPr>
        <p:txBody>
          <a:bodyPr/>
          <a:lstStyle/>
          <a:p>
            <a:r>
              <a:rPr lang="ru-RU" b="1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Итоговое повторение по теме  «Древний Восток» </a:t>
            </a:r>
            <a:br>
              <a:rPr lang="ru-RU" b="1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b="1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5 класс</a:t>
            </a:r>
            <a:endParaRPr lang="ru-RU" b="1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Автор: </a:t>
            </a:r>
            <a:r>
              <a:rPr lang="ru-RU" dirty="0" smtClean="0">
                <a:solidFill>
                  <a:srgbClr val="3F08CA"/>
                </a:solidFill>
              </a:rPr>
              <a:t>Семкова Наталья Владимировна </a:t>
            </a:r>
            <a:r>
              <a:rPr lang="ru-RU" dirty="0" smtClean="0"/>
              <a:t>– учитель истории МОУ «СОШ №10», г. Нижняя Салда, Свердловской области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95750" y="2752724"/>
            <a:ext cx="1333506" cy="189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57884" y="2857496"/>
            <a:ext cx="2286016" cy="16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42976" y="2911789"/>
            <a:ext cx="2286016" cy="1706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305800" cy="4286280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ru-RU" sz="3200" b="1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ФИО</a:t>
            </a:r>
          </a:p>
          <a:p>
            <a:pPr algn="l"/>
            <a:r>
              <a:rPr lang="ru-RU" sz="2400" dirty="0" smtClean="0">
                <a:latin typeface="Arial" pitchFamily="34" charset="0"/>
                <a:cs typeface="Arial" pitchFamily="34" charset="0"/>
              </a:rPr>
              <a:t>Семкова Наталья Владимировна</a:t>
            </a:r>
          </a:p>
          <a:p>
            <a:pPr algn="l">
              <a:buFont typeface="Wingdings" pitchFamily="2" charset="2"/>
              <a:buChar char="q"/>
            </a:pPr>
            <a:r>
              <a:rPr lang="ru-RU" sz="2400" b="1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Образование:</a:t>
            </a:r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высшее</a:t>
            </a:r>
          </a:p>
          <a:p>
            <a:pPr algn="l">
              <a:buFont typeface="Wingdings" pitchFamily="2" charset="2"/>
              <a:buChar char="q"/>
            </a:pPr>
            <a:r>
              <a:rPr lang="ru-RU" sz="2400" b="1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Основное место работы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МОУ «СОШ №10»,</a:t>
            </a:r>
          </a:p>
          <a:p>
            <a:pPr algn="l"/>
            <a:r>
              <a:rPr lang="ru-RU" sz="2400" dirty="0" smtClean="0">
                <a:latin typeface="Arial" pitchFamily="34" charset="0"/>
                <a:cs typeface="Arial" pitchFamily="34" charset="0"/>
              </a:rPr>
              <a:t>г. Нижняя Салда, Свердловской области</a:t>
            </a:r>
          </a:p>
          <a:p>
            <a:pPr marL="514350" indent="-514350" algn="l">
              <a:buFont typeface="Wingdings" pitchFamily="2" charset="2"/>
              <a:buChar char="q"/>
            </a:pPr>
            <a:r>
              <a:rPr lang="ru-RU" sz="2400" b="1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Должность</a:t>
            </a:r>
            <a:r>
              <a:rPr lang="ru-RU" sz="2400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2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учитель истории</a:t>
            </a:r>
          </a:p>
          <a:p>
            <a:pPr algn="l">
              <a:buFont typeface="Wingdings" pitchFamily="2" charset="2"/>
              <a:buChar char="q"/>
            </a:pPr>
            <a:r>
              <a:rPr lang="ru-RU" sz="2400" b="1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Педагогический стаж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 32 года</a:t>
            </a:r>
            <a:endParaRPr lang="ru-RU" sz="1600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-642974" y="428604"/>
            <a:ext cx="8305800" cy="843188"/>
          </a:xfrm>
        </p:spPr>
        <p:txBody>
          <a:bodyPr/>
          <a:lstStyle/>
          <a:p>
            <a:r>
              <a:rPr lang="ru-RU" b="1" kern="10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Impact"/>
              </a:rPr>
              <a:t>Мои данные </a:t>
            </a:r>
            <a:r>
              <a:rPr lang="ru-RU" b="1" kern="10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endParaRPr lang="ru-RU" b="1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 descr="фото я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86512" y="428604"/>
            <a:ext cx="1873242" cy="2107397"/>
          </a:xfrm>
          <a:prstGeom prst="rect">
            <a:avLst/>
          </a:prstGeom>
          <a:noFill/>
          <a:ln w="12700">
            <a:solidFill>
              <a:schemeClr val="bg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571612"/>
            <a:ext cx="8305800" cy="2214578"/>
          </a:xfrm>
        </p:spPr>
        <p:txBody>
          <a:bodyPr/>
          <a:lstStyle/>
          <a:p>
            <a:pPr lvl="0" algn="l"/>
            <a:r>
              <a:rPr lang="ru-RU" b="1" dirty="0" smtClean="0"/>
              <a:t>1. </a:t>
            </a:r>
            <a:r>
              <a:rPr lang="ru-RU" sz="2800" b="1" dirty="0" smtClean="0">
                <a:solidFill>
                  <a:srgbClr val="3F08CA"/>
                </a:solidFill>
              </a:rPr>
              <a:t>Верно ли следующее  утверждение?</a:t>
            </a:r>
            <a:endParaRPr lang="ru-RU" sz="2800" dirty="0" smtClean="0">
              <a:solidFill>
                <a:srgbClr val="3F08CA"/>
              </a:solidFill>
            </a:endParaRPr>
          </a:p>
          <a:p>
            <a:pPr algn="l"/>
            <a:r>
              <a:rPr lang="ru-RU" sz="2800" dirty="0" smtClean="0">
                <a:solidFill>
                  <a:srgbClr val="3F08CA"/>
                </a:solidFill>
              </a:rPr>
              <a:t>Первые государства Древнего Востока появились примерно 5 тысяч лет назад в долине Нила и Междуречье  Тигра и Евфрата.</a:t>
            </a:r>
          </a:p>
          <a:p>
            <a:pPr algn="l"/>
            <a:r>
              <a:rPr lang="ru-RU" sz="2800" dirty="0" smtClean="0"/>
              <a:t>     1.Верно                       2. Неверно</a:t>
            </a:r>
          </a:p>
          <a:p>
            <a:pPr algn="l"/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8305800" cy="128588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Итоговый тест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«ДРЕВНИЙ ВОСТОК»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4286256"/>
            <a:ext cx="2928958" cy="2186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38200" y="2571750"/>
            <a:ext cx="8305800" cy="114300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.   2.  </a:t>
            </a:r>
            <a:r>
              <a:rPr lang="ru-RU" sz="2800" b="1" dirty="0" smtClean="0">
                <a:solidFill>
                  <a:srgbClr val="3F08CA"/>
                </a:solidFill>
              </a:rPr>
              <a:t>Древнейшим в перечне государств является</a:t>
            </a:r>
            <a:endParaRPr lang="ru-RU" sz="2800" dirty="0" smtClean="0">
              <a:solidFill>
                <a:srgbClr val="3F08CA"/>
              </a:solidFill>
            </a:endParaRPr>
          </a:p>
          <a:p>
            <a:pPr algn="l"/>
            <a:r>
              <a:rPr lang="ru-RU" sz="2800" dirty="0" smtClean="0"/>
              <a:t> 1)Ассирийская военная держава</a:t>
            </a:r>
          </a:p>
          <a:p>
            <a:pPr algn="l"/>
            <a:r>
              <a:rPr lang="ru-RU" sz="2800" dirty="0" smtClean="0"/>
              <a:t> 2)первые государства на Великой Китайской равнине </a:t>
            </a:r>
          </a:p>
          <a:p>
            <a:pPr algn="l"/>
            <a:r>
              <a:rPr lang="ru-RU" sz="2800" dirty="0" smtClean="0"/>
              <a:t>3) Вавилон</a:t>
            </a:r>
          </a:p>
          <a:p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28926" y="571480"/>
            <a:ext cx="230941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785794"/>
            <a:ext cx="83058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3F08CA"/>
                </a:solidFill>
              </a:rPr>
              <a:t>3. </a:t>
            </a:r>
            <a:r>
              <a:rPr lang="ru-RU" sz="2800" b="1" dirty="0" smtClean="0">
                <a:solidFill>
                  <a:srgbClr val="3F08CA"/>
                </a:solidFill>
              </a:rPr>
              <a:t>Китай и Индия являются родиной</a:t>
            </a:r>
            <a:endParaRPr lang="ru-RU" sz="2800" dirty="0" smtClean="0">
              <a:solidFill>
                <a:srgbClr val="3F08CA"/>
              </a:solidFill>
            </a:endParaRPr>
          </a:p>
          <a:p>
            <a:pPr algn="l"/>
            <a:r>
              <a:rPr lang="ru-RU" sz="2800" dirty="0" smtClean="0"/>
              <a:t> 1) шелка </a:t>
            </a:r>
          </a:p>
          <a:p>
            <a:pPr algn="l"/>
            <a:r>
              <a:rPr lang="ru-RU" sz="2800" dirty="0" smtClean="0"/>
              <a:t> 2)шахмат </a:t>
            </a:r>
          </a:p>
          <a:p>
            <a:pPr algn="l"/>
            <a:r>
              <a:rPr lang="ru-RU" sz="2800" dirty="0" smtClean="0"/>
              <a:t> 3)бумаги </a:t>
            </a:r>
          </a:p>
          <a:p>
            <a:pPr algn="l"/>
            <a:r>
              <a:rPr lang="ru-RU" sz="2800" dirty="0" smtClean="0"/>
              <a:t> 4)монеты  </a:t>
            </a:r>
          </a:p>
          <a:p>
            <a:pPr algn="l"/>
            <a:r>
              <a:rPr lang="ru-RU" sz="2800" dirty="0" smtClean="0"/>
              <a:t> 5)чая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14744" y="1285860"/>
            <a:ext cx="1493531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480" y="4143380"/>
            <a:ext cx="263640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43570" y="3714752"/>
            <a:ext cx="1928826" cy="268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928670"/>
            <a:ext cx="83058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3F08CA"/>
                </a:solidFill>
              </a:rPr>
              <a:t>4. </a:t>
            </a:r>
            <a:r>
              <a:rPr lang="ru-RU" sz="2800" b="1" dirty="0" smtClean="0">
                <a:solidFill>
                  <a:srgbClr val="3F08CA"/>
                </a:solidFill>
              </a:rPr>
              <a:t>Расположите в хронологической последовательности следующие события. Запишите буквы, которыми обозначены события, в правильной последовательности в таблицу.</a:t>
            </a:r>
            <a:endParaRPr lang="ru-RU" sz="2800" dirty="0" smtClean="0">
              <a:solidFill>
                <a:srgbClr val="3F08CA"/>
              </a:solidFill>
            </a:endParaRPr>
          </a:p>
          <a:p>
            <a:pPr algn="l"/>
            <a:r>
              <a:rPr lang="ru-RU" sz="2400" dirty="0" smtClean="0"/>
              <a:t> А) правление Цинь Шихуана в Китае </a:t>
            </a:r>
          </a:p>
          <a:p>
            <a:pPr algn="l"/>
            <a:r>
              <a:rPr lang="ru-RU" sz="2400" dirty="0" smtClean="0"/>
              <a:t> Б) законы Хаммурапи </a:t>
            </a:r>
          </a:p>
          <a:p>
            <a:pPr algn="l"/>
            <a:r>
              <a:rPr lang="ru-RU" sz="2400" dirty="0" smtClean="0"/>
              <a:t> В) строительство пирамид </a:t>
            </a:r>
          </a:p>
          <a:p>
            <a:pPr algn="l"/>
            <a:r>
              <a:rPr lang="ru-RU" sz="2400" dirty="0" smtClean="0"/>
              <a:t> Г)возникновение Персидской державы </a:t>
            </a:r>
          </a:p>
          <a:p>
            <a:pPr algn="l"/>
            <a:r>
              <a:rPr lang="ru-RU" sz="2400" dirty="0" smtClean="0"/>
              <a:t> Д) жизнь Конфуция  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5786454"/>
          <a:ext cx="2859405" cy="350520"/>
        </p:xfrm>
        <a:graphic>
          <a:graphicData uri="http://schemas.openxmlformats.org/drawingml/2006/table">
            <a:tbl>
              <a:tblPr/>
              <a:tblGrid>
                <a:gridCol w="608965"/>
                <a:gridCol w="630555"/>
                <a:gridCol w="539750"/>
                <a:gridCol w="540385"/>
                <a:gridCol w="539750"/>
              </a:tblGrid>
              <a:tr h="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00760" y="4929198"/>
            <a:ext cx="2071702" cy="1546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305800" cy="5214974"/>
          </a:xfrm>
        </p:spPr>
        <p:txBody>
          <a:bodyPr/>
          <a:lstStyle/>
          <a:p>
            <a:pPr algn="l"/>
            <a:r>
              <a:rPr lang="ru-RU" sz="2400" b="1" dirty="0" smtClean="0"/>
              <a:t>5. </a:t>
            </a:r>
            <a:r>
              <a:rPr lang="ru-RU" sz="2400" b="1" dirty="0" smtClean="0">
                <a:solidFill>
                  <a:srgbClr val="3F08CA"/>
                </a:solidFill>
              </a:rPr>
              <a:t>Установите соответствие между странами и характерными для них явлениями. Запишите в таблицу выбранные цифры под соответствующими буквами.</a:t>
            </a:r>
          </a:p>
          <a:p>
            <a:pPr algn="l"/>
            <a:r>
              <a:rPr lang="ru-RU" sz="2400" dirty="0" smtClean="0"/>
              <a:t>   СТРАНА                                       ЯВЛЕНИЕ</a:t>
            </a:r>
          </a:p>
          <a:p>
            <a:pPr algn="l"/>
            <a:r>
              <a:rPr lang="ru-RU" sz="2400" dirty="0" smtClean="0"/>
              <a:t>А) Ассирия                     1) царская дорога</a:t>
            </a:r>
          </a:p>
          <a:p>
            <a:pPr algn="l"/>
            <a:r>
              <a:rPr lang="ru-RU" sz="2400" dirty="0" smtClean="0"/>
              <a:t>Б) Египет                        2) использование конницы</a:t>
            </a:r>
          </a:p>
          <a:p>
            <a:pPr algn="l"/>
            <a:r>
              <a:rPr lang="ru-RU" sz="2400" dirty="0" smtClean="0"/>
              <a:t>В) Персия                       3) мумия</a:t>
            </a:r>
          </a:p>
          <a:p>
            <a:pPr algn="l"/>
            <a:r>
              <a:rPr lang="ru-RU" sz="2400" dirty="0" smtClean="0"/>
              <a:t> Г)  Китай                        4) компас</a:t>
            </a:r>
          </a:p>
          <a:p>
            <a:pPr algn="l"/>
            <a:endParaRPr lang="ru-RU" sz="24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85852" y="5000636"/>
          <a:ext cx="3429024" cy="841248"/>
        </p:xfrm>
        <a:graphic>
          <a:graphicData uri="http://schemas.openxmlformats.org/drawingml/2006/table">
            <a:tbl>
              <a:tblPr/>
              <a:tblGrid>
                <a:gridCol w="900201"/>
                <a:gridCol w="932116"/>
                <a:gridCol w="797884"/>
                <a:gridCol w="798823"/>
              </a:tblGrid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72198" y="3857628"/>
            <a:ext cx="1714512" cy="229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571480"/>
            <a:ext cx="8305800" cy="5429288"/>
          </a:xfrm>
        </p:spPr>
        <p:txBody>
          <a:bodyPr/>
          <a:lstStyle/>
          <a:p>
            <a:pPr algn="l"/>
            <a:r>
              <a:rPr lang="ru-RU" dirty="0" smtClean="0"/>
              <a:t>6.    </a:t>
            </a:r>
            <a:r>
              <a:rPr lang="ru-RU" sz="2800" b="1" dirty="0" smtClean="0">
                <a:solidFill>
                  <a:srgbClr val="3F08CA"/>
                </a:solidFill>
              </a:rPr>
              <a:t>Древнейшие системы письма, возникшие на Востоке (продолжите перечень)</a:t>
            </a:r>
            <a:endParaRPr lang="ru-RU" sz="2800" dirty="0" smtClean="0">
              <a:solidFill>
                <a:srgbClr val="3F08CA"/>
              </a:solidFill>
            </a:endParaRPr>
          </a:p>
          <a:p>
            <a:pPr algn="l"/>
            <a:r>
              <a:rPr lang="ru-RU" sz="2800" dirty="0" smtClean="0"/>
              <a:t>    1) иероглифы            </a:t>
            </a:r>
          </a:p>
          <a:p>
            <a:pPr algn="l"/>
            <a:r>
              <a:rPr lang="ru-RU" sz="2800" dirty="0" smtClean="0"/>
              <a:t>   2)____________      </a:t>
            </a:r>
          </a:p>
          <a:p>
            <a:pPr algn="l"/>
            <a:r>
              <a:rPr lang="ru-RU" sz="2800" dirty="0" smtClean="0"/>
              <a:t>   3)____________    </a:t>
            </a:r>
          </a:p>
          <a:p>
            <a:endParaRPr lang="ru-RU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2" y="1714488"/>
            <a:ext cx="2286016" cy="189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7" y="4143380"/>
            <a:ext cx="226510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2" y="4143379"/>
            <a:ext cx="2428892" cy="1813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57166"/>
            <a:ext cx="8305800" cy="5857916"/>
          </a:xfrm>
        </p:spPr>
        <p:txBody>
          <a:bodyPr/>
          <a:lstStyle/>
          <a:p>
            <a:pPr algn="l"/>
            <a:r>
              <a:rPr lang="ru-RU" dirty="0" smtClean="0"/>
              <a:t>7. </a:t>
            </a:r>
            <a:r>
              <a:rPr lang="ru-RU" sz="2800" b="1" dirty="0" smtClean="0">
                <a:solidFill>
                  <a:srgbClr val="3F08CA"/>
                </a:solidFill>
              </a:rPr>
              <a:t>Осирис, Шамаш, Иштар, Яхве – что их объединяет?</a:t>
            </a:r>
            <a:endParaRPr lang="ru-RU" sz="2800" dirty="0" smtClean="0">
              <a:solidFill>
                <a:srgbClr val="3F08CA"/>
              </a:solidFill>
            </a:endParaRPr>
          </a:p>
          <a:p>
            <a:pPr marL="457200" indent="-457200" algn="l">
              <a:buAutoNum type="arabicParenR"/>
            </a:pPr>
            <a:r>
              <a:rPr lang="ru-RU" sz="2800" dirty="0" smtClean="0"/>
              <a:t>это боги, которым поклонялись на Древнем Востоке;</a:t>
            </a:r>
          </a:p>
          <a:p>
            <a:pPr marL="457200" indent="-457200" algn="l">
              <a:buAutoNum type="arabicParenR"/>
            </a:pPr>
            <a:r>
              <a:rPr lang="ru-RU" sz="2800" dirty="0" smtClean="0"/>
              <a:t>  это боги, которым поклонялись  в Египте;  </a:t>
            </a:r>
          </a:p>
          <a:p>
            <a:pPr marL="457200" indent="-457200" algn="l">
              <a:buAutoNum type="arabicParenR"/>
            </a:pPr>
            <a:r>
              <a:rPr lang="ru-RU" sz="2800" dirty="0" smtClean="0"/>
              <a:t>3) это боги, которым поклонялись  в Двуречье.</a:t>
            </a:r>
          </a:p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3929066"/>
            <a:ext cx="1428760" cy="227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71736" y="3929066"/>
            <a:ext cx="1714512" cy="223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3929066"/>
            <a:ext cx="1500198" cy="229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72264" y="3929066"/>
            <a:ext cx="172213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85720" y="500042"/>
            <a:ext cx="8305800" cy="5214974"/>
          </a:xfrm>
        </p:spPr>
        <p:txBody>
          <a:bodyPr/>
          <a:lstStyle/>
          <a:p>
            <a:pPr algn="l"/>
            <a:r>
              <a:rPr lang="ru-RU" sz="2800" dirty="0" smtClean="0"/>
              <a:t>8. </a:t>
            </a:r>
            <a:r>
              <a:rPr lang="ru-RU" sz="2800" b="1" dirty="0" smtClean="0">
                <a:solidFill>
                  <a:srgbClr val="3F08CA"/>
                </a:solidFill>
              </a:rPr>
              <a:t>Правители Египта и государств Западной Азии</a:t>
            </a:r>
            <a:endParaRPr lang="ru-RU" sz="2800" dirty="0" smtClean="0">
              <a:solidFill>
                <a:srgbClr val="3F08CA"/>
              </a:solidFill>
            </a:endParaRPr>
          </a:p>
          <a:p>
            <a:pPr marL="514350" indent="-514350" algn="l">
              <a:buAutoNum type="arabicParenR"/>
            </a:pPr>
            <a:r>
              <a:rPr lang="ru-RU" sz="2800" dirty="0" smtClean="0"/>
              <a:t>Хаммурапи </a:t>
            </a:r>
          </a:p>
          <a:p>
            <a:pPr marL="514350" indent="-514350" algn="l">
              <a:buAutoNum type="arabicParenR"/>
            </a:pPr>
            <a:r>
              <a:rPr lang="ru-RU" sz="2800" dirty="0" smtClean="0"/>
              <a:t> Ашока  </a:t>
            </a:r>
          </a:p>
          <a:p>
            <a:pPr marL="514350" indent="-514350" algn="l">
              <a:buAutoNum type="arabicParenR"/>
            </a:pPr>
            <a:r>
              <a:rPr lang="ru-RU" sz="2800" dirty="0" smtClean="0"/>
              <a:t> Дарий 3  </a:t>
            </a:r>
          </a:p>
          <a:p>
            <a:pPr marL="514350" indent="-514350" algn="l">
              <a:buAutoNum type="arabicParenR"/>
            </a:pPr>
            <a:r>
              <a:rPr lang="ru-RU" sz="2800" dirty="0" smtClean="0"/>
              <a:t>Тутмос 3 </a:t>
            </a:r>
          </a:p>
          <a:p>
            <a:pPr marL="514350" indent="-514350" algn="l">
              <a:buAutoNum type="arabicParenR"/>
            </a:pPr>
            <a:r>
              <a:rPr lang="ru-RU" sz="2800" dirty="0" smtClean="0"/>
              <a:t> Ашшурбанапал</a:t>
            </a:r>
          </a:p>
          <a:p>
            <a:pPr marL="514350" indent="-514350" algn="l"/>
            <a:endParaRPr lang="ru-RU" sz="2800" dirty="0" smtClean="0"/>
          </a:p>
          <a:p>
            <a:pPr algn="l"/>
            <a:r>
              <a:rPr lang="ru-RU" sz="2800" dirty="0" smtClean="0">
                <a:solidFill>
                  <a:srgbClr val="3F08CA"/>
                </a:solidFill>
              </a:rPr>
              <a:t>Найдите и укажите НОМЕР правителя, лишнего в этом ряду.</a:t>
            </a:r>
          </a:p>
          <a:p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72264" y="857232"/>
            <a:ext cx="2000264" cy="263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28604"/>
            <a:ext cx="8305800" cy="535785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3F08CA"/>
                </a:solidFill>
              </a:rPr>
              <a:t>9. </a:t>
            </a:r>
            <a:r>
              <a:rPr lang="ru-RU" sz="2800" b="1" dirty="0" smtClean="0">
                <a:solidFill>
                  <a:srgbClr val="3F08CA"/>
                </a:solidFill>
              </a:rPr>
              <a:t>Каждое утро появляется он на Востоке и медленно плывет в великолепной лодке по небу. На голове его – ослепительный солнечный диск. Ночью его ждет жестокая битва со свирепым змеем Апопом. Это</a:t>
            </a:r>
            <a:endParaRPr lang="ru-RU" sz="2800" dirty="0" smtClean="0">
              <a:solidFill>
                <a:srgbClr val="3F08CA"/>
              </a:solidFill>
            </a:endParaRPr>
          </a:p>
          <a:p>
            <a:pPr marL="457200" indent="-457200" algn="l">
              <a:buAutoNum type="arabicParenR"/>
            </a:pPr>
            <a:r>
              <a:rPr lang="ru-RU" sz="2800" dirty="0" smtClean="0"/>
              <a:t>Амон- Ра </a:t>
            </a:r>
          </a:p>
          <a:p>
            <a:pPr marL="457200" indent="-457200" algn="l">
              <a:buAutoNum type="arabicParenR"/>
            </a:pPr>
            <a:r>
              <a:rPr lang="ru-RU" sz="2800" dirty="0" smtClean="0"/>
              <a:t>Осирис   </a:t>
            </a:r>
          </a:p>
          <a:p>
            <a:pPr marL="457200" indent="-457200" algn="l">
              <a:buAutoNum type="arabicParenR"/>
            </a:pPr>
            <a:r>
              <a:rPr lang="ru-RU" sz="2800" dirty="0" smtClean="0"/>
              <a:t>Гор</a:t>
            </a:r>
          </a:p>
          <a:p>
            <a:endParaRPr lang="ru-RU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85852" y="4286256"/>
            <a:ext cx="140256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14744" y="4214818"/>
            <a:ext cx="1071570" cy="236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57950" y="4071941"/>
            <a:ext cx="1214446" cy="2497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500042"/>
            <a:ext cx="8305800" cy="5643602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3F08CA"/>
                </a:solidFill>
              </a:rPr>
              <a:t>10. </a:t>
            </a:r>
            <a:r>
              <a:rPr lang="ru-RU" sz="2800" b="1" dirty="0" smtClean="0">
                <a:solidFill>
                  <a:srgbClr val="3F08CA"/>
                </a:solidFill>
              </a:rPr>
              <a:t>Прочтите текст и вставьте вместо пропусков нужные слова.</a:t>
            </a:r>
            <a:endParaRPr lang="ru-RU" sz="2800" dirty="0" smtClean="0">
              <a:solidFill>
                <a:srgbClr val="3F08CA"/>
              </a:solidFill>
            </a:endParaRPr>
          </a:p>
          <a:p>
            <a:pPr algn="l"/>
            <a:r>
              <a:rPr lang="ru-RU" sz="2800" dirty="0" smtClean="0"/>
              <a:t>Много выражений пришло в наш язык из Библии. «Что ты кричишь на меня как _____________? спрашиваем  мы в раздражении. </a:t>
            </a:r>
          </a:p>
          <a:p>
            <a:pPr algn="l"/>
            <a:endParaRPr lang="ru-RU" sz="2800" dirty="0" smtClean="0"/>
          </a:p>
          <a:p>
            <a:pPr algn="l"/>
            <a:r>
              <a:rPr lang="ru-RU" sz="2800" dirty="0" smtClean="0"/>
              <a:t>О сумятице и бестолковщине мы скажем так: «__________________________________»</a:t>
            </a:r>
          </a:p>
          <a:p>
            <a:pPr algn="l"/>
            <a:r>
              <a:rPr lang="ru-RU" sz="2800" dirty="0" smtClean="0"/>
              <a:t> </a:t>
            </a:r>
          </a:p>
          <a:p>
            <a:endParaRPr lang="ru-RU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68" y="4714884"/>
            <a:ext cx="1571636" cy="1870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857364"/>
            <a:ext cx="8305800" cy="1143000"/>
          </a:xfrm>
        </p:spPr>
        <p:txBody>
          <a:bodyPr/>
          <a:lstStyle/>
          <a:p>
            <a:pPr algn="l"/>
            <a:r>
              <a:rPr lang="ru-RU" dirty="0" smtClean="0">
                <a:latin typeface="Arial" pitchFamily="34" charset="0"/>
                <a:cs typeface="Arial" pitchFamily="34" charset="0"/>
              </a:rPr>
              <a:t>Тесты по истории Древнего мира:5 класс: к учебнику А.А. Вигасина «История древнего мира». 5 класс/Ю.И. Максимов.- 2-изд.,-М.:Издательство «Экзамен», 2011.</a:t>
            </a:r>
          </a:p>
          <a:p>
            <a:pPr algn="l"/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8305800" cy="843188"/>
          </a:xfrm>
        </p:spPr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000372"/>
            <a:ext cx="785818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ttp://images.yandex.ru/yandsearch?text=%D1%84%D0%BE%D1%82%D0%BE+%D0%B8%D1%81%D1%82%D0%BE%D1%80%D0%B8%D1%8F+%D0%B4%D1%80%D0%B5%D0%B2%D0%BD%D0%B5%D0%B3%D0%BE+%D0%BC%D0%B8%D1%80%D0%B0&amp;rpt=image&amp;img_url=900igr.net%2Fdatai%2Fgeografija%2FKHarakteristika-Indii%2F0012-012-Kultura-Indii.jpg</a:t>
            </a:r>
            <a:endParaRPr lang="ru-RU" sz="2400" dirty="0" smtClean="0">
              <a:solidFill>
                <a:schemeClr val="bg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71</TotalTime>
  <Words>465</Words>
  <Application>Microsoft Office PowerPoint</Application>
  <PresentationFormat>Экран (4:3)</PresentationFormat>
  <Paragraphs>83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Constantia</vt:lpstr>
      <vt:lpstr>Impact</vt:lpstr>
      <vt:lpstr>Times New Roman</vt:lpstr>
      <vt:lpstr>Wingdings</vt:lpstr>
      <vt:lpstr>Wingdings 2</vt:lpstr>
      <vt:lpstr>Бумажная</vt:lpstr>
      <vt:lpstr>Итоговое повторение по теме  «Древний Восток»  5 класс</vt:lpstr>
      <vt:lpstr>Мои данные :</vt:lpstr>
      <vt:lpstr>Итоговый тест  «ДРЕВНИЙ ВОСТОК»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повторение по теме  «Древний Восток»  5 класс</dc:title>
  <dc:creator>Артём Мендрик</dc:creator>
  <cp:lastModifiedBy>Артём Мендрик</cp:lastModifiedBy>
  <cp:revision>11</cp:revision>
  <dcterms:modified xsi:type="dcterms:W3CDTF">2015-08-26T15:32:10Z</dcterms:modified>
</cp:coreProperties>
</file>