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5" r:id="rId2"/>
    <p:sldId id="262" r:id="rId3"/>
    <p:sldId id="263" r:id="rId4"/>
    <p:sldId id="257" r:id="rId5"/>
    <p:sldId id="258" r:id="rId6"/>
    <p:sldId id="271" r:id="rId7"/>
    <p:sldId id="272" r:id="rId8"/>
    <p:sldId id="270" r:id="rId9"/>
    <p:sldId id="273" r:id="rId10"/>
    <p:sldId id="274" r:id="rId11"/>
    <p:sldId id="264" r:id="rId12"/>
    <p:sldId id="265" r:id="rId13"/>
    <p:sldId id="276" r:id="rId14"/>
    <p:sldId id="256" r:id="rId15"/>
    <p:sldId id="261" r:id="rId16"/>
    <p:sldId id="266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3F586-139B-4E1B-BCE2-C8A11621DCB6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62768-E342-4A29-956D-EEA10312B9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4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977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315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305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210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330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291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758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900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816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006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207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012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334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6303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766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7669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6950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8284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2768-E342-4A29-956D-EEA10312B91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036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255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231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650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45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25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231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889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414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504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74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382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FEC8D-6303-44EB-A45D-1658D8D5A192}" type="datetimeFigureOut">
              <a:rPr lang="ru-RU" smtClean="0"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ECCFB-DE0E-4ABC-A586-A451F8DCA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40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1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772816"/>
            <a:ext cx="8424936" cy="2448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После смерти И.В. Сталина. Борьба за власть.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453336"/>
            <a:ext cx="9144000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Чупров Л.А. МОУ СОШ №3 с. Камень-Рыболов Ханкайского района Приморского края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1440160" cy="187940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 flipH="1">
            <a:off x="755576" y="188640"/>
            <a:ext cx="1728192" cy="21602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755576" y="188640"/>
            <a:ext cx="1728192" cy="21602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2235" y="3726473"/>
            <a:ext cx="3448237" cy="245317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6773" y="175252"/>
            <a:ext cx="2082336" cy="21736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5245" y="475176"/>
            <a:ext cx="3513509" cy="157377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954" y="3901341"/>
            <a:ext cx="4572000" cy="2103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26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2292" y="666927"/>
            <a:ext cx="2915816" cy="2599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2" y="660139"/>
            <a:ext cx="5731629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822" y="0"/>
            <a:ext cx="9099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Утро 9 марта 1953 года. Серый, печальный день. Низко плывут над кремлевскими башнями облака. Москва, столица нашей Родины…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0063" y="3573016"/>
            <a:ext cx="4128045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898" y="3573016"/>
            <a:ext cx="405807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397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346" y="476672"/>
            <a:ext cx="894914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ЦЕНТРАЛЬНОГО КОМИТЕТА КОММУНИСТИЧЕСКОЙ ПАРТИИ СОВЕТСКОГО СОЮЗА и СОВЕТА МИНИСТРОВ СОЮЗА ССР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 СООРУЖЕНИИ ПАНТЕОНА - ПАМЯТНИКА ВЕЧНОЙ СЛАВЫ ВЕЛИКИХ ЛЮДЕЙ СОВЕТСКОЙ СТРАНЫ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Центральный Комитет Коммунистической партии Советского Союза и Совет Министров СССР постановляют: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целях увековечения памяти великих вождей Владимира Ильича Ленина и Иосифа Виссарионовича Сталина, а также выдающихся деятелей Коммунистической партии и Советского государства, захороненных на Красной площади у Кремлевской стены, соорудить в Москве монументальное здание - Пантеон - памятник вечной славы великих людей Советской страны.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окончании сооружения Пантеона перенести в него саркофаг с телом И.В.Сталина, а также останки выдающихся деятелей Коммунистической партии и Советского государства, захороненных у Кремлевской стены, и открыть доступ в пантеон для широких масс трудящихся.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Центральный комитет Коммунистической партии Советского Союза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Совет Министров Союза ССР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85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433066"/>
              </p:ext>
            </p:extLst>
          </p:nvPr>
        </p:nvGraphicFramePr>
        <p:xfrm>
          <a:off x="-33923" y="382219"/>
          <a:ext cx="9163239" cy="65085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358728"/>
                <a:gridCol w="2306567"/>
                <a:gridCol w="1832648"/>
                <a:gridCol w="1832648"/>
                <a:gridCol w="1832648"/>
              </a:tblGrid>
              <a:tr h="26940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 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Л.П.Берия (1953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Г.М.Маленков (1953-1955)</a:t>
                      </a:r>
                    </a:p>
                  </a:txBody>
                  <a:tcPr marL="26940" marR="26940" marT="13470" marB="1347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Н.С.Хрущев (середина-конец 50-х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гг.)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“Антипартийная группа” (1957)</a:t>
                      </a:r>
                    </a:p>
                  </a:txBody>
                  <a:tcPr marL="26940" marR="26940" marT="13470" marB="1347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1186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Отношение к культу личности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Критика культа личности.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Необходимо преодолеть культ личности.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Доклад о культе личности и его последствиях на 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XХ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съезде КПСС.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Прекратить развенчание культа Сталина.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/>
                </a:tc>
              </a:tr>
              <a:tr h="277613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Политическая программа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Отказ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от репрессивной политики: пересмотр и прекращение некоторых следственных дел, реабилитация по “делу врачей” и “мингрельскому делу”. Амнистия осужденным внесудебными органами (отклонена). Вывод из ведения МВД ряда подразделений, включая 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ГУЛАГ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Партия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должна заниматься кадрами и пропагандой, а Совмин – всем 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остальным.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Расширение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прав Союзных республик.</a:t>
                      </a:r>
                    </a:p>
                  </a:txBody>
                  <a:tcPr marL="26940" marR="26940" marT="13470" marB="13470"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Содействие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Хрущеву в устранении Берии от 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власти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Критика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аппарата за “перерождение” (бюрократизм, взяточничество, пренебрежение интересами народа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Ставка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на обновленный государственный аппарат.</a:t>
                      </a:r>
                    </a:p>
                  </a:txBody>
                  <a:tcPr marL="26940" marR="26940" marT="13470" marB="13470"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Борьба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за власть против Берии, Маленкова и “антипартийной группы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”.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Ставка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на партийный аппарат, молодую партийную 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элиту.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Реабилитация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жертв политических репрессий, восстановление прав репрессированных 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народов.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Начало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“оттепели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”.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Поиск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новых путей управления экономикой – начало реформирования государственного аппарата (сокращение аппарата министерств, разделение Госплана на две организации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Борьба против Хрущева, нарушающего, по их мнению, “принципы коллективного руководства”. Требование снять его с поста первого секретаря ЦК и ликвидировать этот пост.</a:t>
                      </a:r>
                    </a:p>
                  </a:txBody>
                  <a:tcPr marL="26940" marR="26940" marT="13470" marB="13470" anchor="ctr"/>
                </a:tc>
              </a:tr>
              <a:tr h="219275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Экономические приоритеты 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Критикует экстенсивное развитие экономики, говорит о неэффективности колхозов и необходимости материального симулирования в них. 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Подъем материального благосостояния народа: рост производства предметов потребления, развитие сельского хозяйства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( повышение закупочных цен.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Поощрение подсобных хозяйств, развитие колхозного рынка).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Идея интенсивного развития экономики.</a:t>
                      </a:r>
                    </a:p>
                  </a:txBody>
                  <a:tcPr marL="26940" marR="26940" marT="13470" marB="13470" anchor="ctr"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Приоритетное развитие средств производства сельского хозяйства (до 1959 г. – идеи, сходные с идеями Маленкова).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Экстенсивное развитие экономики.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Новые подходы к управлению народным хозяйством (1957- переход к отраслевому управлению через Совнархозы) 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940" marR="26940" marT="13470" marB="134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Отказ от политики “ экономического волюнтаризма”, необдуманных и поспешных решений.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6940" marR="26940" marT="13470" marB="1347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0"/>
            <a:ext cx="9144000" cy="332656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Альтернативы развития страны</a:t>
            </a:r>
            <a:endParaRPr lang="ru-RU" sz="20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69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55776" cy="354400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699391"/>
              </p:ext>
            </p:extLst>
          </p:nvPr>
        </p:nvGraphicFramePr>
        <p:xfrm>
          <a:off x="2915816" y="116631"/>
          <a:ext cx="6251710" cy="28530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233807"/>
                <a:gridCol w="5017903"/>
              </a:tblGrid>
              <a:tr h="43866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Берия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Лаврентий Павлович (17.03.1899— 23.12.1953)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97438">
                <a:tc gridSpan="2">
                  <a:txBody>
                    <a:bodyPr/>
                    <a:lstStyle/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Родился в с. Мерхеули Сухумского района Абхазской АССР. Грузин.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2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1919 г. </a:t>
                      </a:r>
                    </a:p>
                    <a:p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окончил Бакинское среднее механико-строительное техническое училище</a:t>
                      </a:r>
                    </a:p>
                  </a:txBody>
                  <a:tcPr/>
                </a:tc>
              </a:tr>
              <a:tr h="8653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1921— 1931 гг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органах разведки и контрразведки, заместитель председателя Азербайджанской ЧК, председатель Грузинского и Закавказского ГПУ, представитель ОГПУ в ЗСФСР.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86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1938</a:t>
                      </a:r>
                      <a:r>
                        <a:rPr lang="ru-RU" sz="1400" b="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г. </a:t>
                      </a: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нарком внутренних дел СССР,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990523"/>
              </p:ext>
            </p:extLst>
          </p:nvPr>
        </p:nvGraphicFramePr>
        <p:xfrm>
          <a:off x="0" y="3190200"/>
          <a:ext cx="9144000" cy="26670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67744"/>
                <a:gridCol w="6876256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С 1946 г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заместитель Председателя Совмина СССР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в марте — июне 1953 г. 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первый заместитель Председателя Совмина СССР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lang="ru-RU" sz="1400" b="1" i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Депутат Верховного Совета СССР 1—3 созывов. 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1943 г. 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Герой Социалистического Труда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1945 г.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Маршал Советского Союза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26 июня 1953 г. 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снят с постов и арестован. На июльском (1953 г.) Пленуме ЦК выведен из состава ЦК и исключен из партии как враг партии и  народа.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23 декабря 1953 г. </a:t>
                      </a:r>
                      <a:endParaRPr lang="ru-RU" sz="1400" b="1" i="0" kern="12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специальным судебным присутствием Верховного суда СССР приговорен к расстрелу и в тот же день расстрелян. </a:t>
                      </a:r>
                      <a:endParaRPr lang="ru-RU" sz="1400" b="1" i="0" kern="12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632" y="6309320"/>
            <a:ext cx="9144000" cy="548680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Объясните обвеатуру и термины:     </a:t>
            </a:r>
            <a:r>
              <a:rPr lang="ru-RU" sz="16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ЧК.  АССР. ОГПУ. </a:t>
            </a:r>
            <a:r>
              <a:rPr lang="ru-RU" sz="16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ЗСФСР</a:t>
            </a:r>
            <a:r>
              <a:rPr lang="ru-RU" sz="16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Нарком. </a:t>
            </a:r>
            <a:r>
              <a:rPr lang="ru-RU" sz="16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Совмин.  </a:t>
            </a:r>
            <a:r>
              <a:rPr lang="ru-RU" sz="16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СССР. </a:t>
            </a:r>
            <a:endParaRPr lang="ru-RU" sz="16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34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Курс, взятый Берия после смерти Сталина, был абсолютно ясным, последовательным и четким. Берия вел дело,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1200150" lvl="2" indent="-28575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 демонтажу «мировой системы социализма»;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1200150" lvl="2" indent="-28575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во-вторых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 расшатыванию единства Союза ССР;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1200150" lvl="2" indent="-28575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в-третьих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 постепенному сворачиванию социалистического строительства как такового.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016422"/>
            <a:ext cx="7286600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wrap="square" anchor="ctr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Фактически, Берия предлагал… сдать Восточную Германию! Он заявлял: «ГДР! Да что такое эта ГДР?! Даже не настоящее государство. Держится только на советских штыках, хоть и называется Германской Демократической Республикой». Берия доказывал Маленкову, Хрущеву, Молотову и Булганину – эксперимент по строительству социализма в ГДР провалился. Из ГДР надо уходить, выводить войска и дать ей возможность объединиться с Западной Германией. Пройдет чуть меньше 40 лет и программа Берия будет выполнена – ее исполнителем окажется Михаил Горбачев.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3356992"/>
            <a:ext cx="7286600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wrap="square" anchor="ctr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Лаврентий Палыч подготовил широчайшую программу «национализации» союзных республик – изгнание русских (и вообще выдвиженцев Москвы) из органов управления союзными республиками и замена их «местными кадрами», введение в деловой и официальный оборот национальных языков, реабилитация деятелей «национального движения». Более того, есть данные, что Берия планировал вступить в прямые переговоры с арестованными лидерами вооруженного подполья Литвы и Западной Украины.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4612486"/>
            <a:ext cx="7286600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wrap="square" anchor="ctr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Кроме того, Берия активно поощрял идеи Маленкова о децентрализации экономики и постепенного отказа от планового хозяйства. Между тем, вся советская коммунистическая система держалась на трех китах –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lvl="2" indent="-228600">
              <a:buFont typeface="+mj-lt"/>
              <a:buAutoNum type="arabicPeriod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внешней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мощи,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lvl="2" indent="-228600">
              <a:buFont typeface="+mj-lt"/>
              <a:buAutoNum type="arabicPeriod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централизованной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системе управления СССР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1143000" lvl="2" indent="-228600">
              <a:buFont typeface="+mj-lt"/>
              <a:buAutoNum type="arabicPeriod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плановой экономике.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Берия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готовил одновременный удар по всем трем опорам существовавшей системы.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5934670"/>
            <a:ext cx="730830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wrap="square" anchor="ctr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Судя по многим его высказываниям, он предполагал и развенчание культа личности Сталина, т.е. лишал народ последней точки опоры – прежней идеологии.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58754" y="6488668"/>
            <a:ext cx="297472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/>
              <a:t>http://planeta.b</a:t>
            </a:r>
            <a:r>
              <a:rPr lang="ru-RU" dirty="0" smtClean="0"/>
              <a:t> </a:t>
            </a:r>
            <a:r>
              <a:rPr lang="en-US" dirty="0" smtClean="0"/>
              <a:t>y/article/448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31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0812"/>
            <a:ext cx="9144000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</a:rPr>
              <a:t>I </a:t>
            </a:r>
            <a:r>
              <a:rPr lang="ru-RU" b="1" dirty="0" smtClean="0">
                <a:solidFill>
                  <a:prstClr val="black"/>
                </a:solidFill>
              </a:rPr>
              <a:t>этап борьбы за власть после смерти И. Сталина: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424993"/>
            <a:ext cx="2023824" cy="36933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prstClr val="black"/>
                </a:solidFill>
              </a:rPr>
              <a:t>Март-июль 1953г.</a:t>
            </a:r>
            <a:r>
              <a:rPr lang="ru-RU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4077072"/>
            <a:ext cx="9036496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первом этапе борьбы за власть, боясь усиления Л.П.Берия через контроль над органами и войсками госбезопасности, Н.С.Хрущев взял на себя инициативу объединить членов руководства на акцию против Л.П.Берии. Он добился возвращения в Москву Г.К.Жукова, которому поручил руководить военной стороной ареста Берии, назначив его Министром обороны.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июне 1953 года на одном из заседаний Н.С.Хрущев выступил с обвинениями в адрес Берии. Он обвинялся в карьеризме, национализме, в связях с английской, мусаватистской разведками. Берия и его окружение были арестованы. Конечно, эта акция осуществлялась силовыми методами, но какой-либо альтернативы тогда не было.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Так Берия был устранен с политической арены и расстрелян.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585" y="1273299"/>
            <a:ext cx="3448237" cy="2453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240448"/>
            <a:ext cx="1905000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трелка влево 10"/>
          <p:cNvSpPr/>
          <p:nvPr/>
        </p:nvSpPr>
        <p:spPr>
          <a:xfrm>
            <a:off x="2699792" y="1556792"/>
            <a:ext cx="2160240" cy="1800200"/>
          </a:xfrm>
          <a:prstGeom prst="leftArrow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51520" y="794325"/>
            <a:ext cx="2448272" cy="313873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395536" y="794325"/>
            <a:ext cx="2448272" cy="32827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61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452" y="904669"/>
            <a:ext cx="4714596" cy="4921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20072" y="3070445"/>
            <a:ext cx="3916175" cy="375487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indent="45720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доказательство этих слов приведу акт казни от 23.12.1953.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"Сего числа в 19 часов 50 минут на основании предписания председателя специального судебного присутствия Верховного суда СССР от 23 декабря 1953 года N 003 мною, комендантом специального судебного присутствия генерал-полковником Батицким П.Ф., в присутствии Генерального прокурора СССР, действительного государственного советника юстиции Руденко Р.А. и генерала армии Москаленко К.С., приведен в исполнение приговор специального судебного присутствия по отношению к осужденному к высшей мере наказания - расстрелу Берия Лаврентию Павловичу". Три подписи.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20072" y="19012"/>
            <a:ext cx="3954321" cy="28931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indent="45720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Он был расстрелян 60 лет назад. Но никто до сих пор не знает, где могила кровавого наркома. По официальным данным, Л.П. Берия был арестован 26 июня 1953 года в Кремле и в том же году 23 декабря по приговору суда расстрелян в подземном бункере во внутреннем дворе штаба Московского военного округа. Однако, как свидетельствуют архивы, официальные данные тех лет слишком часто расходятся с действительностью. Поэтому привлекают внимание и другие версии, курсирующие в виде слухов.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9452" y="6359847"/>
            <a:ext cx="471459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http://macbion.narod.ru/s4/beria/index.htm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" y="0"/>
            <a:ext cx="1835696" cy="54868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Документы…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79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812"/>
            <a:ext cx="9144000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black"/>
                </a:solidFill>
              </a:rPr>
              <a:t>I</a:t>
            </a:r>
            <a:r>
              <a:rPr lang="en-US" b="1" dirty="0" smtClean="0">
                <a:solidFill>
                  <a:prstClr val="black"/>
                </a:solidFill>
              </a:rPr>
              <a:t>I</a:t>
            </a:r>
            <a:r>
              <a:rPr lang="ru-RU" b="1" dirty="0" smtClean="0">
                <a:solidFill>
                  <a:prstClr val="black"/>
                </a:solidFill>
              </a:rPr>
              <a:t> этап борьбы за власть после смерти И. Сталина: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380144"/>
            <a:ext cx="2910156" cy="36933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Лето 1953 – февраль 1958г.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983738"/>
            <a:ext cx="3024336" cy="2268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968571"/>
            <a:ext cx="1926329" cy="2268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2555776" y="1270265"/>
            <a:ext cx="2592288" cy="1695198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Один из виновников «Ленинградского дела»</a:t>
            </a:r>
            <a:endParaRPr lang="ru-RU" sz="14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2965463"/>
            <a:ext cx="3024336" cy="2865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Председатель Совмина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708920"/>
            <a:ext cx="1926329" cy="5279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Первый секретарь ЦК КПСС</a:t>
            </a: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4283968" y="2965463"/>
            <a:ext cx="1224136" cy="2551769"/>
          </a:xfrm>
          <a:prstGeom prst="curvedRightArrow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9848" y="3645024"/>
            <a:ext cx="3002592" cy="272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652120" y="6366123"/>
            <a:ext cx="2880320" cy="3752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Министр электростанций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792" y="3663850"/>
            <a:ext cx="2996071" cy="2996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23528" y="6292135"/>
            <a:ext cx="3024335" cy="523220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Усиление позиций Хрущева – ослабление Маленкова.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40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812"/>
            <a:ext cx="9144000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black"/>
                </a:solidFill>
              </a:rPr>
              <a:t>I</a:t>
            </a:r>
            <a:r>
              <a:rPr lang="en-US" b="1" dirty="0" smtClean="0">
                <a:solidFill>
                  <a:prstClr val="black"/>
                </a:solidFill>
              </a:rPr>
              <a:t>II</a:t>
            </a:r>
            <a:r>
              <a:rPr lang="ru-RU" b="1" dirty="0" smtClean="0">
                <a:solidFill>
                  <a:prstClr val="black"/>
                </a:solidFill>
              </a:rPr>
              <a:t> этап борьбы за власть после смерти И. Сталина: 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791656"/>
            <a:ext cx="457200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764704"/>
            <a:ext cx="2131977" cy="213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трелка вправо 2"/>
          <p:cNvSpPr/>
          <p:nvPr/>
        </p:nvSpPr>
        <p:spPr>
          <a:xfrm>
            <a:off x="4751512" y="764705"/>
            <a:ext cx="2052736" cy="2131976"/>
          </a:xfrm>
          <a:prstGeom prst="rightArrow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Попытка упразднить должность 1 секретаря ЦК</a:t>
            </a:r>
            <a:endParaRPr lang="ru-RU" sz="14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3804247"/>
            <a:ext cx="3744416" cy="2216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3789040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5975648" y="3140968"/>
            <a:ext cx="3168352" cy="6480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Т О Г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6020941"/>
            <a:ext cx="3779912" cy="837059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Март 1958 г – Хрущев Н.С 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Первый секретарь ЦК КПСС, 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Председатель Совета министров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3857221"/>
            <a:ext cx="2409127" cy="2183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995936" y="6020941"/>
            <a:ext cx="5148064" cy="837059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Переведён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должность директора электростанции (сперва Усть-Каменогорская ГЭС, затем теплоэлектростанции в Экибастузе), а вскоре </a:t>
            </a:r>
            <a:r>
              <a:rPr lang="ru-RU" sz="1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исключён </a:t>
            </a:r>
            <a:r>
              <a:rPr lang="ru-RU" sz="1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партии. 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старости стал церковным чтецом.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496" y="3140968"/>
            <a:ext cx="5364088" cy="648072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Хрущев потребовал принятия данного решения не Президиумом ЦК, а Пленумом. Пленум его защитил.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4751512" y="3356992"/>
            <a:ext cx="3348880" cy="308247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572000" y="3140968"/>
            <a:ext cx="3528392" cy="329850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58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24510"/>
            <a:ext cx="2267743" cy="32506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396278"/>
              </p:ext>
            </p:extLst>
          </p:nvPr>
        </p:nvGraphicFramePr>
        <p:xfrm>
          <a:off x="2411760" y="198253"/>
          <a:ext cx="6539742" cy="2903201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290652"/>
                <a:gridCol w="5249090"/>
              </a:tblGrid>
              <a:tr h="43866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Маленков Георгий Максимилианович 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(26.12.1901(08.01.1902) - 14.01.1988), 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43449">
                <a:tc gridSpan="2">
                  <a:txBody>
                    <a:bodyPr/>
                    <a:lstStyle/>
                    <a:p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Родился в Оренбурге. Русский.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42705">
                <a:tc>
                  <a:txBody>
                    <a:bodyPr/>
                    <a:lstStyle/>
                    <a:p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1921-1925 гг.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учился в Московском высшем техническом училище. </a:t>
                      </a:r>
                    </a:p>
                  </a:txBody>
                  <a:tcPr anchor="ctr"/>
                </a:tc>
              </a:tr>
              <a:tr h="3733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1919 г.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Красной Армии. </a:t>
                      </a:r>
                    </a:p>
                  </a:txBody>
                  <a:tcPr anchor="ctr"/>
                </a:tc>
              </a:tr>
              <a:tr h="216024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1925 г. в аппарате ЦК ВКП(б), с 1930 г. зав. отделом Московского комитета партии. </a:t>
                      </a:r>
                      <a:b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1934-1939 гг. зав. Отделом руководящих партийных органов ЦК ВКП(б). </a:t>
                      </a:r>
                      <a:b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1939-1946 гг. и 1948-1953 гг. секретарь ЦК партии, единовременно в 1939-1946 гг. нач. Управления кадров ЦК ВКП(б).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769347"/>
              </p:ext>
            </p:extLst>
          </p:nvPr>
        </p:nvGraphicFramePr>
        <p:xfrm>
          <a:off x="251520" y="3403067"/>
          <a:ext cx="6012161" cy="306398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491037"/>
                <a:gridCol w="4521124"/>
              </a:tblGrid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 1946-1953 гг. 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зам. Председателя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Совмина СССР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 1953-1955 гг. 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Председатель  Совмина СССР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 1955-1957 гг. 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министр электростанций СССР. зам. Председателя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Совмина СССР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июньском (1957 г.) Пленуме ЦК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выведен из состава Президиума ЦК и из состава ЦК за несовместимую с ленинскими принципами партии фракционную деятельность. </a:t>
                      </a: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 1957 г. 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директор Усть-Каменогорской ГЭС и Экибастузской ТЭЦ. 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 1961 г. 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 пенсии. </a:t>
                      </a:r>
                      <a:endParaRPr lang="ru-RU" sz="1400" b="1" kern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3407224"/>
            <a:ext cx="2007096" cy="306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551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57" y="0"/>
            <a:ext cx="2667000" cy="3181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140787"/>
              </p:ext>
            </p:extLst>
          </p:nvPr>
        </p:nvGraphicFramePr>
        <p:xfrm>
          <a:off x="2915816" y="83096"/>
          <a:ext cx="5976664" cy="308913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858680"/>
                <a:gridCol w="4117984"/>
              </a:tblGrid>
              <a:tr h="46558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Хрущев Никита Сергеевич</a:t>
                      </a:r>
                      <a:r>
                        <a:rPr lang="ru-RU" sz="18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(05.04.1894 -11.09.1971)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29560">
                <a:tc gridSpan="2">
                  <a:txBody>
                    <a:bodyPr/>
                    <a:lstStyle/>
                    <a:p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Родился в с. Калиновке Курской губернии. Русский.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1918 г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член партии</a:t>
                      </a:r>
                    </a:p>
                  </a:txBody>
                  <a:tcPr anchor="ctr"/>
                </a:tc>
              </a:tr>
              <a:tr h="2712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в1934-1966 гг.,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член ЦК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432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22.03.39-14.10.64 гг.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член Политбюро (Президиума) ЦК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16.12.49 г.,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секретарь ЦК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712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07.09.53-14.10.64 гг. 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Первый секретарь ЦК</a:t>
                      </a:r>
                    </a:p>
                  </a:txBody>
                  <a:tcPr anchor="ctr"/>
                </a:tc>
              </a:tr>
              <a:tr h="271264"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Окончил рабфак, учился в Промышленной академии. 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Трудовую деятельность начал пастухом, работал слесарем в Донбассе, участник гражданской войны. </a:t>
                      </a:r>
                      <a:endParaRPr lang="ru-RU" sz="14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082136"/>
              </p:ext>
            </p:extLst>
          </p:nvPr>
        </p:nvGraphicFramePr>
        <p:xfrm>
          <a:off x="19756" y="3429000"/>
          <a:ext cx="9015723" cy="332380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590920"/>
                <a:gridCol w="6424803"/>
              </a:tblGrid>
              <a:tr h="2454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 1924 г. </a:t>
                      </a:r>
                      <a:endParaRPr lang="ru-RU" sz="12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 партийной работе в Донбассе и Киеве. </a:t>
                      </a:r>
                      <a:endParaRPr lang="ru-RU" sz="1200" b="1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454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1931 г.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секретарь Бауманского, Краснопресненского райкомов партии в Москве. </a:t>
                      </a:r>
                    </a:p>
                  </a:txBody>
                  <a:tcPr/>
                </a:tc>
              </a:tr>
              <a:tr h="3935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1932-1938 гг.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второй секретарь МГК партии, первый секретарь МГК и второй секретарь МК партии,  гг. первый секретарь МК и МГК партии. </a:t>
                      </a:r>
                    </a:p>
                  </a:txBody>
                  <a:tcPr/>
                </a:tc>
              </a:tr>
              <a:tr h="3935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1938- марте 1947 гг. и декабре 1947-1949 гг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первый секретарь ЦК КП(б) Украины, Киевского обкома и горкома партии, </a:t>
                      </a:r>
                    </a:p>
                  </a:txBody>
                  <a:tcPr anchor="ctr"/>
                </a:tc>
              </a:tr>
              <a:tr h="24542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 время Великой Отечественной войны член военных советов ряда фронтов, генерал-лейтенант (1943 г.).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61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1949 г.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секретарь ЦК ВКП(б) (КПСС), одновременно в 1949-1953 гг. первый секретарь МК партии. </a:t>
                      </a:r>
                    </a:p>
                  </a:txBody>
                  <a:tcPr anchor="ctr"/>
                </a:tc>
              </a:tr>
              <a:tr h="2205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1953-1964 гг.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Первый секретарь ЦК КПСС</a:t>
                      </a:r>
                    </a:p>
                  </a:txBody>
                  <a:tcPr anchor="ctr"/>
                </a:tc>
              </a:tr>
              <a:tr h="23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одновременно с 1958 г.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Предс. Совмина СССР и с 1956 г. предс. Бюро ЦК КПСС по РСФСР. </a:t>
                      </a:r>
                    </a:p>
                  </a:txBody>
                  <a:tcPr anchor="ctr"/>
                </a:tc>
              </a:tr>
              <a:tr h="5806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1964 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пенсии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36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0"/>
            <a:ext cx="6406113" cy="5232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Политические реформы Н.С.Хрущева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14516" y="1988840"/>
            <a:ext cx="3240360" cy="1008112"/>
          </a:xfrm>
          <a:prstGeom prst="rect">
            <a:avLst/>
          </a:prstGeom>
          <a:solidFill>
            <a:srgbClr val="FF00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Курс на демократизацию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10560" y="3645024"/>
            <a:ext cx="2448272" cy="6480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Государственное и партийное строительство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052736"/>
            <a:ext cx="2088232" cy="6480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Расширение прав союзных республик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348880"/>
            <a:ext cx="2088232" cy="6480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Расширение прав союзных республик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693637" y="1091892"/>
            <a:ext cx="2088232" cy="6480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Расширение прав союзных республик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93637" y="2348880"/>
            <a:ext cx="2088232" cy="6480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Расширение прав союзных республик</a:t>
            </a:r>
          </a:p>
        </p:txBody>
      </p:sp>
      <p:cxnSp>
        <p:nvCxnSpPr>
          <p:cNvPr id="11" name="Прямая со стрелкой 10"/>
          <p:cNvCxnSpPr>
            <a:endCxn id="5" idx="3"/>
          </p:cNvCxnSpPr>
          <p:nvPr/>
        </p:nvCxnSpPr>
        <p:spPr>
          <a:xfrm flipH="1" flipV="1">
            <a:off x="2339752" y="1376772"/>
            <a:ext cx="574764" cy="612068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3" idx="1"/>
          </p:cNvCxnSpPr>
          <p:nvPr/>
        </p:nvCxnSpPr>
        <p:spPr>
          <a:xfrm flipH="1">
            <a:off x="2339752" y="2492896"/>
            <a:ext cx="574764" cy="180020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8" idx="1"/>
          </p:cNvCxnSpPr>
          <p:nvPr/>
        </p:nvCxnSpPr>
        <p:spPr>
          <a:xfrm flipV="1">
            <a:off x="6154876" y="1415928"/>
            <a:ext cx="538761" cy="572912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3" idx="3"/>
            <a:endCxn id="9" idx="1"/>
          </p:cNvCxnSpPr>
          <p:nvPr/>
        </p:nvCxnSpPr>
        <p:spPr>
          <a:xfrm>
            <a:off x="6154876" y="2492896"/>
            <a:ext cx="538761" cy="180020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3" idx="2"/>
            <a:endCxn id="4" idx="0"/>
          </p:cNvCxnSpPr>
          <p:nvPr/>
        </p:nvCxnSpPr>
        <p:spPr>
          <a:xfrm>
            <a:off x="4534696" y="2996952"/>
            <a:ext cx="0" cy="648072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ая прямоугольная выноска 19"/>
          <p:cNvSpPr/>
          <p:nvPr/>
        </p:nvSpPr>
        <p:spPr>
          <a:xfrm>
            <a:off x="2447256" y="4797152"/>
            <a:ext cx="6696744" cy="1944216"/>
          </a:xfrm>
          <a:prstGeom prst="wedgeRoundRectCallout">
            <a:avLst>
              <a:gd name="adj1" fmla="val -351"/>
              <a:gd name="adj2" fmla="val -7824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Дискуссии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наиважнейшим вопросам жизнедеятельности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общества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Ротация партийных кадров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Расширение прав местных партийных организаций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Выдвижение на руководящие посты по деловым качествам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Недопустимость подмены партийными органами государственных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Сокращение численности партийного аппарата и расширение партийного актива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0" y="3140968"/>
            <a:ext cx="2339752" cy="371703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Ротация персонала подразумевает плановое служебное перемещение или существенное изменение должностных обязанностей работника. В целом интенсивное применение ротации считается положительным фактором и благотворно влияет на конечный результат. Перемещать людей по «горизонтали» необходимо вследствие того, что длительное пребывание в одной должности снижает трудовую мотивацию, сотрудник ограничивает кругозор рамками одного участка, свыкается с недостатками, перестает обогащать свою деятельность новыми методами и формами. Смена мест дает возможность сравнить ситуации, быстрее адаптироваться к новым условиям. 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2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350190"/>
              </p:ext>
            </p:extLst>
          </p:nvPr>
        </p:nvGraphicFramePr>
        <p:xfrm>
          <a:off x="467544" y="1556792"/>
          <a:ext cx="8352927" cy="472058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92088"/>
                <a:gridCol w="1080120"/>
                <a:gridCol w="6480719"/>
              </a:tblGrid>
              <a:tr h="15473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Событие</a:t>
                      </a:r>
                    </a:p>
                  </a:txBody>
                  <a:tcPr marL="10745" marR="10745" marT="19342" marB="19342" anchor="ctr"/>
                </a:tc>
              </a:tr>
              <a:tr h="50288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Назначение Г. М. Маленкова главой правительства</a:t>
                      </a:r>
                    </a:p>
                  </a:txBody>
                  <a:tcPr marL="10745" marR="10745" marT="19342" marB="19342" anchor="ctr"/>
                </a:tc>
              </a:tr>
              <a:tr h="50288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Избрание Н. С. Хрущева руководителем КПСС</a:t>
                      </a:r>
                    </a:p>
                  </a:txBody>
                  <a:tcPr marL="10745" marR="10745" marT="19342" marB="19342" anchor="ctr"/>
                </a:tc>
              </a:tr>
              <a:tr h="38683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Передача Крымской области РСФСР в состав Украины</a:t>
                      </a:r>
                    </a:p>
                  </a:txBody>
                  <a:tcPr marL="10745" marR="10745" marT="19342" marB="19342" anchor="ctr"/>
                </a:tc>
              </a:tr>
              <a:tr h="502885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Отставка Г. М. Маленкова с поста главы правительства</a:t>
                      </a:r>
                    </a:p>
                  </a:txBody>
                  <a:tcPr marL="10745" marR="10745" marT="19342" marB="19342" anchor="ctr"/>
                </a:tc>
              </a:tr>
              <a:tr h="154734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съезд КПСС</a:t>
                      </a:r>
                    </a:p>
                  </a:txBody>
                  <a:tcPr marL="10745" marR="10745" marT="19342" marB="19342" anchor="ctr"/>
                </a:tc>
              </a:tr>
              <a:tr h="386834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Реабилитация репрессированных народов</a:t>
                      </a:r>
                    </a:p>
                  </a:txBody>
                  <a:tcPr marL="10745" marR="10745" marT="19342" marB="19342" anchor="ctr"/>
                </a:tc>
              </a:tr>
              <a:tr h="270784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Принятие третьей Программы КПСС</a:t>
                      </a:r>
                    </a:p>
                  </a:txBody>
                  <a:tcPr marL="10745" marR="10745" marT="19342" marB="19342" anchor="ctr"/>
                </a:tc>
              </a:tr>
              <a:tr h="386834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разработки новой Конституции СССР</a:t>
                      </a:r>
                    </a:p>
                  </a:txBody>
                  <a:tcPr marL="10745" marR="10745" marT="19342" marB="19342" anchor="ctr"/>
                </a:tc>
              </a:tr>
              <a:tr h="386834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Расстрел рабочей демонстрации в Новочеркасске</a:t>
                      </a:r>
                    </a:p>
                  </a:txBody>
                  <a:tcPr marL="10745" marR="10745" marT="19342" marB="19342" anchor="ctr"/>
                </a:tc>
              </a:tr>
              <a:tr h="502885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Избрание Н. С. Хрущева главой правительства</a:t>
                      </a:r>
                    </a:p>
                  </a:txBody>
                  <a:tcPr marL="10745" marR="10745" marT="19342" marB="19342" anchor="ctr"/>
                </a:tc>
              </a:tr>
              <a:tr h="386834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Отставка Н. С. Хрущева со всех постов</a:t>
                      </a:r>
                    </a:p>
                  </a:txBody>
                  <a:tcPr marL="10745" marR="10745" marT="19342" marB="19342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188640"/>
            <a:ext cx="8496944" cy="720080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Заполните графу «Дата»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29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686485"/>
              </p:ext>
            </p:extLst>
          </p:nvPr>
        </p:nvGraphicFramePr>
        <p:xfrm>
          <a:off x="179513" y="1412776"/>
          <a:ext cx="8784976" cy="481485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924735"/>
                <a:gridCol w="1019480"/>
                <a:gridCol w="6840761"/>
              </a:tblGrid>
              <a:tr h="41728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</a:p>
                  </a:txBody>
                  <a:tcPr marL="10745" marR="10745" marT="19342" marB="193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Событие</a:t>
                      </a:r>
                    </a:p>
                  </a:txBody>
                  <a:tcPr marL="10745" marR="10745" marT="19342" marB="19342" anchor="ctr"/>
                </a:tc>
              </a:tr>
              <a:tr h="417287"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Принятие аграрной программы Н. С. Хрущева на Пленуме ЦК КПСС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</a:tr>
              <a:tr h="320990"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освоения целинных и залежных земель</a:t>
                      </a:r>
                      <a:endParaRPr lang="ru-RU" sz="1400" b="1" kern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</a:tr>
              <a:tr h="417287"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широкой кампании за выращивание кукурузы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</a:tr>
              <a:tr h="417287"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широкомасштабного жилищного строительства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</a:tr>
              <a:tr h="320990"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Упразднение машинно-тракторных станций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</a:tr>
              <a:tr h="417287"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Ликвидация отраслевой системы управления экономикой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</a:tr>
              <a:tr h="417287"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Запуск первого в мире искусственного спутника Земли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</a:tr>
              <a:tr h="320990"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Установление 7-часового рабочего дня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</a:tr>
              <a:tr h="320990"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Денежная реформа. Первый полет человека в космос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</a:tr>
              <a:tr h="513584"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борьбы с личными подсобными хозяйствами крестьян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</a:tr>
              <a:tr h="513584"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latinLnBrk="0" hangingPunct="1"/>
                      <a:r>
                        <a:rPr lang="ru-RU" sz="14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продовольственного кризиса и массовых закупок зерна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16" marR="8916" marT="16050" marB="1605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3528" y="188640"/>
            <a:ext cx="8496944" cy="720080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Заполните графу «Дата»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26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политические акции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Освоение целины.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Борьба с культом личности Сталина, массовая десталинизация в 1961 году (вынос тела Сталина из Мавзолея, переименование названных в честь Сталина городов, снесение памятников Сталину (остался только памятник в Гори)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Реабилитация жертв сталинских репрессий.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Силовой разгон митингов в Тбилиси против осуждения культа личности Сталина (1956).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Силовое подавление восстания в Венгрии (1956).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Полная или частичная реабилитация ряда репрессированных народов (кроме крымских татар и немцев), восстановление Кабардино-Балкарской, Калмыцкой, Чечено-Ингушской АССР в 1957 году.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Упразднение отраслевых министерств, создание совнархозов (1957).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Постепенный переход к принципу «несменяемости кадров», увеличение самостоятельности глав союзных республик.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Первые успехи космической программы — запуск Спутника-1 и полёт в космос Юрия Алексеевича Гагарина (1961).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Возведение Берлинской стены (1961).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Новочеркасский расстрел (1962)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Размещение ядерных ракет на Кубе во время Карибского кризиса 1962 года.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Разделение обкомов (1963).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Встреча с американским вице-президентом Ричардом Никсоном в Айове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27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224" y="764704"/>
            <a:ext cx="914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Курьёзы и крылатые фразы Н. С. Хрущёва</a:t>
            </a:r>
          </a:p>
          <a:p>
            <a:endParaRPr lang="ru-RU" sz="14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«Мы никогда не примем Аденауэра как представителя Германии. Если снять с него штаны и посмотреть на его задницу, то можно убедиться, что Германия разделена. А если взглянуть на него спереди, то можно убедиться в том, что Германия никогда не поднимется».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Одного американского сенатора, который ему понравился, Хрущёв спросил: «Откуда вы?» — «Из Миннеаполиса». Хрущёв подошел к карте мира, обвел карандашом Миннеаполис и заявил: «Это чтобы я не забыл, что этот город должен уцелеть, когда полетят наши ракеты».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* «Мы вас закопаем». На приёме в Москве 18 ноября 1956 года Хрущёв в беседе с американскими дипломатами хотел подчеркнуть противоречивость двух мировых систем. Он хотел сказать тезис Маркса о том, что социализм является могильщиком капитализма, но вместо этого выдал фразу «Мы вас закопаем», что им было повторено на одной из встреч с журналистами в США в сентябре 1959 года.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«Пидорасы проклятые!» Хрущёв о художниках-абстракционистах при посещении выставки в Манеже 1 декабря 1962 года, в передаче художника Э. Белютина: «Вы что — мужики или пидорасы проклятые, как вы можете так писать?». Позднейший комментарий художника В. Кавешникова: «Видимо, он слыхал, что недавно в издательстве „Искусство“ была разоблачена группа гомосексуалистов и был суд».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Во время первых посещений Америки Хрущёв очень непосредственно себя вёл, он изучал опыт сельского хозяйства, а когда его стали донимать журналисты, то стал кидаться в них стеблями от кукурузы.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«Мы вам покажем кузькину мать». 24 июня 1959 года, во время осмотра американской выставки в Сокольниках, Хрущёв сказал вице-президенту США Р. Никсону: «В нашем распоряжении имеются средства, которые будут иметь для вас тяжкие последствия. (…) Мы вам ещё покажем кузькину мать!» Переводчик в замешательстве перевёл фразу дословно: «Мы вам покажем ещё мать Кузьмы!» «Американцы были ошарашены: что это? Новое оружие, ещё более грозное, чем ракетно-ядерное?» Фраза была повторена Хрущёвым в отчете ЦК КПСС XXII съезду партии 17 октября 1961 года.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3186100" cy="404664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Заметный след в истории…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4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836712"/>
            <a:ext cx="8568952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/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«Обратно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пекёть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!» — ремарка по поводу тёплой погоды по возвращении из Индии в Москву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«Политики везде одинаковы: они обещают построить мост там, где и реки-то нет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«Ботинок Хрущёва» — широко распространён миф о том, что 12 октября 1960 года, во время заседания 15-й ассамблеи ООН, первый секретарь ЦК КПСС стал стучать ботинком по столу. 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тот день шло обсуждение «венгерского вопроса», и Хрущёв, вместе с другими членами советской делегации, всячески пытался его сорвать. По свидетельствам современников Хрущёва, Анастаса Микояна и личного переводчика Хрущёва (лично присутствовавшего на том совещании), дело происходило следующим образом: у Хрущёва был не ботинок, а открытые туфли (наподобие современных сандалий). В момент выступления докладчика Хрущёв снял туфлю и принялся нарочито долго её рассматривать и трясти, подняв на уровне головы, а также несколько раз слегка стукнул ей по столу, как бы пытаясь выбить камешек, который якобы туда закатился. Этими действиями Хрущёв демонстрировал, что доклад ему не интересен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500" dirty="0">
                <a:latin typeface="Times New Roman" pitchFamily="18" charset="0"/>
                <a:cs typeface="Times New Roman" pitchFamily="18" charset="0"/>
              </a:rPr>
            </a:b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На том же заседании Хрущёв назвал филиппинского докладчика «прихвостнем и холуем американского империализма», поставив в тупик переводчиков. Сын Хрущёва — Сергей, присутствовавший на том заседании ООН, рассказал, что туфля с Хрущёва слетела в толпе, а затем ему её принесла охрана. И он в знак несогласия с выступлением стал постукивать ей по столу. Фотография же с ботинком была признана Сергеем Хрущёвым современным фотомонтажом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«Нынешнее поколение советских людей будет жить при коммунизме» — знаменитая фраза Никиты Сергеевича Хрущёва, произнесённая на XXII съезде КПСС в 1961 году. Во время своего выступления он объявил, что к 1980 году в СССР будет построен коммунизм (точнее, материально-техническая база коммунизма). Фраза вошла также в Программу КПСС, принятую на этом съезде.....</a:t>
            </a:r>
          </a:p>
        </p:txBody>
      </p:sp>
    </p:spTree>
    <p:extLst>
      <p:ext uri="{BB962C8B-B14F-4D97-AF65-F5344CB8AC3E}">
        <p14:creationId xmlns:p14="http://schemas.microsoft.com/office/powerpoint/2010/main" val="30658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1688" y="95250"/>
            <a:ext cx="5000625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84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2555</Words>
  <Application>Microsoft Office PowerPoint</Application>
  <PresentationFormat>Экран (4:3)</PresentationFormat>
  <Paragraphs>272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</dc:creator>
  <cp:lastModifiedBy>Артём Мендрик</cp:lastModifiedBy>
  <cp:revision>63</cp:revision>
  <dcterms:created xsi:type="dcterms:W3CDTF">2010-12-24T20:38:04Z</dcterms:created>
  <dcterms:modified xsi:type="dcterms:W3CDTF">2015-08-27T11:40:23Z</dcterms:modified>
</cp:coreProperties>
</file>