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14"/>
  </p:notesMasterIdLst>
  <p:sldIdLst>
    <p:sldId id="267" r:id="rId5"/>
    <p:sldId id="256" r:id="rId6"/>
    <p:sldId id="257" r:id="rId7"/>
    <p:sldId id="258" r:id="rId8"/>
    <p:sldId id="259" r:id="rId9"/>
    <p:sldId id="260" r:id="rId10"/>
    <p:sldId id="261" r:id="rId11"/>
    <p:sldId id="262" r:id="rId12"/>
    <p:sldId id="266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CE7B1DE5-D62B-45FD-8343-60969104934A}" type="datetimeFigureOut">
              <a:rPr lang="ru-RU"/>
              <a:pPr>
                <a:defRPr/>
              </a:pPr>
              <a:t>13.08.2015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4D041B0D-FAA1-446F-B102-74045D9367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8910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710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54FCED1-03BF-45F0-83FF-9E5CBC7279D3}" type="slidenum">
              <a:rPr lang="ru-RU">
                <a:solidFill>
                  <a:srgbClr val="000000"/>
                </a:solidFill>
              </a:rPr>
              <a:pPr/>
              <a:t>1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243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915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0BBB2CB-EDCE-4B98-B27E-957CC7EF419B}" type="slidenum">
              <a:rPr lang="ru-RU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17601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5120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569D77F-5CF2-4C6B-A1E7-75DF206AFB51}" type="slidenum">
              <a:rPr lang="ru-RU">
                <a:solidFill>
                  <a:srgbClr val="000000"/>
                </a:solidFill>
              </a:rPr>
              <a:pPr/>
              <a:t>3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940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703621D-C71A-4A85-9F1F-F066D8889A52}" type="slidenum">
              <a:rPr lang="ru-RU">
                <a:solidFill>
                  <a:srgbClr val="000000"/>
                </a:solidFill>
              </a:rPr>
              <a:pPr/>
              <a:t>4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3353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5529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5876AE-E56A-4B0C-8BB9-0B554795D8AE}" type="slidenum">
              <a:rPr lang="ru-RU">
                <a:solidFill>
                  <a:srgbClr val="000000"/>
                </a:solidFill>
              </a:rPr>
              <a:pPr/>
              <a:t>5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7560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5734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A0671D0-D6DD-4CDC-9C37-2F53D32A574B}" type="slidenum">
              <a:rPr lang="ru-RU">
                <a:solidFill>
                  <a:srgbClr val="000000"/>
                </a:solidFill>
              </a:rPr>
              <a:pPr/>
              <a:t>6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0062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5939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E6E3126-981F-4C28-A0B2-2E6AE10D8595}" type="slidenum">
              <a:rPr lang="ru-RU">
                <a:solidFill>
                  <a:srgbClr val="000000"/>
                </a:solidFill>
              </a:rPr>
              <a:pPr/>
              <a:t>7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1233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6144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D3C70F4-327F-44BA-8866-F130C09D2183}" type="slidenum">
              <a:rPr lang="ru-RU">
                <a:solidFill>
                  <a:srgbClr val="000000"/>
                </a:solidFill>
              </a:rPr>
              <a:pPr/>
              <a:t>8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6958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6349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8CF4F9E-A61E-47B8-813C-5D8EBF9C3A4A}" type="slidenum">
              <a:rPr lang="ru-RU">
                <a:solidFill>
                  <a:srgbClr val="000000"/>
                </a:solidFill>
              </a:rPr>
              <a:pPr/>
              <a:t>9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330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051AA-63C3-4EBA-9A37-B8EB34FFAD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2CD78B-FC34-480A-BB45-287E9553A5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E36E47-81BC-4F00-801D-148BDC4F7E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32A4BC-5600-41C7-8E6B-33C745D8C7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588D65-6889-48F0-805C-A663C86217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176E3C-9068-408B-B86E-0F33A69A89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355B28-4402-4F0D-8E6D-B30D2B6EE7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911F37-9A4D-4A98-B134-C339FA2E36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6092A2-958B-4DB9-8099-675E2D6A07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947796-3DD3-46C7-8A8C-B02ADC94EB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D71BFD-7130-4FEA-BC32-A2E3FEB851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A0C78C-AF15-4929-856C-2B1D13261D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AEFDD1-62F6-4024-B0A7-38B5CCFB0A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0CA80-E38F-402E-AFAE-435A63F2AD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90BDB0-0749-4C2A-8651-0493B60939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05336D-B9B4-466F-A50B-A9C8861428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CD775-F9B5-4DBF-89CE-E8853DAF0C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392C4-5768-433B-9244-E3ADC36684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0FE612-3486-4C67-863A-BE496DA5B1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4A7035-E3A2-4796-B722-176031A170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373E5E-0481-44A5-922D-B59680C4F7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C64975-159D-41DA-BFF4-7E81115118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DB839D-EBCE-483F-B1F5-7846C062F5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B9C18-01BE-4164-8867-97C2118FB0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1784" y="44065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1784" y="2906316"/>
            <a:ext cx="7772400" cy="150018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41E85B-4B4E-42BF-AF17-124905D8BD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13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73600" y="1981200"/>
            <a:ext cx="4013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90C2A-2741-46B2-9415-F0A0F5EF95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50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4716"/>
            <a:ext cx="4040717" cy="6405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5272"/>
            <a:ext cx="4040717" cy="39504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6085" y="1534716"/>
            <a:ext cx="4040716" cy="6405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6085" y="2175272"/>
            <a:ext cx="4040716" cy="39504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D95F1-3FAB-45B3-BF4F-D95C2E7571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3029C8-974F-44D3-A277-332DAA7D9C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B1F2A-EBC1-428F-A53C-634829A710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2654"/>
            <a:ext cx="30077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2653"/>
            <a:ext cx="511174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4703"/>
            <a:ext cx="30077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7273E2-E4D6-4B43-AE7A-FE4A28162B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817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817" y="613172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817" y="5367337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B50A4A-5F0A-45BC-9242-7FB75E31BA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EAE428-22C4-401C-A3D0-15D8651389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59690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E8DB43-DE3E-4664-93F3-C75183C7EE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556932"/>
            <a:ext cx="8424088" cy="1260000"/>
          </a:xfrm>
        </p:spPr>
        <p:txBody>
          <a:bodyPr/>
          <a:lstStyle>
            <a:lvl1pPr>
              <a:defRPr sz="8000" b="0">
                <a:solidFill>
                  <a:schemeClr val="bg2">
                    <a:lumMod val="25000"/>
                  </a:schemeClr>
                </a:solidFill>
                <a:effectLst/>
                <a:latin typeface="Cassandra" pitchFamily="66" charset="0"/>
                <a:ea typeface="Arial Unicode MS" pitchFamily="34" charset="-128"/>
                <a:cs typeface="Arial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7180" y="3528591"/>
            <a:ext cx="6400800" cy="1260000"/>
          </a:xfrm>
        </p:spPr>
        <p:txBody>
          <a:bodyPr/>
          <a:lstStyle>
            <a:lvl1pPr marL="0" indent="0" algn="ctr">
              <a:buNone/>
              <a:defRPr sz="3600" i="1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6241" y="296652"/>
            <a:ext cx="7920000" cy="900113"/>
          </a:xfrm>
        </p:spPr>
        <p:txBody>
          <a:bodyPr/>
          <a:lstStyle>
            <a:lvl1pPr>
              <a:defRPr sz="6000" b="0">
                <a:solidFill>
                  <a:schemeClr val="bg2">
                    <a:lumMod val="25000"/>
                  </a:schemeClr>
                </a:solidFill>
                <a:latin typeface="Cassandra" pitchFamily="66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35596" y="1593342"/>
            <a:ext cx="7920000" cy="4428000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3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5596" y="296652"/>
            <a:ext cx="7920000" cy="900113"/>
          </a:xfrm>
        </p:spPr>
        <p:txBody>
          <a:bodyPr/>
          <a:lstStyle>
            <a:lvl1pPr>
              <a:defRPr sz="6000" b="0" baseline="0">
                <a:solidFill>
                  <a:schemeClr val="bg2">
                    <a:lumMod val="25000"/>
                  </a:schemeClr>
                </a:solidFill>
                <a:latin typeface="Cassandra" pitchFamily="66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/>
          </p:nvPr>
        </p:nvSpPr>
        <p:spPr>
          <a:xfrm>
            <a:off x="935596" y="1593342"/>
            <a:ext cx="7920000" cy="4248000"/>
          </a:xfrm>
        </p:spPr>
        <p:txBody>
          <a:bodyPr/>
          <a:lstStyle>
            <a:lvl1pPr marL="0" indent="0">
              <a:buNone/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 marL="108000" indent="0">
              <a:buNone/>
              <a:defRPr/>
            </a:lvl2pPr>
            <a:lvl3pPr marL="108000" indent="0">
              <a:buNone/>
              <a:defRPr/>
            </a:lvl3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спис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5596" y="296652"/>
            <a:ext cx="7920000" cy="900113"/>
          </a:xfrm>
        </p:spPr>
        <p:txBody>
          <a:bodyPr/>
          <a:lstStyle>
            <a:lvl1pPr>
              <a:defRPr sz="6000" b="0">
                <a:solidFill>
                  <a:schemeClr val="bg2">
                    <a:lumMod val="25000"/>
                  </a:schemeClr>
                </a:solidFill>
                <a:latin typeface="Cassandra" pitchFamily="66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/>
          </p:nvPr>
        </p:nvSpPr>
        <p:spPr>
          <a:xfrm>
            <a:off x="935596" y="1593342"/>
            <a:ext cx="7920000" cy="4428000"/>
          </a:xfrm>
        </p:spPr>
        <p:txBody>
          <a:bodyPr/>
          <a:lstStyle>
            <a:lvl1pPr marL="342000" indent="-342000">
              <a:buSzPct val="80000"/>
              <a:buFont typeface="Wingdings 2" pitchFamily="18" charset="2"/>
              <a:buChar char="·"/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 marL="741600" indent="-284400">
              <a:buSzPct val="80000"/>
              <a:buFont typeface="Wingdings" pitchFamily="2" charset="2"/>
              <a:buChar char="§"/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2pPr>
            <a:lvl3pPr marL="1144800" indent="-230400">
              <a:buSzPct val="80000"/>
              <a:buFont typeface="Arial" pitchFamily="34" charset="0"/>
              <a:buChar char="•"/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3pPr>
            <a:lvl4pPr>
              <a:buFont typeface="Wingdings 2" pitchFamily="18" charset="2"/>
              <a:buChar char="·"/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buFont typeface="Wingdings 2" pitchFamily="18" charset="2"/>
              <a:buChar char="·"/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5596" y="296652"/>
            <a:ext cx="7920000" cy="900113"/>
          </a:xfrm>
        </p:spPr>
        <p:txBody>
          <a:bodyPr/>
          <a:lstStyle>
            <a:lvl1pPr>
              <a:defRPr sz="6000" b="0">
                <a:solidFill>
                  <a:schemeClr val="bg2">
                    <a:lumMod val="25000"/>
                  </a:schemeClr>
                </a:solidFill>
                <a:latin typeface="Cassandra" pitchFamily="66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35596" y="1592796"/>
            <a:ext cx="3780000" cy="4428000"/>
          </a:xfrm>
        </p:spPr>
        <p:txBody>
          <a:bodyPr/>
          <a:lstStyle>
            <a:lvl1pPr>
              <a:defRPr sz="320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>
              <a:defRPr sz="2800">
                <a:solidFill>
                  <a:schemeClr val="bg2">
                    <a:lumMod val="25000"/>
                  </a:schemeClr>
                </a:solidFill>
                <a:latin typeface="+mj-lt"/>
              </a:defRPr>
            </a:lvl2pPr>
            <a:lvl3pPr>
              <a:defRPr sz="2400">
                <a:solidFill>
                  <a:schemeClr val="bg2">
                    <a:lumMod val="25000"/>
                  </a:schemeClr>
                </a:solidFill>
                <a:latin typeface="+mj-lt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76056" y="1592796"/>
            <a:ext cx="3780000" cy="4428000"/>
          </a:xfrm>
        </p:spPr>
        <p:txBody>
          <a:bodyPr/>
          <a:lstStyle>
            <a:lvl1pPr>
              <a:defRPr sz="320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>
              <a:defRPr sz="2800">
                <a:solidFill>
                  <a:schemeClr val="bg2">
                    <a:lumMod val="25000"/>
                  </a:schemeClr>
                </a:solidFill>
                <a:latin typeface="+mj-lt"/>
              </a:defRPr>
            </a:lvl2pPr>
            <a:lvl3pPr>
              <a:defRPr sz="2400">
                <a:solidFill>
                  <a:schemeClr val="bg2">
                    <a:lumMod val="25000"/>
                  </a:schemeClr>
                </a:solidFill>
                <a:latin typeface="+mj-lt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36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5558852-A4DA-471E-8DC5-DC54104197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5" r:id="rId2"/>
    <p:sldLayoutId id="2147483694" r:id="rId3"/>
    <p:sldLayoutId id="2147483693" r:id="rId4"/>
    <p:sldLayoutId id="2147483692" r:id="rId5"/>
    <p:sldLayoutId id="2147483691" r:id="rId6"/>
    <p:sldLayoutId id="2147483690" r:id="rId7"/>
    <p:sldLayoutId id="2147483689" r:id="rId8"/>
    <p:sldLayoutId id="2147483688" r:id="rId9"/>
    <p:sldLayoutId id="2147483687" r:id="rId10"/>
    <p:sldLayoutId id="2147483686" r:id="rId11"/>
  </p:sldLayoutIdLst>
  <p:transition spd="slow" advClick="0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A99CC425-9273-457B-BD25-B3F79A8AC9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6" r:id="rId2"/>
    <p:sldLayoutId id="2147483705" r:id="rId3"/>
    <p:sldLayoutId id="2147483704" r:id="rId4"/>
    <p:sldLayoutId id="2147483703" r:id="rId5"/>
    <p:sldLayoutId id="2147483702" r:id="rId6"/>
    <p:sldLayoutId id="2147483701" r:id="rId7"/>
    <p:sldLayoutId id="2147483700" r:id="rId8"/>
    <p:sldLayoutId id="2147483699" r:id="rId9"/>
    <p:sldLayoutId id="2147483698" r:id="rId10"/>
    <p:sldLayoutId id="2147483697" r:id="rId11"/>
  </p:sldLayoutIdLst>
  <p:transition spd="slow" advClick="0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33546144-6479-4FEC-947E-F27EE22E4F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7" r:id="rId2"/>
    <p:sldLayoutId id="2147483716" r:id="rId3"/>
    <p:sldLayoutId id="2147483715" r:id="rId4"/>
    <p:sldLayoutId id="2147483714" r:id="rId5"/>
    <p:sldLayoutId id="2147483713" r:id="rId6"/>
    <p:sldLayoutId id="2147483712" r:id="rId7"/>
    <p:sldLayoutId id="2147483711" r:id="rId8"/>
    <p:sldLayoutId id="2147483710" r:id="rId9"/>
    <p:sldLayoutId id="2147483709" r:id="rId10"/>
    <p:sldLayoutId id="2147483708" r:id="rId11"/>
  </p:sldLayoutIdLst>
  <p:transition spd="slow" advClick="0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 bwMode="auto">
          <a:xfrm>
            <a:off x="971550" y="296863"/>
            <a:ext cx="7920038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7891" name="Текст 2"/>
          <p:cNvSpPr>
            <a:spLocks noGrp="1"/>
          </p:cNvSpPr>
          <p:nvPr>
            <p:ph type="body" idx="1"/>
          </p:nvPr>
        </p:nvSpPr>
        <p:spPr bwMode="auto">
          <a:xfrm>
            <a:off x="971550" y="1631950"/>
            <a:ext cx="7920038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3" r:id="rId2"/>
    <p:sldLayoutId id="2147483722" r:id="rId3"/>
    <p:sldLayoutId id="2147483721" r:id="rId4"/>
    <p:sldLayoutId id="2147483720" r:id="rId5"/>
    <p:sldLayoutId id="2147483719" r:id="rId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6000" kern="1200">
          <a:solidFill>
            <a:srgbClr val="4A452A"/>
          </a:solidFill>
          <a:latin typeface="Cassandra" pitchFamily="66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000">
          <a:solidFill>
            <a:srgbClr val="4A452A"/>
          </a:solidFill>
          <a:latin typeface="Cassandra" pitchFamily="66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000">
          <a:solidFill>
            <a:srgbClr val="4A452A"/>
          </a:solidFill>
          <a:latin typeface="Cassandra" pitchFamily="66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000">
          <a:solidFill>
            <a:srgbClr val="4A452A"/>
          </a:solidFill>
          <a:latin typeface="Cassandra" pitchFamily="66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000">
          <a:solidFill>
            <a:srgbClr val="4A452A"/>
          </a:solidFill>
          <a:latin typeface="Cassandra" pitchFamily="66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rgbClr val="17375E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rgbClr val="17375E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rgbClr val="17375E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rgbClr val="17375E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 2" pitchFamily="18" charset="2"/>
        <a:buChar char="·"/>
        <a:defRPr sz="3200" kern="1200">
          <a:solidFill>
            <a:srgbClr val="4A452A"/>
          </a:solidFill>
          <a:latin typeface="+mj-lt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800" kern="1200">
          <a:solidFill>
            <a:srgbClr val="4A452A"/>
          </a:solidFill>
          <a:latin typeface="+mj-lt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4A452A"/>
          </a:solidFill>
          <a:latin typeface="+mj-lt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17375E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17375E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627784" y="980728"/>
            <a:ext cx="2520280" cy="827385"/>
          </a:xfrm>
          <a:extLst/>
        </p:spPr>
        <p:txBody>
          <a:bodyPr>
            <a:prstTxWarp prst="textPlain">
              <a:avLst/>
            </a:prstTxWarp>
          </a:bodyPr>
          <a:lstStyle/>
          <a:p>
            <a:pPr>
              <a:defRPr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Тест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259632" y="3429000"/>
            <a:ext cx="5832648" cy="754831"/>
          </a:xfrm>
          <a:extLst/>
        </p:spPr>
        <p:txBody>
          <a:bodyPr>
            <a:prstTxWarp prst="textPlain">
              <a:avLst/>
            </a:prstTxWarp>
          </a:bodyPr>
          <a:lstStyle/>
          <a:p>
            <a:pPr>
              <a:defRPr/>
            </a:pPr>
            <a:r>
              <a:rPr lang="ru-RU" b="1" i="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«Архитектура </a:t>
            </a:r>
            <a:r>
              <a:rPr lang="en-US" b="1" i="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XVII</a:t>
            </a:r>
            <a:r>
              <a:rPr lang="ru-RU" b="1" i="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века»</a:t>
            </a:r>
            <a:endParaRPr lang="ru-RU" b="1" i="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4"/>
          <p:cNvSpPr txBox="1">
            <a:spLocks/>
          </p:cNvSpPr>
          <p:nvPr/>
        </p:nvSpPr>
        <p:spPr bwMode="auto">
          <a:xfrm>
            <a:off x="2339752" y="2420888"/>
            <a:ext cx="3312368" cy="53880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prstTxWarp prst="textPlain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Wingdings 2" pitchFamily="18" charset="2"/>
              <a:buNone/>
              <a:defRPr sz="3600" i="1" kern="1200">
                <a:solidFill>
                  <a:schemeClr val="bg2">
                    <a:lumMod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Arial" pitchFamily="34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i="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i="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 теме</a:t>
            </a:r>
            <a:endParaRPr lang="ru-RU" i="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57300" y="6678613"/>
            <a:ext cx="7885113" cy="179387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kern="0" dirty="0">
                <a:latin typeface="Arial"/>
                <a:cs typeface="Arial"/>
              </a:rPr>
              <a:t>Чупров Л.А. МКОУ СОШ №3 с. Камень-Рыболов Ханкайского района Приморского края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305" descr="Рисунок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5825" y="5157788"/>
            <a:ext cx="530225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0" name="Picture 304" descr="Рисунок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5825" y="3933825"/>
            <a:ext cx="530225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1" name="Picture 303" descr="Рисунок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5825" y="2709863"/>
            <a:ext cx="530225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403" name="Group 355"/>
          <p:cNvGraphicFramePr>
            <a:graphicFrameLocks noGrp="1"/>
          </p:cNvGraphicFramePr>
          <p:nvPr/>
        </p:nvGraphicFramePr>
        <p:xfrm>
          <a:off x="179388" y="2133600"/>
          <a:ext cx="6840537" cy="3703638"/>
        </p:xfrm>
        <a:graphic>
          <a:graphicData uri="http://schemas.openxmlformats.org/drawingml/2006/table">
            <a:tbl>
              <a:tblPr/>
              <a:tblGrid>
                <a:gridCol w="360362"/>
                <a:gridCol w="6480175"/>
              </a:tblGrid>
              <a:tr h="2540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Как называется изображенный памятник архитектуры?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Тобольский кремль.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Теремной дворец Московского Кремля.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Церковь Покрова в Филях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 каком году было построено это сооружение?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1613-1615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гг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1632-1634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гг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1635-1636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гг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Кто был архитектором при его строительстве?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староста Сенька Петров и стрелец-плотник Ивашка Михайлов.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Аристотель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Фиораванти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Б. Огурцов, А. Константинов, Т.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Шарутин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Л. Ушаков.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80" name="AutoShape 132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2708275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б</a:t>
            </a:r>
          </a:p>
        </p:txBody>
      </p:sp>
      <p:sp>
        <p:nvSpPr>
          <p:cNvPr id="2281" name="AutoShape 233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2420938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2282" name="AutoShape 234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2997200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в</a:t>
            </a:r>
          </a:p>
        </p:txBody>
      </p:sp>
      <p:sp>
        <p:nvSpPr>
          <p:cNvPr id="2294" name="Rectangle 246"/>
          <p:cNvSpPr>
            <a:spLocks noChangeArrowheads="1"/>
          </p:cNvSpPr>
          <p:nvPr/>
        </p:nvSpPr>
        <p:spPr bwMode="auto">
          <a:xfrm>
            <a:off x="7235825" y="2709863"/>
            <a:ext cx="503238" cy="504825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95" name="Rectangle 247"/>
          <p:cNvSpPr>
            <a:spLocks noChangeArrowheads="1"/>
          </p:cNvSpPr>
          <p:nvPr/>
        </p:nvSpPr>
        <p:spPr bwMode="auto">
          <a:xfrm>
            <a:off x="7235825" y="3933825"/>
            <a:ext cx="503238" cy="504825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96" name="Rectangle 248"/>
          <p:cNvSpPr>
            <a:spLocks noChangeArrowheads="1"/>
          </p:cNvSpPr>
          <p:nvPr/>
        </p:nvSpPr>
        <p:spPr bwMode="auto">
          <a:xfrm>
            <a:off x="7235825" y="5157788"/>
            <a:ext cx="503238" cy="504825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00" name="Rectangle 252"/>
          <p:cNvSpPr>
            <a:spLocks noChangeArrowheads="1"/>
          </p:cNvSpPr>
          <p:nvPr/>
        </p:nvSpPr>
        <p:spPr bwMode="auto">
          <a:xfrm>
            <a:off x="7235825" y="2709863"/>
            <a:ext cx="503238" cy="5048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02" name="AutoShape 254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3644900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2303" name="AutoShape 255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3933825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б</a:t>
            </a:r>
          </a:p>
        </p:txBody>
      </p:sp>
      <p:sp>
        <p:nvSpPr>
          <p:cNvPr id="2304" name="AutoShape 256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4221163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в</a:t>
            </a:r>
          </a:p>
        </p:txBody>
      </p:sp>
      <p:sp>
        <p:nvSpPr>
          <p:cNvPr id="2305" name="Rectangle 257"/>
          <p:cNvSpPr>
            <a:spLocks noChangeArrowheads="1"/>
          </p:cNvSpPr>
          <p:nvPr/>
        </p:nvSpPr>
        <p:spPr bwMode="auto">
          <a:xfrm>
            <a:off x="7235825" y="3933825"/>
            <a:ext cx="503238" cy="5048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07" name="Text Box 259"/>
          <p:cNvSpPr txBox="1">
            <a:spLocks noChangeArrowheads="1"/>
          </p:cNvSpPr>
          <p:nvPr/>
        </p:nvSpPr>
        <p:spPr bwMode="auto">
          <a:xfrm>
            <a:off x="120650" y="6107113"/>
            <a:ext cx="3030538" cy="3683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u="sng" dirty="0">
                <a:solidFill>
                  <a:srgbClr val="FF0000"/>
                </a:solidFill>
                <a:latin typeface="+mj-lt"/>
              </a:rPr>
              <a:t>Тема: Архитектура</a:t>
            </a:r>
            <a:r>
              <a:rPr lang="en-US" b="1" u="sng" dirty="0">
                <a:solidFill>
                  <a:srgbClr val="FF0000"/>
                </a:solidFill>
                <a:latin typeface="+mj-lt"/>
              </a:rPr>
              <a:t> XVII</a:t>
            </a:r>
            <a:r>
              <a:rPr lang="ru-RU" b="1" u="sng" dirty="0">
                <a:solidFill>
                  <a:srgbClr val="FF0000"/>
                </a:solidFill>
                <a:latin typeface="+mj-lt"/>
              </a:rPr>
              <a:t>в </a:t>
            </a:r>
          </a:p>
        </p:txBody>
      </p:sp>
      <p:sp>
        <p:nvSpPr>
          <p:cNvPr id="2308" name="AutoShape 260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4868863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2309" name="AutoShape 261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5157788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б</a:t>
            </a:r>
          </a:p>
        </p:txBody>
      </p:sp>
      <p:sp>
        <p:nvSpPr>
          <p:cNvPr id="2310" name="AutoShape 262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5445125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в</a:t>
            </a:r>
          </a:p>
        </p:txBody>
      </p:sp>
      <p:sp>
        <p:nvSpPr>
          <p:cNvPr id="2312" name="Rectangle 264"/>
          <p:cNvSpPr>
            <a:spLocks noChangeArrowheads="1"/>
          </p:cNvSpPr>
          <p:nvPr/>
        </p:nvSpPr>
        <p:spPr bwMode="auto">
          <a:xfrm>
            <a:off x="7235825" y="5157788"/>
            <a:ext cx="503238" cy="5048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88" name="Rectangle 350"/>
          <p:cNvSpPr>
            <a:spLocks noChangeArrowheads="1"/>
          </p:cNvSpPr>
          <p:nvPr/>
        </p:nvSpPr>
        <p:spPr bwMode="auto">
          <a:xfrm>
            <a:off x="6156325" y="96838"/>
            <a:ext cx="2159000" cy="183673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89" name="Rectangle 356"/>
          <p:cNvSpPr>
            <a:spLocks noChangeArrowheads="1"/>
          </p:cNvSpPr>
          <p:nvPr/>
        </p:nvSpPr>
        <p:spPr bwMode="auto">
          <a:xfrm>
            <a:off x="3276600" y="96838"/>
            <a:ext cx="2447925" cy="1776412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90" name="Rectangle 357"/>
          <p:cNvSpPr>
            <a:spLocks noChangeArrowheads="1"/>
          </p:cNvSpPr>
          <p:nvPr/>
        </p:nvSpPr>
        <p:spPr bwMode="auto">
          <a:xfrm>
            <a:off x="152400" y="36513"/>
            <a:ext cx="2547938" cy="1836737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91" name="AutoShape 358">
            <a:hlinkClick r:id="" action="ppaction://hlinkshowjump?jump=endshow" highlightClick="1"/>
          </p:cNvPr>
          <p:cNvSpPr>
            <a:spLocks noChangeAspect="1" noChangeArrowheads="1"/>
          </p:cNvSpPr>
          <p:nvPr/>
        </p:nvSpPr>
        <p:spPr bwMode="auto">
          <a:xfrm>
            <a:off x="8783638" y="6497638"/>
            <a:ext cx="360362" cy="360362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7885113" y="6475413"/>
            <a:ext cx="574675" cy="382587"/>
          </a:xfrm>
          <a:prstGeom prst="actionButtonForwardNex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8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2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8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8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3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3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3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3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1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3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3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 nodeType="clickPar">
                      <p:stCondLst>
                        <p:cond delay="0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9"/>
                  </p:tgtEl>
                </p:cond>
              </p:nextCondLst>
            </p:seq>
          </p:childTnLst>
        </p:cTn>
      </p:par>
    </p:tnLst>
    <p:bldLst>
      <p:bldP spid="2294" grpId="0" animBg="1"/>
      <p:bldP spid="2295" grpId="0" animBg="1"/>
      <p:bldP spid="2296" grpId="0" animBg="1"/>
      <p:bldP spid="2300" grpId="0" animBg="1"/>
      <p:bldP spid="2300" grpId="1" animBg="1"/>
      <p:bldP spid="2305" grpId="0" animBg="1"/>
      <p:bldP spid="2305" grpId="1" animBg="1"/>
      <p:bldP spid="2312" grpId="0" animBg="1"/>
      <p:bldP spid="2312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305" descr="Рисунок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5825" y="5157788"/>
            <a:ext cx="530225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8" name="Picture 304" descr="Рисунок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5825" y="3933825"/>
            <a:ext cx="530225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9" name="Picture 303" descr="Рисунок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5825" y="2709863"/>
            <a:ext cx="530225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403" name="Group 355"/>
          <p:cNvGraphicFramePr>
            <a:graphicFrameLocks noGrp="1"/>
          </p:cNvGraphicFramePr>
          <p:nvPr/>
        </p:nvGraphicFramePr>
        <p:xfrm>
          <a:off x="179388" y="2133600"/>
          <a:ext cx="6840537" cy="3703638"/>
        </p:xfrm>
        <a:graphic>
          <a:graphicData uri="http://schemas.openxmlformats.org/drawingml/2006/table">
            <a:tbl>
              <a:tblPr/>
              <a:tblGrid>
                <a:gridCol w="360362"/>
                <a:gridCol w="6480175"/>
              </a:tblGrid>
              <a:tr h="2540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Как называется изображенный памятник архитектуры?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Теремной дворец Московского Кремля.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Летний деревянный дворец Алексея Михайловича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Церковь Ильи Пророка в Ярославле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 каком году было построено это сооружение?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1635-1636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гг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1647-1650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гг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40-80-е года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XVII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в.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Кто был архитектором при его строительстве?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староста Сенька Петров и стрелец-плотник Ивашка Михайлов.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Б. Огурцов, А. Константинов, Т.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Шарутин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Л. Ушаков.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Создавался многими мастерами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80" name="AutoShape 132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2708275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б</a:t>
            </a:r>
          </a:p>
        </p:txBody>
      </p:sp>
      <p:sp>
        <p:nvSpPr>
          <p:cNvPr id="2281" name="AutoShape 233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2420938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а</a:t>
            </a:r>
          </a:p>
        </p:txBody>
      </p:sp>
      <p:sp>
        <p:nvSpPr>
          <p:cNvPr id="2282" name="AutoShape 234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2997200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в</a:t>
            </a:r>
          </a:p>
        </p:txBody>
      </p:sp>
      <p:sp>
        <p:nvSpPr>
          <p:cNvPr id="2294" name="Rectangle 246"/>
          <p:cNvSpPr>
            <a:spLocks noChangeArrowheads="1"/>
          </p:cNvSpPr>
          <p:nvPr/>
        </p:nvSpPr>
        <p:spPr bwMode="auto">
          <a:xfrm>
            <a:off x="7235825" y="2709863"/>
            <a:ext cx="503238" cy="504825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95" name="Rectangle 247"/>
          <p:cNvSpPr>
            <a:spLocks noChangeArrowheads="1"/>
          </p:cNvSpPr>
          <p:nvPr/>
        </p:nvSpPr>
        <p:spPr bwMode="auto">
          <a:xfrm>
            <a:off x="7235825" y="3933825"/>
            <a:ext cx="503238" cy="504825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96" name="Rectangle 248"/>
          <p:cNvSpPr>
            <a:spLocks noChangeArrowheads="1"/>
          </p:cNvSpPr>
          <p:nvPr/>
        </p:nvSpPr>
        <p:spPr bwMode="auto">
          <a:xfrm>
            <a:off x="7235825" y="5157788"/>
            <a:ext cx="503238" cy="504825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300" name="Rectangle 252"/>
          <p:cNvSpPr>
            <a:spLocks noChangeArrowheads="1"/>
          </p:cNvSpPr>
          <p:nvPr/>
        </p:nvSpPr>
        <p:spPr bwMode="auto">
          <a:xfrm>
            <a:off x="7235825" y="2709863"/>
            <a:ext cx="503238" cy="5048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302" name="AutoShape 254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3644900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а</a:t>
            </a:r>
          </a:p>
        </p:txBody>
      </p:sp>
      <p:sp>
        <p:nvSpPr>
          <p:cNvPr id="2303" name="AutoShape 255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3933825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б</a:t>
            </a:r>
          </a:p>
        </p:txBody>
      </p:sp>
      <p:sp>
        <p:nvSpPr>
          <p:cNvPr id="2304" name="AutoShape 256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4221163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в</a:t>
            </a:r>
          </a:p>
        </p:txBody>
      </p:sp>
      <p:sp>
        <p:nvSpPr>
          <p:cNvPr id="2305" name="Rectangle 257"/>
          <p:cNvSpPr>
            <a:spLocks noChangeArrowheads="1"/>
          </p:cNvSpPr>
          <p:nvPr/>
        </p:nvSpPr>
        <p:spPr bwMode="auto">
          <a:xfrm>
            <a:off x="7235825" y="3933825"/>
            <a:ext cx="503238" cy="5048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308" name="AutoShape 260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4868863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а</a:t>
            </a:r>
          </a:p>
        </p:txBody>
      </p:sp>
      <p:sp>
        <p:nvSpPr>
          <p:cNvPr id="2309" name="AutoShape 261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5157788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б</a:t>
            </a:r>
          </a:p>
        </p:txBody>
      </p:sp>
      <p:sp>
        <p:nvSpPr>
          <p:cNvPr id="2310" name="AutoShape 262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5445125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в</a:t>
            </a:r>
          </a:p>
        </p:txBody>
      </p:sp>
      <p:sp>
        <p:nvSpPr>
          <p:cNvPr id="2312" name="Rectangle 264"/>
          <p:cNvSpPr>
            <a:spLocks noChangeArrowheads="1"/>
          </p:cNvSpPr>
          <p:nvPr/>
        </p:nvSpPr>
        <p:spPr bwMode="auto">
          <a:xfrm>
            <a:off x="7235825" y="5157788"/>
            <a:ext cx="503238" cy="5048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0235" name="Rectangle 350"/>
          <p:cNvSpPr>
            <a:spLocks noChangeArrowheads="1"/>
          </p:cNvSpPr>
          <p:nvPr/>
        </p:nvSpPr>
        <p:spPr bwMode="auto">
          <a:xfrm>
            <a:off x="6370638" y="123825"/>
            <a:ext cx="2424112" cy="193675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0236" name="Rectangle 356"/>
          <p:cNvSpPr>
            <a:spLocks noChangeArrowheads="1"/>
          </p:cNvSpPr>
          <p:nvPr/>
        </p:nvSpPr>
        <p:spPr bwMode="auto">
          <a:xfrm>
            <a:off x="3419475" y="123825"/>
            <a:ext cx="2754313" cy="193675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0237" name="Rectangle 357"/>
          <p:cNvSpPr>
            <a:spLocks noChangeArrowheads="1"/>
          </p:cNvSpPr>
          <p:nvPr/>
        </p:nvSpPr>
        <p:spPr bwMode="auto">
          <a:xfrm>
            <a:off x="217488" y="123825"/>
            <a:ext cx="2965450" cy="1936750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0238" name="AutoShape 358">
            <a:hlinkClick r:id="" action="ppaction://hlinkshowjump?jump=endshow" highlightClick="1"/>
          </p:cNvPr>
          <p:cNvSpPr>
            <a:spLocks noChangeAspect="1" noChangeArrowheads="1"/>
          </p:cNvSpPr>
          <p:nvPr/>
        </p:nvSpPr>
        <p:spPr bwMode="auto">
          <a:xfrm>
            <a:off x="8783638" y="6497638"/>
            <a:ext cx="360362" cy="360362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0" name="Text Box 259"/>
          <p:cNvSpPr txBox="1">
            <a:spLocks noChangeArrowheads="1"/>
          </p:cNvSpPr>
          <p:nvPr/>
        </p:nvSpPr>
        <p:spPr bwMode="auto">
          <a:xfrm>
            <a:off x="152400" y="6291263"/>
            <a:ext cx="3030538" cy="3698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u="sng" dirty="0">
                <a:solidFill>
                  <a:srgbClr val="FF0000"/>
                </a:solidFill>
                <a:latin typeface="+mj-lt"/>
              </a:rPr>
              <a:t>Тема: Архитектура</a:t>
            </a:r>
            <a:r>
              <a:rPr lang="en-US" b="1" u="sng" dirty="0">
                <a:solidFill>
                  <a:srgbClr val="FF0000"/>
                </a:solidFill>
                <a:latin typeface="+mj-lt"/>
              </a:rPr>
              <a:t> XVII</a:t>
            </a:r>
            <a:r>
              <a:rPr lang="ru-RU" b="1" u="sng" dirty="0">
                <a:solidFill>
                  <a:srgbClr val="FF0000"/>
                </a:solidFill>
                <a:latin typeface="+mj-lt"/>
              </a:rPr>
              <a:t>в </a:t>
            </a:r>
          </a:p>
        </p:txBody>
      </p:sp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7956550" y="6475413"/>
            <a:ext cx="647700" cy="382587"/>
          </a:xfrm>
          <a:prstGeom prst="actionButtonForwardNex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8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2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8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8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3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3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3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3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1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3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3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 nodeType="clickPar">
                      <p:stCondLst>
                        <p:cond delay="0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9"/>
                  </p:tgtEl>
                </p:cond>
              </p:nextCondLst>
            </p:seq>
          </p:childTnLst>
        </p:cTn>
      </p:par>
    </p:tnLst>
    <p:bldLst>
      <p:bldP spid="2294" grpId="0" animBg="1"/>
      <p:bldP spid="2295" grpId="0" animBg="1"/>
      <p:bldP spid="2296" grpId="0" animBg="1"/>
      <p:bldP spid="2300" grpId="0" animBg="1"/>
      <p:bldP spid="2300" grpId="1" animBg="1"/>
      <p:bldP spid="2305" grpId="0" animBg="1"/>
      <p:bldP spid="2305" grpId="1" animBg="1"/>
      <p:bldP spid="2312" grpId="0" animBg="1"/>
      <p:bldP spid="2312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305" descr="Рисунок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5825" y="5157788"/>
            <a:ext cx="530225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6" name="Picture 304" descr="Рисунок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5825" y="3933825"/>
            <a:ext cx="530225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7" name="Picture 303" descr="Рисунок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5825" y="2709863"/>
            <a:ext cx="530225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403" name="Group 355"/>
          <p:cNvGraphicFramePr>
            <a:graphicFrameLocks noGrp="1"/>
          </p:cNvGraphicFramePr>
          <p:nvPr/>
        </p:nvGraphicFramePr>
        <p:xfrm>
          <a:off x="179388" y="2133600"/>
          <a:ext cx="6840537" cy="3703638"/>
        </p:xfrm>
        <a:graphic>
          <a:graphicData uri="http://schemas.openxmlformats.org/drawingml/2006/table">
            <a:tbl>
              <a:tblPr/>
              <a:tblGrid>
                <a:gridCol w="360362"/>
                <a:gridCol w="6480175"/>
              </a:tblGrid>
              <a:tr h="2540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Как называется изображенный памятник архитектуры?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Церковь Рождества Богородицы в Путинках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Церковь Ильи Пророка в Ярославле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Новоиерусалимский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монастырь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 каком году было построено это сооружение?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1635-1636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гг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1640-1641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гг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1647—1650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гг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Кто был архитектором при его строительстве?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Т.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Шарутин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Л. Ушаков.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братья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Иоанникий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и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Вонифатий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Скрипины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Создавался неизвестными мастерами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80" name="AutoShape 132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2708275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б</a:t>
            </a:r>
          </a:p>
        </p:txBody>
      </p:sp>
      <p:sp>
        <p:nvSpPr>
          <p:cNvPr id="2281" name="AutoShape 233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2420938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а</a:t>
            </a:r>
          </a:p>
        </p:txBody>
      </p:sp>
      <p:sp>
        <p:nvSpPr>
          <p:cNvPr id="2282" name="AutoShape 234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2997200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в</a:t>
            </a:r>
          </a:p>
        </p:txBody>
      </p:sp>
      <p:sp>
        <p:nvSpPr>
          <p:cNvPr id="2294" name="Rectangle 246"/>
          <p:cNvSpPr>
            <a:spLocks noChangeArrowheads="1"/>
          </p:cNvSpPr>
          <p:nvPr/>
        </p:nvSpPr>
        <p:spPr bwMode="auto">
          <a:xfrm>
            <a:off x="7235825" y="2709863"/>
            <a:ext cx="503238" cy="504825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95" name="Rectangle 247"/>
          <p:cNvSpPr>
            <a:spLocks noChangeArrowheads="1"/>
          </p:cNvSpPr>
          <p:nvPr/>
        </p:nvSpPr>
        <p:spPr bwMode="auto">
          <a:xfrm>
            <a:off x="7235825" y="3933825"/>
            <a:ext cx="503238" cy="504825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96" name="Rectangle 248"/>
          <p:cNvSpPr>
            <a:spLocks noChangeArrowheads="1"/>
          </p:cNvSpPr>
          <p:nvPr/>
        </p:nvSpPr>
        <p:spPr bwMode="auto">
          <a:xfrm>
            <a:off x="7235825" y="5157788"/>
            <a:ext cx="503238" cy="504825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300" name="Rectangle 252"/>
          <p:cNvSpPr>
            <a:spLocks noChangeArrowheads="1"/>
          </p:cNvSpPr>
          <p:nvPr/>
        </p:nvSpPr>
        <p:spPr bwMode="auto">
          <a:xfrm>
            <a:off x="7235825" y="2709863"/>
            <a:ext cx="503238" cy="5048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302" name="AutoShape 254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3644900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а</a:t>
            </a:r>
          </a:p>
        </p:txBody>
      </p:sp>
      <p:sp>
        <p:nvSpPr>
          <p:cNvPr id="2303" name="AutoShape 255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3933825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б</a:t>
            </a:r>
          </a:p>
        </p:txBody>
      </p:sp>
      <p:sp>
        <p:nvSpPr>
          <p:cNvPr id="2304" name="AutoShape 256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4221163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в</a:t>
            </a:r>
          </a:p>
        </p:txBody>
      </p:sp>
      <p:sp>
        <p:nvSpPr>
          <p:cNvPr id="2305" name="Rectangle 257"/>
          <p:cNvSpPr>
            <a:spLocks noChangeArrowheads="1"/>
          </p:cNvSpPr>
          <p:nvPr/>
        </p:nvSpPr>
        <p:spPr bwMode="auto">
          <a:xfrm>
            <a:off x="7235825" y="3933825"/>
            <a:ext cx="503238" cy="5048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308" name="AutoShape 260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4868863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а</a:t>
            </a:r>
          </a:p>
        </p:txBody>
      </p:sp>
      <p:sp>
        <p:nvSpPr>
          <p:cNvPr id="2309" name="AutoShape 261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5157788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б</a:t>
            </a:r>
          </a:p>
        </p:txBody>
      </p:sp>
      <p:sp>
        <p:nvSpPr>
          <p:cNvPr id="2310" name="AutoShape 262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5445125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в</a:t>
            </a:r>
          </a:p>
        </p:txBody>
      </p:sp>
      <p:sp>
        <p:nvSpPr>
          <p:cNvPr id="2312" name="Rectangle 264"/>
          <p:cNvSpPr>
            <a:spLocks noChangeArrowheads="1"/>
          </p:cNvSpPr>
          <p:nvPr/>
        </p:nvSpPr>
        <p:spPr bwMode="auto">
          <a:xfrm>
            <a:off x="7235825" y="5157788"/>
            <a:ext cx="503238" cy="5048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2283" name="Rectangle 350"/>
          <p:cNvSpPr>
            <a:spLocks noChangeArrowheads="1"/>
          </p:cNvSpPr>
          <p:nvPr/>
        </p:nvSpPr>
        <p:spPr bwMode="auto">
          <a:xfrm>
            <a:off x="6011863" y="138113"/>
            <a:ext cx="2771775" cy="185102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2284" name="Rectangle 356"/>
          <p:cNvSpPr>
            <a:spLocks noChangeArrowheads="1"/>
          </p:cNvSpPr>
          <p:nvPr/>
        </p:nvSpPr>
        <p:spPr bwMode="auto">
          <a:xfrm>
            <a:off x="3140075" y="138113"/>
            <a:ext cx="2584450" cy="1851025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2285" name="Rectangle 357"/>
          <p:cNvSpPr>
            <a:spLocks noChangeArrowheads="1"/>
          </p:cNvSpPr>
          <p:nvPr/>
        </p:nvSpPr>
        <p:spPr bwMode="auto">
          <a:xfrm>
            <a:off x="152400" y="138113"/>
            <a:ext cx="2690813" cy="1851025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2286" name="AutoShape 358">
            <a:hlinkClick r:id="" action="ppaction://hlinkshowjump?jump=endshow" highlightClick="1"/>
          </p:cNvPr>
          <p:cNvSpPr>
            <a:spLocks noChangeAspect="1" noChangeArrowheads="1"/>
          </p:cNvSpPr>
          <p:nvPr/>
        </p:nvSpPr>
        <p:spPr bwMode="auto">
          <a:xfrm>
            <a:off x="8783638" y="6497638"/>
            <a:ext cx="360362" cy="360362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0" name="Text Box 259"/>
          <p:cNvSpPr txBox="1">
            <a:spLocks noChangeArrowheads="1"/>
          </p:cNvSpPr>
          <p:nvPr/>
        </p:nvSpPr>
        <p:spPr bwMode="auto">
          <a:xfrm>
            <a:off x="152400" y="6291263"/>
            <a:ext cx="3030538" cy="3698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u="sng" dirty="0">
                <a:solidFill>
                  <a:srgbClr val="FF0000"/>
                </a:solidFill>
                <a:latin typeface="+mj-lt"/>
              </a:rPr>
              <a:t>Тема: Архитектура</a:t>
            </a:r>
            <a:r>
              <a:rPr lang="en-US" b="1" u="sng" dirty="0">
                <a:solidFill>
                  <a:srgbClr val="FF0000"/>
                </a:solidFill>
                <a:latin typeface="+mj-lt"/>
              </a:rPr>
              <a:t> XVII</a:t>
            </a:r>
            <a:r>
              <a:rPr lang="ru-RU" b="1" u="sng" dirty="0">
                <a:solidFill>
                  <a:srgbClr val="FF0000"/>
                </a:solidFill>
                <a:latin typeface="+mj-lt"/>
              </a:rPr>
              <a:t>в </a:t>
            </a:r>
          </a:p>
        </p:txBody>
      </p:sp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7488238" y="6475413"/>
            <a:ext cx="755650" cy="382587"/>
          </a:xfrm>
          <a:prstGeom prst="actionButtonForwardNex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8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2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8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8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3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3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3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3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1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3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3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 nodeType="clickPar">
                      <p:stCondLst>
                        <p:cond delay="0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9"/>
                  </p:tgtEl>
                </p:cond>
              </p:nextCondLst>
            </p:seq>
          </p:childTnLst>
        </p:cTn>
      </p:par>
    </p:tnLst>
    <p:bldLst>
      <p:bldP spid="2294" grpId="0" animBg="1"/>
      <p:bldP spid="2295" grpId="0" animBg="1"/>
      <p:bldP spid="2296" grpId="0" animBg="1"/>
      <p:bldP spid="2300" grpId="0" animBg="1"/>
      <p:bldP spid="2300" grpId="1" animBg="1"/>
      <p:bldP spid="2305" grpId="0" animBg="1"/>
      <p:bldP spid="2305" grpId="1" animBg="1"/>
      <p:bldP spid="2312" grpId="0" animBg="1"/>
      <p:bldP spid="2312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Picture 305" descr="Рисунок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5825" y="5157788"/>
            <a:ext cx="530225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4" name="Picture 304" descr="Рисунок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5825" y="3933825"/>
            <a:ext cx="530225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5" name="Picture 303" descr="Рисунок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5825" y="2709863"/>
            <a:ext cx="530225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403" name="Group 355"/>
          <p:cNvGraphicFramePr>
            <a:graphicFrameLocks noGrp="1"/>
          </p:cNvGraphicFramePr>
          <p:nvPr/>
        </p:nvGraphicFramePr>
        <p:xfrm>
          <a:off x="179388" y="2133600"/>
          <a:ext cx="6840537" cy="3916363"/>
        </p:xfrm>
        <a:graphic>
          <a:graphicData uri="http://schemas.openxmlformats.org/drawingml/2006/table">
            <a:tbl>
              <a:tblPr/>
              <a:tblGrid>
                <a:gridCol w="360362"/>
                <a:gridCol w="6480175"/>
              </a:tblGrid>
              <a:tr h="2540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Как называется изображенный памятник архитектуры?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Церковь Рождества Богородицы в Путинках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Новоиерусалимский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монастырь.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Церковь Ильи Пророка в Ярославле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 каком году было построено это сооружение?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1647—1650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гг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1672-1682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гг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1656-1694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гг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Кто был архитектором при его строительстве?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Б. Огурцов, А. Константинов, Т.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Шарутин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Л. Ушаков.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староста Сенька Петров и стрелец-плотник Ивашка Михайлов.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П. И.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Заборский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К. И. Бланк, Я. Г.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Бухвостов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М. Ф. Казаков, В. В. Растрелли, А. Н. Воронихин, К. А. Тон.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80" name="AutoShape 132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2708275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б</a:t>
            </a:r>
          </a:p>
        </p:txBody>
      </p:sp>
      <p:sp>
        <p:nvSpPr>
          <p:cNvPr id="2281" name="AutoShape 233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2420938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а</a:t>
            </a:r>
          </a:p>
        </p:txBody>
      </p:sp>
      <p:sp>
        <p:nvSpPr>
          <p:cNvPr id="2282" name="AutoShape 234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2997200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в</a:t>
            </a:r>
          </a:p>
        </p:txBody>
      </p:sp>
      <p:sp>
        <p:nvSpPr>
          <p:cNvPr id="2294" name="Rectangle 246"/>
          <p:cNvSpPr>
            <a:spLocks noChangeArrowheads="1"/>
          </p:cNvSpPr>
          <p:nvPr/>
        </p:nvSpPr>
        <p:spPr bwMode="auto">
          <a:xfrm>
            <a:off x="7235825" y="2709863"/>
            <a:ext cx="503238" cy="504825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95" name="Rectangle 247"/>
          <p:cNvSpPr>
            <a:spLocks noChangeArrowheads="1"/>
          </p:cNvSpPr>
          <p:nvPr/>
        </p:nvSpPr>
        <p:spPr bwMode="auto">
          <a:xfrm>
            <a:off x="7235825" y="3933825"/>
            <a:ext cx="503238" cy="504825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96" name="Rectangle 248"/>
          <p:cNvSpPr>
            <a:spLocks noChangeArrowheads="1"/>
          </p:cNvSpPr>
          <p:nvPr/>
        </p:nvSpPr>
        <p:spPr bwMode="auto">
          <a:xfrm>
            <a:off x="7235825" y="5157788"/>
            <a:ext cx="503238" cy="504825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300" name="Rectangle 252"/>
          <p:cNvSpPr>
            <a:spLocks noChangeArrowheads="1"/>
          </p:cNvSpPr>
          <p:nvPr/>
        </p:nvSpPr>
        <p:spPr bwMode="auto">
          <a:xfrm>
            <a:off x="7235825" y="2709863"/>
            <a:ext cx="503238" cy="5048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302" name="AutoShape 254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3644900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а</a:t>
            </a:r>
          </a:p>
        </p:txBody>
      </p:sp>
      <p:sp>
        <p:nvSpPr>
          <p:cNvPr id="2303" name="AutoShape 255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3933825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б</a:t>
            </a:r>
          </a:p>
        </p:txBody>
      </p:sp>
      <p:sp>
        <p:nvSpPr>
          <p:cNvPr id="2304" name="AutoShape 256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4221163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в</a:t>
            </a:r>
          </a:p>
        </p:txBody>
      </p:sp>
      <p:sp>
        <p:nvSpPr>
          <p:cNvPr id="2305" name="Rectangle 257"/>
          <p:cNvSpPr>
            <a:spLocks noChangeArrowheads="1"/>
          </p:cNvSpPr>
          <p:nvPr/>
        </p:nvSpPr>
        <p:spPr bwMode="auto">
          <a:xfrm>
            <a:off x="7235825" y="3933825"/>
            <a:ext cx="503238" cy="5048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308" name="AutoShape 260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4868863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а</a:t>
            </a:r>
          </a:p>
        </p:txBody>
      </p:sp>
      <p:sp>
        <p:nvSpPr>
          <p:cNvPr id="2309" name="AutoShape 261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5192713"/>
            <a:ext cx="323850" cy="288925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б</a:t>
            </a:r>
          </a:p>
        </p:txBody>
      </p:sp>
      <p:sp>
        <p:nvSpPr>
          <p:cNvPr id="2310" name="AutoShape 262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5516563"/>
            <a:ext cx="323850" cy="530225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в</a:t>
            </a:r>
          </a:p>
        </p:txBody>
      </p:sp>
      <p:sp>
        <p:nvSpPr>
          <p:cNvPr id="2312" name="Rectangle 264"/>
          <p:cNvSpPr>
            <a:spLocks noChangeArrowheads="1"/>
          </p:cNvSpPr>
          <p:nvPr/>
        </p:nvSpPr>
        <p:spPr bwMode="auto">
          <a:xfrm>
            <a:off x="7235825" y="5157788"/>
            <a:ext cx="503238" cy="5048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4331" name="Rectangle 350"/>
          <p:cNvSpPr>
            <a:spLocks noChangeArrowheads="1"/>
          </p:cNvSpPr>
          <p:nvPr/>
        </p:nvSpPr>
        <p:spPr bwMode="auto">
          <a:xfrm>
            <a:off x="6253163" y="95250"/>
            <a:ext cx="2736850" cy="1893888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4332" name="Rectangle 356"/>
          <p:cNvSpPr>
            <a:spLocks noChangeArrowheads="1"/>
          </p:cNvSpPr>
          <p:nvPr/>
        </p:nvSpPr>
        <p:spPr bwMode="auto">
          <a:xfrm>
            <a:off x="3203575" y="84138"/>
            <a:ext cx="2663825" cy="190500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4333" name="Rectangle 357"/>
          <p:cNvSpPr>
            <a:spLocks noChangeArrowheads="1"/>
          </p:cNvSpPr>
          <p:nvPr/>
        </p:nvSpPr>
        <p:spPr bwMode="auto">
          <a:xfrm>
            <a:off x="107950" y="84138"/>
            <a:ext cx="2808288" cy="1905000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4334" name="AutoShape 358">
            <a:hlinkClick r:id="" action="ppaction://hlinkshowjump?jump=endshow" highlightClick="1"/>
          </p:cNvPr>
          <p:cNvSpPr>
            <a:spLocks noChangeAspect="1" noChangeArrowheads="1"/>
          </p:cNvSpPr>
          <p:nvPr/>
        </p:nvSpPr>
        <p:spPr bwMode="auto">
          <a:xfrm>
            <a:off x="8783638" y="6497638"/>
            <a:ext cx="360362" cy="360362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0" name="Text Box 259"/>
          <p:cNvSpPr txBox="1">
            <a:spLocks noChangeArrowheads="1"/>
          </p:cNvSpPr>
          <p:nvPr/>
        </p:nvSpPr>
        <p:spPr bwMode="auto">
          <a:xfrm>
            <a:off x="152400" y="6291263"/>
            <a:ext cx="3030538" cy="3698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u="sng" dirty="0">
                <a:solidFill>
                  <a:srgbClr val="FF0000"/>
                </a:solidFill>
                <a:latin typeface="+mj-lt"/>
              </a:rPr>
              <a:t>Тема: Архитектура</a:t>
            </a:r>
            <a:r>
              <a:rPr lang="en-US" b="1" u="sng" dirty="0">
                <a:solidFill>
                  <a:srgbClr val="FF0000"/>
                </a:solidFill>
                <a:latin typeface="+mj-lt"/>
              </a:rPr>
              <a:t> XVII</a:t>
            </a:r>
            <a:r>
              <a:rPr lang="ru-RU" b="1" u="sng" dirty="0">
                <a:solidFill>
                  <a:srgbClr val="FF0000"/>
                </a:solidFill>
                <a:latin typeface="+mj-lt"/>
              </a:rPr>
              <a:t>в </a:t>
            </a:r>
          </a:p>
        </p:txBody>
      </p:sp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7766050" y="6497638"/>
            <a:ext cx="766763" cy="360362"/>
          </a:xfrm>
          <a:prstGeom prst="actionButtonForwardNex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8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2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8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8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3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3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3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3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1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3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3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 nodeType="clickPar">
                      <p:stCondLst>
                        <p:cond delay="0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9"/>
                  </p:tgtEl>
                </p:cond>
              </p:nextCondLst>
            </p:seq>
          </p:childTnLst>
        </p:cTn>
      </p:par>
    </p:tnLst>
    <p:bldLst>
      <p:bldP spid="2294" grpId="0" animBg="1"/>
      <p:bldP spid="2295" grpId="0" animBg="1"/>
      <p:bldP spid="2296" grpId="0" animBg="1"/>
      <p:bldP spid="2300" grpId="0" animBg="1"/>
      <p:bldP spid="2300" grpId="1" animBg="1"/>
      <p:bldP spid="2305" grpId="0" animBg="1"/>
      <p:bldP spid="2305" grpId="1" animBg="1"/>
      <p:bldP spid="2312" grpId="0" animBg="1"/>
      <p:bldP spid="231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Picture 305" descr="Рисунок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5825" y="5157788"/>
            <a:ext cx="530225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2" name="Picture 304" descr="Рисунок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5825" y="3933825"/>
            <a:ext cx="530225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3" name="Picture 303" descr="Рисунок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5825" y="2709863"/>
            <a:ext cx="530225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403" name="Group 355"/>
          <p:cNvGraphicFramePr>
            <a:graphicFrameLocks noGrp="1"/>
          </p:cNvGraphicFramePr>
          <p:nvPr/>
        </p:nvGraphicFramePr>
        <p:xfrm>
          <a:off x="179388" y="2133600"/>
          <a:ext cx="6840537" cy="3703638"/>
        </p:xfrm>
        <a:graphic>
          <a:graphicData uri="http://schemas.openxmlformats.org/drawingml/2006/table">
            <a:tbl>
              <a:tblPr/>
              <a:tblGrid>
                <a:gridCol w="360362"/>
                <a:gridCol w="6480175"/>
              </a:tblGrid>
              <a:tr h="2540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Как называется изображенный памятник архитектуры?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Московский Кремль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Ансамбль Ростовского кремля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Церковь Ильи Пророка в Ярославле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 каком году было построено это сооружение?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1635-1636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гг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1647-1650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гг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1670—1683 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Кто был архитектором при его строительстве?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В.В. Растрелли, А. Н. Воронихин, К. А. Тон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Б. Огурцов, А. Константинов,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мастер Пётр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Досаев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80" name="AutoShape 132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2708275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б</a:t>
            </a:r>
          </a:p>
        </p:txBody>
      </p:sp>
      <p:sp>
        <p:nvSpPr>
          <p:cNvPr id="2281" name="AutoShape 233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2420938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а</a:t>
            </a:r>
          </a:p>
        </p:txBody>
      </p:sp>
      <p:sp>
        <p:nvSpPr>
          <p:cNvPr id="2282" name="AutoShape 234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2997200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в</a:t>
            </a:r>
          </a:p>
        </p:txBody>
      </p:sp>
      <p:sp>
        <p:nvSpPr>
          <p:cNvPr id="2294" name="Rectangle 246"/>
          <p:cNvSpPr>
            <a:spLocks noChangeArrowheads="1"/>
          </p:cNvSpPr>
          <p:nvPr/>
        </p:nvSpPr>
        <p:spPr bwMode="auto">
          <a:xfrm>
            <a:off x="7235825" y="2709863"/>
            <a:ext cx="503238" cy="504825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95" name="Rectangle 247"/>
          <p:cNvSpPr>
            <a:spLocks noChangeArrowheads="1"/>
          </p:cNvSpPr>
          <p:nvPr/>
        </p:nvSpPr>
        <p:spPr bwMode="auto">
          <a:xfrm>
            <a:off x="7235825" y="3933825"/>
            <a:ext cx="503238" cy="504825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96" name="Rectangle 248"/>
          <p:cNvSpPr>
            <a:spLocks noChangeArrowheads="1"/>
          </p:cNvSpPr>
          <p:nvPr/>
        </p:nvSpPr>
        <p:spPr bwMode="auto">
          <a:xfrm>
            <a:off x="7235825" y="5157788"/>
            <a:ext cx="503238" cy="504825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300" name="Rectangle 252"/>
          <p:cNvSpPr>
            <a:spLocks noChangeArrowheads="1"/>
          </p:cNvSpPr>
          <p:nvPr/>
        </p:nvSpPr>
        <p:spPr bwMode="auto">
          <a:xfrm>
            <a:off x="7235825" y="2709863"/>
            <a:ext cx="503238" cy="5048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302" name="AutoShape 254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3644900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а</a:t>
            </a:r>
          </a:p>
        </p:txBody>
      </p:sp>
      <p:sp>
        <p:nvSpPr>
          <p:cNvPr id="2303" name="AutoShape 255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3933825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б</a:t>
            </a:r>
          </a:p>
        </p:txBody>
      </p:sp>
      <p:sp>
        <p:nvSpPr>
          <p:cNvPr id="2304" name="AutoShape 256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4221163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в</a:t>
            </a:r>
          </a:p>
        </p:txBody>
      </p:sp>
      <p:sp>
        <p:nvSpPr>
          <p:cNvPr id="2305" name="Rectangle 257"/>
          <p:cNvSpPr>
            <a:spLocks noChangeArrowheads="1"/>
          </p:cNvSpPr>
          <p:nvPr/>
        </p:nvSpPr>
        <p:spPr bwMode="auto">
          <a:xfrm>
            <a:off x="7235825" y="3933825"/>
            <a:ext cx="503238" cy="5048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308" name="AutoShape 260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4868863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а</a:t>
            </a:r>
          </a:p>
        </p:txBody>
      </p:sp>
      <p:sp>
        <p:nvSpPr>
          <p:cNvPr id="2309" name="AutoShape 261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5157788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б</a:t>
            </a:r>
          </a:p>
        </p:txBody>
      </p:sp>
      <p:sp>
        <p:nvSpPr>
          <p:cNvPr id="2310" name="AutoShape 262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5445125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в</a:t>
            </a:r>
          </a:p>
        </p:txBody>
      </p:sp>
      <p:sp>
        <p:nvSpPr>
          <p:cNvPr id="2312" name="Rectangle 264"/>
          <p:cNvSpPr>
            <a:spLocks noChangeArrowheads="1"/>
          </p:cNvSpPr>
          <p:nvPr/>
        </p:nvSpPr>
        <p:spPr bwMode="auto">
          <a:xfrm>
            <a:off x="7235825" y="5157788"/>
            <a:ext cx="503238" cy="5048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6379" name="Rectangle 350"/>
          <p:cNvSpPr>
            <a:spLocks noChangeArrowheads="1"/>
          </p:cNvSpPr>
          <p:nvPr/>
        </p:nvSpPr>
        <p:spPr bwMode="auto">
          <a:xfrm>
            <a:off x="6227763" y="115888"/>
            <a:ext cx="2555875" cy="191928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6380" name="Rectangle 356"/>
          <p:cNvSpPr>
            <a:spLocks noChangeArrowheads="1"/>
          </p:cNvSpPr>
          <p:nvPr/>
        </p:nvSpPr>
        <p:spPr bwMode="auto">
          <a:xfrm>
            <a:off x="3132138" y="115888"/>
            <a:ext cx="2808287" cy="1928812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6381" name="Rectangle 357"/>
          <p:cNvSpPr>
            <a:spLocks noChangeArrowheads="1"/>
          </p:cNvSpPr>
          <p:nvPr/>
        </p:nvSpPr>
        <p:spPr bwMode="auto">
          <a:xfrm>
            <a:off x="30163" y="115888"/>
            <a:ext cx="2741612" cy="1944687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6382" name="AutoShape 358">
            <a:hlinkClick r:id="" action="ppaction://hlinkshowjump?jump=endshow" highlightClick="1"/>
          </p:cNvPr>
          <p:cNvSpPr>
            <a:spLocks noChangeAspect="1" noChangeArrowheads="1"/>
          </p:cNvSpPr>
          <p:nvPr/>
        </p:nvSpPr>
        <p:spPr bwMode="auto">
          <a:xfrm>
            <a:off x="8783638" y="6497638"/>
            <a:ext cx="360362" cy="360362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0" name="Text Box 259"/>
          <p:cNvSpPr txBox="1">
            <a:spLocks noChangeArrowheads="1"/>
          </p:cNvSpPr>
          <p:nvPr/>
        </p:nvSpPr>
        <p:spPr bwMode="auto">
          <a:xfrm>
            <a:off x="152400" y="6291263"/>
            <a:ext cx="3030538" cy="3698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u="sng" dirty="0">
                <a:solidFill>
                  <a:srgbClr val="FF0000"/>
                </a:solidFill>
                <a:latin typeface="+mj-lt"/>
              </a:rPr>
              <a:t>Тема: Архитектура</a:t>
            </a:r>
            <a:r>
              <a:rPr lang="en-US" b="1" u="sng" dirty="0">
                <a:solidFill>
                  <a:srgbClr val="FF0000"/>
                </a:solidFill>
                <a:latin typeface="+mj-lt"/>
              </a:rPr>
              <a:t> XVII</a:t>
            </a:r>
            <a:r>
              <a:rPr lang="ru-RU" b="1" u="sng" dirty="0">
                <a:solidFill>
                  <a:srgbClr val="FF0000"/>
                </a:solidFill>
                <a:latin typeface="+mj-lt"/>
              </a:rPr>
              <a:t>в </a:t>
            </a:r>
          </a:p>
        </p:txBody>
      </p:sp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7956550" y="6497638"/>
            <a:ext cx="827088" cy="360362"/>
          </a:xfrm>
          <a:prstGeom prst="actionButtonForwardNex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8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2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8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8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3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3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3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3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1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3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3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 nodeType="clickPar">
                      <p:stCondLst>
                        <p:cond delay="0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9"/>
                  </p:tgtEl>
                </p:cond>
              </p:nextCondLst>
            </p:seq>
          </p:childTnLst>
        </p:cTn>
      </p:par>
    </p:tnLst>
    <p:bldLst>
      <p:bldP spid="2294" grpId="0" animBg="1"/>
      <p:bldP spid="2295" grpId="0" animBg="1"/>
      <p:bldP spid="2296" grpId="0" animBg="1"/>
      <p:bldP spid="2300" grpId="0" animBg="1"/>
      <p:bldP spid="2300" grpId="1" animBg="1"/>
      <p:bldP spid="2305" grpId="0" animBg="1"/>
      <p:bldP spid="2305" grpId="1" animBg="1"/>
      <p:bldP spid="2312" grpId="0" animBg="1"/>
      <p:bldP spid="2312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9" name="Picture 302" descr="Рисунок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2133600"/>
            <a:ext cx="2359025" cy="254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311" name="Group 263"/>
          <p:cNvGraphicFramePr>
            <a:graphicFrameLocks noGrp="1"/>
          </p:cNvGraphicFramePr>
          <p:nvPr/>
        </p:nvGraphicFramePr>
        <p:xfrm>
          <a:off x="179388" y="333375"/>
          <a:ext cx="5832475" cy="6354763"/>
        </p:xfrm>
        <a:graphic>
          <a:graphicData uri="http://schemas.openxmlformats.org/drawingml/2006/table">
            <a:tbl>
              <a:tblPr/>
              <a:tblGrid>
                <a:gridCol w="360362"/>
                <a:gridCol w="5472113"/>
              </a:tblGrid>
              <a:tr h="2540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Какой памятник архитектуры был построен в 1635-1636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гг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Летний деревянный дворец Алексея Михайловича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Теремной дворец Московского Кремля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Церковь Ильи Пророка в Ярославле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Какой памятник архитектуры был построен в 1647-1650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гг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Ансамбль Ростовского кремля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Церковь Рождества Богородицы в Путинках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Церковь Ильи Пророка в Ярославле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Какой памятник архитектуры был построен в 1656-1694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гг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Церковь Рождества Богородицы в Путинках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Летний дворец Алексея Михайловича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Новоиерусалимский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монастырь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Какой памятник архитектуры был построен в 70-80 х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гг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XVII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Ансамбль Ростовского кремля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Новоиерусалимский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монастырь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Спасская башня Московского Кремля.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Какой памятник архитектуры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XVII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в современники называли «восьмым чудом света»?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Теремной дворец Московского Кремля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Летний дворец Алексея Михайловича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Ансамбль Ростовского кремля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80" name="AutoShape 132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908050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б</a:t>
            </a:r>
          </a:p>
        </p:txBody>
      </p:sp>
      <p:sp>
        <p:nvSpPr>
          <p:cNvPr id="2281" name="AutoShape 233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620713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а</a:t>
            </a:r>
          </a:p>
        </p:txBody>
      </p:sp>
      <p:sp>
        <p:nvSpPr>
          <p:cNvPr id="2282" name="AutoShape 234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1196975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в</a:t>
            </a:r>
          </a:p>
        </p:txBody>
      </p:sp>
      <p:sp>
        <p:nvSpPr>
          <p:cNvPr id="2294" name="Rectangle 246"/>
          <p:cNvSpPr>
            <a:spLocks noChangeArrowheads="1"/>
          </p:cNvSpPr>
          <p:nvPr/>
        </p:nvSpPr>
        <p:spPr bwMode="auto">
          <a:xfrm>
            <a:off x="6300788" y="2133600"/>
            <a:ext cx="2339975" cy="504825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95" name="Rectangle 247"/>
          <p:cNvSpPr>
            <a:spLocks noChangeArrowheads="1"/>
          </p:cNvSpPr>
          <p:nvPr/>
        </p:nvSpPr>
        <p:spPr bwMode="auto">
          <a:xfrm>
            <a:off x="6300788" y="2638425"/>
            <a:ext cx="2339975" cy="504825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96" name="Rectangle 248"/>
          <p:cNvSpPr>
            <a:spLocks noChangeArrowheads="1"/>
          </p:cNvSpPr>
          <p:nvPr/>
        </p:nvSpPr>
        <p:spPr bwMode="auto">
          <a:xfrm>
            <a:off x="6300788" y="3141663"/>
            <a:ext cx="2339975" cy="504825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97" name="Rectangle 249"/>
          <p:cNvSpPr>
            <a:spLocks noChangeArrowheads="1"/>
          </p:cNvSpPr>
          <p:nvPr/>
        </p:nvSpPr>
        <p:spPr bwMode="auto">
          <a:xfrm>
            <a:off x="6300788" y="3646488"/>
            <a:ext cx="2339975" cy="504825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98" name="Rectangle 250"/>
          <p:cNvSpPr>
            <a:spLocks noChangeArrowheads="1"/>
          </p:cNvSpPr>
          <p:nvPr/>
        </p:nvSpPr>
        <p:spPr bwMode="auto">
          <a:xfrm>
            <a:off x="6300788" y="4149725"/>
            <a:ext cx="2339975" cy="504825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300" name="Rectangle 252"/>
          <p:cNvSpPr>
            <a:spLocks noChangeArrowheads="1"/>
          </p:cNvSpPr>
          <p:nvPr/>
        </p:nvSpPr>
        <p:spPr bwMode="auto">
          <a:xfrm>
            <a:off x="6300788" y="2133600"/>
            <a:ext cx="2339975" cy="5048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302" name="AutoShape 254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1844675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а</a:t>
            </a:r>
          </a:p>
        </p:txBody>
      </p:sp>
      <p:sp>
        <p:nvSpPr>
          <p:cNvPr id="2303" name="AutoShape 255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2133600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б</a:t>
            </a:r>
          </a:p>
        </p:txBody>
      </p:sp>
      <p:sp>
        <p:nvSpPr>
          <p:cNvPr id="2304" name="AutoShape 256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2420938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в</a:t>
            </a:r>
          </a:p>
        </p:txBody>
      </p:sp>
      <p:sp>
        <p:nvSpPr>
          <p:cNvPr id="2305" name="Rectangle 257"/>
          <p:cNvSpPr>
            <a:spLocks noChangeArrowheads="1"/>
          </p:cNvSpPr>
          <p:nvPr/>
        </p:nvSpPr>
        <p:spPr bwMode="auto">
          <a:xfrm>
            <a:off x="6300788" y="2636838"/>
            <a:ext cx="2339975" cy="5048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308" name="AutoShape 260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3068638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а</a:t>
            </a:r>
          </a:p>
        </p:txBody>
      </p:sp>
      <p:sp>
        <p:nvSpPr>
          <p:cNvPr id="2309" name="AutoShape 261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3357563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б</a:t>
            </a:r>
          </a:p>
        </p:txBody>
      </p:sp>
      <p:sp>
        <p:nvSpPr>
          <p:cNvPr id="2310" name="AutoShape 262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3644900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в</a:t>
            </a:r>
          </a:p>
        </p:txBody>
      </p:sp>
      <p:sp>
        <p:nvSpPr>
          <p:cNvPr id="2312" name="Rectangle 264"/>
          <p:cNvSpPr>
            <a:spLocks noChangeArrowheads="1"/>
          </p:cNvSpPr>
          <p:nvPr/>
        </p:nvSpPr>
        <p:spPr bwMode="auto">
          <a:xfrm>
            <a:off x="6300788" y="3141663"/>
            <a:ext cx="2339975" cy="5048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313" name="AutoShape 265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4292600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а</a:t>
            </a:r>
          </a:p>
        </p:txBody>
      </p:sp>
      <p:sp>
        <p:nvSpPr>
          <p:cNvPr id="2314" name="AutoShape 266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4581525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б</a:t>
            </a:r>
          </a:p>
        </p:txBody>
      </p:sp>
      <p:sp>
        <p:nvSpPr>
          <p:cNvPr id="2316" name="AutoShape 268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4868863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в</a:t>
            </a:r>
          </a:p>
        </p:txBody>
      </p:sp>
      <p:sp>
        <p:nvSpPr>
          <p:cNvPr id="2317" name="Rectangle 269"/>
          <p:cNvSpPr>
            <a:spLocks noChangeArrowheads="1"/>
          </p:cNvSpPr>
          <p:nvPr/>
        </p:nvSpPr>
        <p:spPr bwMode="auto">
          <a:xfrm>
            <a:off x="6300788" y="3644900"/>
            <a:ext cx="2339975" cy="5048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318" name="AutoShape 270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5783263"/>
            <a:ext cx="352425" cy="26670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а</a:t>
            </a:r>
          </a:p>
        </p:txBody>
      </p:sp>
      <p:sp>
        <p:nvSpPr>
          <p:cNvPr id="2319" name="AutoShape 271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207963" y="6046788"/>
            <a:ext cx="323850" cy="3238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б</a:t>
            </a:r>
          </a:p>
        </p:txBody>
      </p:sp>
      <p:sp>
        <p:nvSpPr>
          <p:cNvPr id="2320" name="AutoShape 272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179388" y="6388100"/>
            <a:ext cx="352425" cy="352425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в</a:t>
            </a:r>
          </a:p>
        </p:txBody>
      </p:sp>
      <p:sp>
        <p:nvSpPr>
          <p:cNvPr id="2321" name="Rectangle 273"/>
          <p:cNvSpPr>
            <a:spLocks noChangeArrowheads="1"/>
          </p:cNvSpPr>
          <p:nvPr/>
        </p:nvSpPr>
        <p:spPr bwMode="auto">
          <a:xfrm>
            <a:off x="6300788" y="4149725"/>
            <a:ext cx="2339975" cy="5048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2349" name="Group 301"/>
          <p:cNvGraphicFramePr>
            <a:graphicFrameLocks noGrp="1"/>
          </p:cNvGraphicFramePr>
          <p:nvPr/>
        </p:nvGraphicFramePr>
        <p:xfrm>
          <a:off x="8723313" y="2133600"/>
          <a:ext cx="420687" cy="2516188"/>
        </p:xfrm>
        <a:graphic>
          <a:graphicData uri="http://schemas.openxmlformats.org/drawingml/2006/table">
            <a:tbl>
              <a:tblPr/>
              <a:tblGrid>
                <a:gridCol w="420687"/>
              </a:tblGrid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3" name="Text Box 259"/>
          <p:cNvSpPr txBox="1">
            <a:spLocks noChangeArrowheads="1"/>
          </p:cNvSpPr>
          <p:nvPr/>
        </p:nvSpPr>
        <p:spPr bwMode="auto">
          <a:xfrm>
            <a:off x="6111875" y="0"/>
            <a:ext cx="3032125" cy="369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u="sng" dirty="0">
                <a:solidFill>
                  <a:srgbClr val="FF0000"/>
                </a:solidFill>
                <a:latin typeface="+mj-lt"/>
              </a:rPr>
              <a:t>Тема: Архитектура</a:t>
            </a:r>
            <a:r>
              <a:rPr lang="en-US" b="1" u="sng" dirty="0">
                <a:solidFill>
                  <a:srgbClr val="FF0000"/>
                </a:solidFill>
                <a:latin typeface="+mj-lt"/>
              </a:rPr>
              <a:t> XVII</a:t>
            </a:r>
            <a:r>
              <a:rPr lang="ru-RU" b="1" u="sng" dirty="0">
                <a:solidFill>
                  <a:srgbClr val="FF0000"/>
                </a:solidFill>
                <a:latin typeface="+mj-lt"/>
              </a:rPr>
              <a:t>в </a:t>
            </a:r>
          </a:p>
        </p:txBody>
      </p:sp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8101013" y="6453188"/>
            <a:ext cx="558800" cy="404812"/>
          </a:xfrm>
          <a:prstGeom prst="actionButtonForwardNex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8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2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8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8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3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3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3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3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1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3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3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 nodeType="clickPar">
                      <p:stCondLst>
                        <p:cond delay="0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3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 nodeType="clickPar">
                      <p:stCondLst>
                        <p:cond delay="0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13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3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 nodeType="clickPar">
                      <p:stCondLst>
                        <p:cond delay="0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14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3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 nodeType="clickPar">
                      <p:stCondLst>
                        <p:cond delay="0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1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3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 nodeType="clickPar">
                      <p:stCondLst>
                        <p:cond delay="0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19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3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 nodeType="clickPar">
                      <p:stCondLst>
                        <p:cond delay="0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18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3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 nodeType="clickPar">
                      <p:stCondLst>
                        <p:cond delay="0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20"/>
                  </p:tgtEl>
                </p:cond>
              </p:nextCondLst>
            </p:seq>
          </p:childTnLst>
        </p:cTn>
      </p:par>
    </p:tnLst>
    <p:bldLst>
      <p:bldP spid="2294" grpId="0" animBg="1"/>
      <p:bldP spid="2295" grpId="0" animBg="1"/>
      <p:bldP spid="2296" grpId="0" animBg="1"/>
      <p:bldP spid="2297" grpId="0" animBg="1"/>
      <p:bldP spid="2298" grpId="0" animBg="1"/>
      <p:bldP spid="2300" grpId="0" animBg="1"/>
      <p:bldP spid="2300" grpId="1" animBg="1"/>
      <p:bldP spid="2305" grpId="0" animBg="1"/>
      <p:bldP spid="2305" grpId="1" animBg="1"/>
      <p:bldP spid="2312" grpId="0" animBg="1"/>
      <p:bldP spid="2312" grpId="1" animBg="1"/>
      <p:bldP spid="2317" grpId="0" animBg="1"/>
      <p:bldP spid="2317" grpId="1" animBg="1"/>
      <p:bldP spid="2321" grpId="0" animBg="1"/>
      <p:bldP spid="2321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7" name="Picture 4" descr="Рисунок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23238" y="2908300"/>
            <a:ext cx="70485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18" name="Picture 5" descr="Рисунок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23238" y="2532063"/>
            <a:ext cx="704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19" name="Picture 6" descr="Рисунок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23238" y="1504950"/>
            <a:ext cx="70485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0" name="Picture 7" descr="Рисунок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23238" y="46038"/>
            <a:ext cx="704850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197" name="Group 125"/>
          <p:cNvGraphicFramePr>
            <a:graphicFrameLocks noGrp="1"/>
          </p:cNvGraphicFramePr>
          <p:nvPr/>
        </p:nvGraphicFramePr>
        <p:xfrm>
          <a:off x="0" y="0"/>
          <a:ext cx="7932738" cy="3646488"/>
        </p:xfrm>
        <a:graphic>
          <a:graphicData uri="http://schemas.openxmlformats.org/drawingml/2006/table">
            <a:tbl>
              <a:tblPr/>
              <a:tblGrid>
                <a:gridCol w="480484"/>
                <a:gridCol w="7452783"/>
              </a:tblGrid>
              <a:tr h="24003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1.Кто из архитекторов жил в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XVII 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веке?</a:t>
                      </a:r>
                    </a:p>
                  </a:txBody>
                  <a:tcPr marL="121920" marR="12192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00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marL="121920" marR="12192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Аристотель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Фиораванти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, Постник Яковлев, Петр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Францизск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 Ганнибал, </a:t>
                      </a:r>
                    </a:p>
                  </a:txBody>
                  <a:tcPr marL="121920" marR="12192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0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marL="121920" marR="12192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Б.Огурцов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, , А. Н. Воронихин, К. А. Тон,.</a:t>
                      </a:r>
                    </a:p>
                  </a:txBody>
                  <a:tcPr marL="121920" marR="12192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0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marL="121920" marR="12192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Петр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Фрязин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 или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Петрок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 Малой,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Алевиз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 Новый</a:t>
                      </a:r>
                    </a:p>
                  </a:txBody>
                  <a:tcPr marL="121920" marR="12192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0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marL="121920" marR="12192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Т.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Шарутин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, Л. Ушаков, П. И.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Заборский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, К. И. Бланк, Я. Г.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Бухвостов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, М. Ф. Казаков. </a:t>
                      </a:r>
                    </a:p>
                  </a:txBody>
                  <a:tcPr marL="121920" marR="12192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03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2. Кто из архитекторов творил до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XVII 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века?</a:t>
                      </a:r>
                    </a:p>
                  </a:txBody>
                  <a:tcPr marL="121920" marR="12192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00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marL="121920" marR="12192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Б.Огурцов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, , А. Н. Воронихин, К. А. Тон, староста Сенька Петров и стрелец-плотник Ивашка Михайлов</a:t>
                      </a:r>
                    </a:p>
                  </a:txBody>
                  <a:tcPr marL="121920" marR="12192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1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marL="121920" marR="12192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Аристотель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Фиораванти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, Постник Яковлев, Петр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Францизск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 Ганнибал,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Алевиз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 Новый, Петр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Фрязин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  </a:t>
                      </a:r>
                    </a:p>
                  </a:txBody>
                  <a:tcPr marL="121920" marR="12192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5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marL="121920" marR="12192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Т.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Шарутин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, Л. Ушаков, П. И.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Заборский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, К. И. Бланк,. </a:t>
                      </a:r>
                    </a:p>
                  </a:txBody>
                  <a:tcPr marL="121920" marR="12192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0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marL="121920" marR="12192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Я. Г.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Бухвостов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, М. Ф. Казаков, староста Сенька Петров и стрелец-плотник Ивашка Михайлов.</a:t>
                      </a:r>
                    </a:p>
                  </a:txBody>
                  <a:tcPr marL="121920" marR="12192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03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3. Какие памятники истории были построены в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XVII 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веке?</a:t>
                      </a:r>
                    </a:p>
                  </a:txBody>
                  <a:tcPr marL="121920" marR="12192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00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marL="121920" marR="12192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ea typeface="+mn-ea"/>
                          <a:cs typeface="Arial" charset="0"/>
                        </a:rPr>
                        <a:t>Теремной дворец Московского Кремля, Церковь Рождества Богородицы в Путинках</a:t>
                      </a:r>
                    </a:p>
                  </a:txBody>
                  <a:tcPr marL="121920" marR="12192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0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marL="121920" marR="12192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Успенский собор в Москве, Десятинная церковь, Софийский Собор в Киеве.</a:t>
                      </a:r>
                    </a:p>
                  </a:txBody>
                  <a:tcPr marL="121920" marR="12192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0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marL="121920" marR="12192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Архангельский собор Кремля, Софийский Собор в Новгороде</a:t>
                      </a:r>
                    </a:p>
                  </a:txBody>
                  <a:tcPr marL="121920" marR="12192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0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marL="121920" marR="12192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ea typeface="+mn-ea"/>
                          <a:cs typeface="Arial" charset="0"/>
                        </a:rPr>
                        <a:t>Церковь Ильи Пророка в Ярославле, </a:t>
                      </a:r>
                      <a:r>
                        <a:rPr kumimoji="0" lang="ru-RU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ea typeface="+mn-ea"/>
                          <a:cs typeface="Arial" charset="0"/>
                        </a:rPr>
                        <a:t>Новоиерусалимский</a:t>
                      </a: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ea typeface="+mn-ea"/>
                          <a:cs typeface="Arial" charset="0"/>
                        </a:rPr>
                        <a:t> монастырь</a:t>
                      </a:r>
                    </a:p>
                  </a:txBody>
                  <a:tcPr marL="121920" marR="12192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0470" name="Picture 92" descr="Рисунок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23238" y="425450"/>
            <a:ext cx="704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0" name="AutoShape 98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63500" y="982663"/>
            <a:ext cx="382588" cy="215900"/>
          </a:xfrm>
          <a:prstGeom prst="actionButtonBlank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FFFFFF"/>
                </a:solidFill>
              </a:rPr>
              <a:t>г</a:t>
            </a:r>
          </a:p>
        </p:txBody>
      </p:sp>
      <p:sp>
        <p:nvSpPr>
          <p:cNvPr id="3171" name="AutoShape 99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63500" y="466725"/>
            <a:ext cx="382588" cy="214313"/>
          </a:xfrm>
          <a:prstGeom prst="actionButtonBlank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FFFFFF"/>
                </a:solidFill>
              </a:rPr>
              <a:t>б</a:t>
            </a:r>
          </a:p>
        </p:txBody>
      </p:sp>
      <p:sp>
        <p:nvSpPr>
          <p:cNvPr id="3172" name="AutoShape 100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63500" y="714375"/>
            <a:ext cx="382588" cy="215900"/>
          </a:xfrm>
          <a:prstGeom prst="actionButtonBlank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FFFFFF"/>
                </a:solidFill>
              </a:rPr>
              <a:t>в</a:t>
            </a:r>
          </a:p>
        </p:txBody>
      </p:sp>
      <p:sp>
        <p:nvSpPr>
          <p:cNvPr id="3173" name="Rectangle 101"/>
          <p:cNvSpPr>
            <a:spLocks noChangeArrowheads="1"/>
          </p:cNvSpPr>
          <p:nvPr/>
        </p:nvSpPr>
        <p:spPr bwMode="auto">
          <a:xfrm>
            <a:off x="8123238" y="46038"/>
            <a:ext cx="669925" cy="379412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3174" name="AutoShape 102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63500" y="246063"/>
            <a:ext cx="382588" cy="214312"/>
          </a:xfrm>
          <a:prstGeom prst="actionButtonBlank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FFFFFF"/>
                </a:solidFill>
              </a:rPr>
              <a:t>а</a:t>
            </a:r>
          </a:p>
        </p:txBody>
      </p:sp>
      <p:sp>
        <p:nvSpPr>
          <p:cNvPr id="3175" name="Rectangle 103"/>
          <p:cNvSpPr>
            <a:spLocks noChangeArrowheads="1"/>
          </p:cNvSpPr>
          <p:nvPr/>
        </p:nvSpPr>
        <p:spPr bwMode="auto">
          <a:xfrm>
            <a:off x="8123238" y="425450"/>
            <a:ext cx="669925" cy="377825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3176" name="AutoShape 104"/>
          <p:cNvSpPr>
            <a:spLocks noChangeAspect="1" noChangeArrowheads="1"/>
          </p:cNvSpPr>
          <p:nvPr/>
        </p:nvSpPr>
        <p:spPr bwMode="auto">
          <a:xfrm>
            <a:off x="8221663" y="263525"/>
            <a:ext cx="479425" cy="269875"/>
          </a:xfrm>
          <a:prstGeom prst="flowChartSummingJunction">
            <a:avLst/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3177" name="Rectangle 105"/>
          <p:cNvSpPr>
            <a:spLocks noChangeArrowheads="1"/>
          </p:cNvSpPr>
          <p:nvPr/>
        </p:nvSpPr>
        <p:spPr bwMode="auto">
          <a:xfrm>
            <a:off x="8123238" y="1504950"/>
            <a:ext cx="669925" cy="379413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3178" name="AutoShape 106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63500" y="1450975"/>
            <a:ext cx="382588" cy="215900"/>
          </a:xfrm>
          <a:prstGeom prst="actionButtonBlank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FFFFFF"/>
                </a:solidFill>
              </a:rPr>
              <a:t>а</a:t>
            </a:r>
          </a:p>
        </p:txBody>
      </p:sp>
      <p:sp>
        <p:nvSpPr>
          <p:cNvPr id="3179" name="AutoShape 107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42863" y="1704975"/>
            <a:ext cx="384175" cy="215900"/>
          </a:xfrm>
          <a:prstGeom prst="actionButtonBlank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FFFFFF"/>
                </a:solidFill>
              </a:rPr>
              <a:t>б</a:t>
            </a:r>
          </a:p>
        </p:txBody>
      </p:sp>
      <p:sp>
        <p:nvSpPr>
          <p:cNvPr id="3180" name="AutoShape 108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42863" y="1938338"/>
            <a:ext cx="384175" cy="215900"/>
          </a:xfrm>
          <a:prstGeom prst="actionButtonBlank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FFFFFF"/>
                </a:solidFill>
              </a:rPr>
              <a:t>в</a:t>
            </a:r>
          </a:p>
        </p:txBody>
      </p:sp>
      <p:sp>
        <p:nvSpPr>
          <p:cNvPr id="3181" name="AutoShape 109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42863" y="2179638"/>
            <a:ext cx="384175" cy="215900"/>
          </a:xfrm>
          <a:prstGeom prst="actionButtonBlank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FFFFFF"/>
                </a:solidFill>
              </a:rPr>
              <a:t>г</a:t>
            </a:r>
          </a:p>
        </p:txBody>
      </p:sp>
      <p:sp>
        <p:nvSpPr>
          <p:cNvPr id="3182" name="AutoShape 110"/>
          <p:cNvSpPr>
            <a:spLocks noChangeAspect="1" noChangeArrowheads="1"/>
          </p:cNvSpPr>
          <p:nvPr/>
        </p:nvSpPr>
        <p:spPr bwMode="auto">
          <a:xfrm>
            <a:off x="8221663" y="1558925"/>
            <a:ext cx="479425" cy="269875"/>
          </a:xfrm>
          <a:prstGeom prst="flowChartSummingJunction">
            <a:avLst/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3183" name="Rectangle 111"/>
          <p:cNvSpPr>
            <a:spLocks noChangeArrowheads="1"/>
          </p:cNvSpPr>
          <p:nvPr/>
        </p:nvSpPr>
        <p:spPr bwMode="auto">
          <a:xfrm>
            <a:off x="8123238" y="2532063"/>
            <a:ext cx="669925" cy="377825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3184" name="Rectangle 112"/>
          <p:cNvSpPr>
            <a:spLocks noChangeArrowheads="1"/>
          </p:cNvSpPr>
          <p:nvPr/>
        </p:nvSpPr>
        <p:spPr bwMode="auto">
          <a:xfrm>
            <a:off x="8123238" y="2908300"/>
            <a:ext cx="669925" cy="379413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3185" name="AutoShape 113"/>
          <p:cNvSpPr>
            <a:spLocks noChangeAspect="1" noChangeArrowheads="1"/>
          </p:cNvSpPr>
          <p:nvPr/>
        </p:nvSpPr>
        <p:spPr bwMode="auto">
          <a:xfrm>
            <a:off x="8221663" y="2746375"/>
            <a:ext cx="479425" cy="271463"/>
          </a:xfrm>
          <a:prstGeom prst="flowChartSummingJunction">
            <a:avLst/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3186" name="AutoShape 114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63500" y="2909888"/>
            <a:ext cx="382588" cy="215900"/>
          </a:xfrm>
          <a:prstGeom prst="actionButtonBlank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FFFFFF"/>
                </a:solidFill>
              </a:rPr>
              <a:t>б</a:t>
            </a:r>
          </a:p>
        </p:txBody>
      </p:sp>
      <p:sp>
        <p:nvSpPr>
          <p:cNvPr id="3187" name="AutoShape 115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63500" y="2667000"/>
            <a:ext cx="382588" cy="214313"/>
          </a:xfrm>
          <a:prstGeom prst="actionButtonBlank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FFFFFF"/>
                </a:solidFill>
              </a:rPr>
              <a:t>а</a:t>
            </a:r>
          </a:p>
        </p:txBody>
      </p:sp>
      <p:sp>
        <p:nvSpPr>
          <p:cNvPr id="3188" name="AutoShape 116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53975" y="3152775"/>
            <a:ext cx="382588" cy="214313"/>
          </a:xfrm>
          <a:prstGeom prst="actionButtonBlank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FFFFFF"/>
                </a:solidFill>
              </a:rPr>
              <a:t>в</a:t>
            </a:r>
          </a:p>
        </p:txBody>
      </p:sp>
      <p:sp>
        <p:nvSpPr>
          <p:cNvPr id="3189" name="AutoShape 117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63500" y="3367088"/>
            <a:ext cx="382588" cy="215900"/>
          </a:xfrm>
          <a:prstGeom prst="actionButtonBlank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FFFFFF"/>
                </a:solidFill>
              </a:rPr>
              <a:t>г</a:t>
            </a:r>
          </a:p>
        </p:txBody>
      </p:sp>
      <p:sp>
        <p:nvSpPr>
          <p:cNvPr id="60491" name="AutoShape 126">
            <a:hlinkClick r:id="" action="ppaction://hlinkshowjump?jump=nextslide" highlightClick="1"/>
          </p:cNvPr>
          <p:cNvSpPr>
            <a:spLocks noChangeAspect="1" noChangeArrowheads="1"/>
          </p:cNvSpPr>
          <p:nvPr/>
        </p:nvSpPr>
        <p:spPr bwMode="auto">
          <a:xfrm>
            <a:off x="8662988" y="6588125"/>
            <a:ext cx="481012" cy="269875"/>
          </a:xfrm>
          <a:prstGeom prst="actionButtonForwardNex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Tahoma" pitchFamily="34" charset="0"/>
            </a:endParaRPr>
          </a:p>
        </p:txBody>
      </p:sp>
      <p:graphicFrame>
        <p:nvGraphicFramePr>
          <p:cNvPr id="3276" name="Group 204"/>
          <p:cNvGraphicFramePr>
            <a:graphicFrameLocks noGrp="1"/>
          </p:cNvGraphicFramePr>
          <p:nvPr/>
        </p:nvGraphicFramePr>
        <p:xfrm>
          <a:off x="4476750" y="4184650"/>
          <a:ext cx="3937000" cy="1012825"/>
        </p:xfrm>
        <a:graphic>
          <a:graphicData uri="http://schemas.openxmlformats.org/drawingml/2006/table">
            <a:tbl>
              <a:tblPr/>
              <a:tblGrid>
                <a:gridCol w="764116"/>
                <a:gridCol w="3172884"/>
              </a:tblGrid>
              <a:tr h="2530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1</a:t>
                      </a:r>
                    </a:p>
                  </a:txBody>
                  <a:tcPr marL="120000" marR="12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40-80-е года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XVII 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в.</a:t>
                      </a:r>
                    </a:p>
                  </a:txBody>
                  <a:tcPr marL="120000" marR="12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30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2</a:t>
                      </a:r>
                    </a:p>
                  </a:txBody>
                  <a:tcPr marL="120000" marR="12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1656-1694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гг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marL="120000" marR="12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30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3</a:t>
                      </a:r>
                    </a:p>
                  </a:txBody>
                  <a:tcPr marL="120000" marR="12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1647-1650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гг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marL="120000" marR="12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30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4</a:t>
                      </a:r>
                    </a:p>
                  </a:txBody>
                  <a:tcPr marL="120000" marR="12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1635-1636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гг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marL="120000" marR="12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277" name="Group 205"/>
          <p:cNvGraphicFramePr>
            <a:graphicFrameLocks noGrp="1"/>
          </p:cNvGraphicFramePr>
          <p:nvPr/>
        </p:nvGraphicFramePr>
        <p:xfrm>
          <a:off x="358775" y="4221163"/>
          <a:ext cx="3937000" cy="863600"/>
        </p:xfrm>
        <a:graphic>
          <a:graphicData uri="http://schemas.openxmlformats.org/drawingml/2006/table">
            <a:tbl>
              <a:tblPr/>
              <a:tblGrid>
                <a:gridCol w="764116"/>
                <a:gridCol w="3172884"/>
              </a:tblGrid>
              <a:tr h="2873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а</a:t>
                      </a:r>
                    </a:p>
                  </a:txBody>
                  <a:tcPr marL="120000" marR="12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Церковь Ильи Пророка</a:t>
                      </a:r>
                    </a:p>
                  </a:txBody>
                  <a:tcPr marL="120000" marR="12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б</a:t>
                      </a:r>
                    </a:p>
                  </a:txBody>
                  <a:tcPr marL="120000" marR="12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Теремной дворец Московского Кремля</a:t>
                      </a:r>
                    </a:p>
                  </a:txBody>
                  <a:tcPr marL="120000" marR="12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3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в</a:t>
                      </a:r>
                    </a:p>
                  </a:txBody>
                  <a:tcPr marL="120000" marR="12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Новоиерусалимский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 монастырь</a:t>
                      </a:r>
                    </a:p>
                  </a:txBody>
                  <a:tcPr marL="120000" marR="12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230" name="Group 158"/>
          <p:cNvGraphicFramePr>
            <a:graphicFrameLocks noGrp="1"/>
          </p:cNvGraphicFramePr>
          <p:nvPr/>
        </p:nvGraphicFramePr>
        <p:xfrm>
          <a:off x="2844800" y="5210175"/>
          <a:ext cx="2592388" cy="1604963"/>
        </p:xfrm>
        <a:graphic>
          <a:graphicData uri="http://schemas.openxmlformats.org/drawingml/2006/table">
            <a:tbl>
              <a:tblPr/>
              <a:tblGrid>
                <a:gridCol w="865717"/>
                <a:gridCol w="861483"/>
                <a:gridCol w="865717"/>
              </a:tblGrid>
              <a:tr h="298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marL="120000" marR="12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marL="120000" marR="12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marL="120000" marR="12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marL="120000" marR="12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marL="120000" marR="12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marL="120000" marR="12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7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marL="120000" marR="12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marL="120000" marR="12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marL="120000" marR="12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7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marL="120000" marR="12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marL="120000" marR="12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marL="120000" marR="12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7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marL="120000" marR="12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marL="120000" marR="12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marL="120000" marR="12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256" name="AutoShape 184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3036888" y="5535613"/>
            <a:ext cx="481012" cy="269875"/>
          </a:xfrm>
          <a:prstGeom prst="actionButtonBlank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3257" name="AutoShape 185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3036888" y="5859463"/>
            <a:ext cx="481012" cy="269875"/>
          </a:xfrm>
          <a:prstGeom prst="actionButtonBlank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3258" name="AutoShape 186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3036888" y="6183313"/>
            <a:ext cx="481012" cy="269875"/>
          </a:xfrm>
          <a:prstGeom prst="actionButtonBlank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3259" name="AutoShape 187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3036888" y="6507163"/>
            <a:ext cx="481012" cy="269875"/>
          </a:xfrm>
          <a:prstGeom prst="actionButtonBlank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3260" name="Text Box 188"/>
          <p:cNvSpPr txBox="1">
            <a:spLocks noChangeArrowheads="1"/>
          </p:cNvSpPr>
          <p:nvPr/>
        </p:nvSpPr>
        <p:spPr bwMode="auto">
          <a:xfrm>
            <a:off x="3036888" y="5210175"/>
            <a:ext cx="328612" cy="400050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а</a:t>
            </a:r>
          </a:p>
        </p:txBody>
      </p:sp>
      <p:sp>
        <p:nvSpPr>
          <p:cNvPr id="3261" name="Text Box 189"/>
          <p:cNvSpPr txBox="1">
            <a:spLocks noChangeArrowheads="1"/>
          </p:cNvSpPr>
          <p:nvPr/>
        </p:nvSpPr>
        <p:spPr bwMode="auto">
          <a:xfrm>
            <a:off x="3900488" y="5210175"/>
            <a:ext cx="344487" cy="400050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б</a:t>
            </a:r>
          </a:p>
        </p:txBody>
      </p:sp>
      <p:sp>
        <p:nvSpPr>
          <p:cNvPr id="3262" name="Text Box 190"/>
          <p:cNvSpPr txBox="1">
            <a:spLocks noChangeArrowheads="1"/>
          </p:cNvSpPr>
          <p:nvPr/>
        </p:nvSpPr>
        <p:spPr bwMode="auto">
          <a:xfrm>
            <a:off x="4764088" y="5210175"/>
            <a:ext cx="342900" cy="400050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</a:t>
            </a:r>
          </a:p>
        </p:txBody>
      </p:sp>
      <p:sp>
        <p:nvSpPr>
          <p:cNvPr id="3263" name="AutoShape 191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3900488" y="5534025"/>
            <a:ext cx="481012" cy="269875"/>
          </a:xfrm>
          <a:prstGeom prst="actionButtonBlank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3264" name="AutoShape 192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3900488" y="5857875"/>
            <a:ext cx="481012" cy="269875"/>
          </a:xfrm>
          <a:prstGeom prst="actionButtonBlank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3265" name="AutoShape 193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3900488" y="6181725"/>
            <a:ext cx="481012" cy="269875"/>
          </a:xfrm>
          <a:prstGeom prst="actionButtonBlank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3266" name="AutoShape 194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3900488" y="6505575"/>
            <a:ext cx="481012" cy="269875"/>
          </a:xfrm>
          <a:prstGeom prst="actionButtonBlank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3267" name="AutoShape 195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4764088" y="5534025"/>
            <a:ext cx="481012" cy="269875"/>
          </a:xfrm>
          <a:prstGeom prst="actionButtonBlank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3268" name="AutoShape 196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4764088" y="5857875"/>
            <a:ext cx="481012" cy="269875"/>
          </a:xfrm>
          <a:prstGeom prst="actionButtonBlank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3269" name="AutoShape 197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4764088" y="6181725"/>
            <a:ext cx="481012" cy="269875"/>
          </a:xfrm>
          <a:prstGeom prst="actionButtonBlank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3270" name="AutoShape 198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4764088" y="6505575"/>
            <a:ext cx="481012" cy="269875"/>
          </a:xfrm>
          <a:prstGeom prst="actionButtonBlank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60564" name="Text Box 199"/>
          <p:cNvSpPr txBox="1">
            <a:spLocks noChangeArrowheads="1"/>
          </p:cNvSpPr>
          <p:nvPr/>
        </p:nvSpPr>
        <p:spPr bwMode="auto">
          <a:xfrm>
            <a:off x="6011863" y="5751513"/>
            <a:ext cx="14652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000000"/>
                </a:solidFill>
              </a:rPr>
              <a:t>А-3, б-4, в-2</a:t>
            </a:r>
          </a:p>
        </p:txBody>
      </p:sp>
      <p:sp>
        <p:nvSpPr>
          <p:cNvPr id="3272" name="Text Box 200"/>
          <p:cNvSpPr txBox="1">
            <a:spLocks noChangeArrowheads="1"/>
          </p:cNvSpPr>
          <p:nvPr/>
        </p:nvSpPr>
        <p:spPr bwMode="auto">
          <a:xfrm>
            <a:off x="3036888" y="5210175"/>
            <a:ext cx="328612" cy="400050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а</a:t>
            </a:r>
          </a:p>
        </p:txBody>
      </p:sp>
      <p:sp>
        <p:nvSpPr>
          <p:cNvPr id="3273" name="Text Box 201"/>
          <p:cNvSpPr txBox="1">
            <a:spLocks noChangeArrowheads="1"/>
          </p:cNvSpPr>
          <p:nvPr/>
        </p:nvSpPr>
        <p:spPr bwMode="auto">
          <a:xfrm>
            <a:off x="3900488" y="5210175"/>
            <a:ext cx="344487" cy="400050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б</a:t>
            </a:r>
          </a:p>
        </p:txBody>
      </p:sp>
      <p:sp>
        <p:nvSpPr>
          <p:cNvPr id="3274" name="Text Box 202"/>
          <p:cNvSpPr txBox="1">
            <a:spLocks noChangeArrowheads="1"/>
          </p:cNvSpPr>
          <p:nvPr/>
        </p:nvSpPr>
        <p:spPr bwMode="auto">
          <a:xfrm>
            <a:off x="4764088" y="5210175"/>
            <a:ext cx="342900" cy="400050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</a:t>
            </a:r>
          </a:p>
        </p:txBody>
      </p:sp>
      <p:sp>
        <p:nvSpPr>
          <p:cNvPr id="60568" name="Text Box 206"/>
          <p:cNvSpPr txBox="1">
            <a:spLocks noChangeArrowheads="1"/>
          </p:cNvSpPr>
          <p:nvPr/>
        </p:nvSpPr>
        <p:spPr bwMode="auto">
          <a:xfrm>
            <a:off x="417513" y="3695700"/>
            <a:ext cx="12112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rgbClr val="000000"/>
                </a:solidFill>
                <a:latin typeface="Tahoma" pitchFamily="34" charset="0"/>
              </a:rPr>
              <a:t>Сопоставьте</a:t>
            </a: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7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1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7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7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1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7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7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1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7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1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8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1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8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1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 nodeType="clickPar">
                      <p:stCondLst>
                        <p:cond delay="0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8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1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 nodeType="clickPar">
                      <p:stCondLst>
                        <p:cond delay="0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89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1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 nodeType="clickPar">
                      <p:stCondLst>
                        <p:cond delay="0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8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31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 nodeType="clickPar">
                      <p:stCondLst>
                        <p:cond delay="0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8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2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 nodeType="clickPar">
                      <p:stCondLst>
                        <p:cond delay="0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500" fill="hold"/>
                                        <p:tgtEl>
                                          <p:spTgt spid="32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32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32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58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32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 nodeType="clickPar">
                      <p:stCondLst>
                        <p:cond delay="0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500" fill="hold"/>
                                        <p:tgtEl>
                                          <p:spTgt spid="32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32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32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66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32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 nodeType="clickPar">
                      <p:stCondLst>
                        <p:cond delay="0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500" fill="hold"/>
                                        <p:tgtEl>
                                          <p:spTgt spid="32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32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32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68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32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 nodeType="clickPar">
                      <p:stCondLst>
                        <p:cond delay="0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500" fill="hold"/>
                                        <p:tgtEl>
                                          <p:spTgt spid="32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88" dur="500" fill="hold"/>
                                        <p:tgtEl>
                                          <p:spTgt spid="32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32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56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32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 nodeType="clickPar">
                      <p:stCondLst>
                        <p:cond delay="0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500" fill="hold"/>
                                        <p:tgtEl>
                                          <p:spTgt spid="32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32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32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57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32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 nodeType="clickPar">
                      <p:stCondLst>
                        <p:cond delay="0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500" fill="hold"/>
                                        <p:tgtEl>
                                          <p:spTgt spid="32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32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500" fill="hold"/>
                                        <p:tgtEl>
                                          <p:spTgt spid="32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59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32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 nodeType="clickPar">
                      <p:stCondLst>
                        <p:cond delay="0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500" fill="hold"/>
                                        <p:tgtEl>
                                          <p:spTgt spid="32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09" dur="500" fill="hold"/>
                                        <p:tgtEl>
                                          <p:spTgt spid="32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500" fill="hold"/>
                                        <p:tgtEl>
                                          <p:spTgt spid="32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63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32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 nodeType="clickPar">
                      <p:stCondLst>
                        <p:cond delay="0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5" dur="500" fill="hold"/>
                                        <p:tgtEl>
                                          <p:spTgt spid="32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16" dur="500" fill="hold"/>
                                        <p:tgtEl>
                                          <p:spTgt spid="32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7" dur="500" fill="hold"/>
                                        <p:tgtEl>
                                          <p:spTgt spid="32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64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32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 nodeType="clickPar">
                      <p:stCondLst>
                        <p:cond delay="0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2" dur="500" fill="hold"/>
                                        <p:tgtEl>
                                          <p:spTgt spid="32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23" dur="500" fill="hold"/>
                                        <p:tgtEl>
                                          <p:spTgt spid="32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" dur="500" fill="hold"/>
                                        <p:tgtEl>
                                          <p:spTgt spid="32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65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32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 nodeType="clickPar">
                      <p:stCondLst>
                        <p:cond delay="0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9" dur="500" fill="hold"/>
                                        <p:tgtEl>
                                          <p:spTgt spid="32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30" dur="500" fill="hold"/>
                                        <p:tgtEl>
                                          <p:spTgt spid="32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1" dur="500" fill="hold"/>
                                        <p:tgtEl>
                                          <p:spTgt spid="32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67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32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 nodeType="clickPar">
                      <p:stCondLst>
                        <p:cond delay="0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6" dur="500" fill="hold"/>
                                        <p:tgtEl>
                                          <p:spTgt spid="32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37" dur="500" fill="hold"/>
                                        <p:tgtEl>
                                          <p:spTgt spid="32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8" dur="500" fill="hold"/>
                                        <p:tgtEl>
                                          <p:spTgt spid="32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69"/>
                  </p:tgtEl>
                </p:cond>
              </p:nextCondLst>
            </p:seq>
            <p:seq concurrent="1" nextAc="seek">
              <p:cTn id="139" restart="whenNotActive" fill="hold" evtFilter="cancelBubble" nodeType="interactiveSeq">
                <p:stCondLst>
                  <p:cond evt="onClick" delay="0">
                    <p:tgtEl>
                      <p:spTgt spid="32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0" fill="hold" nodeType="clickPar">
                      <p:stCondLst>
                        <p:cond delay="0"/>
                      </p:stCondLst>
                      <p:childTnLst>
                        <p:par>
                          <p:cTn id="1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3" dur="500" fill="hold"/>
                                        <p:tgtEl>
                                          <p:spTgt spid="32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44" dur="500" fill="hold"/>
                                        <p:tgtEl>
                                          <p:spTgt spid="32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5" dur="500" fill="hold"/>
                                        <p:tgtEl>
                                          <p:spTgt spid="32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70"/>
                  </p:tgtEl>
                </p:cond>
              </p:nextCondLst>
            </p:seq>
          </p:childTnLst>
        </p:cTn>
      </p:par>
    </p:tnLst>
    <p:bldLst>
      <p:bldP spid="3173" grpId="0" animBg="1"/>
      <p:bldP spid="3175" grpId="0" animBg="1"/>
      <p:bldP spid="3176" grpId="0" animBg="1"/>
      <p:bldP spid="3176" grpId="1" animBg="1"/>
      <p:bldP spid="3177" grpId="0" animBg="1"/>
      <p:bldP spid="3182" grpId="0" animBg="1"/>
      <p:bldP spid="3182" grpId="1" animBg="1"/>
      <p:bldP spid="3182" grpId="2" animBg="1"/>
      <p:bldP spid="3183" grpId="0" animBg="1"/>
      <p:bldP spid="3184" grpId="0" animBg="1"/>
      <p:bldP spid="3185" grpId="0" animBg="1"/>
      <p:bldP spid="318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425" y="765175"/>
            <a:ext cx="3890963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52938" y="765175"/>
            <a:ext cx="4275137" cy="280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7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3663" y="3952875"/>
            <a:ext cx="3879850" cy="288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8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25950" y="3860800"/>
            <a:ext cx="4302125" cy="288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Прямоугольник 37"/>
          <p:cNvSpPr/>
          <p:nvPr/>
        </p:nvSpPr>
        <p:spPr>
          <a:xfrm>
            <a:off x="1692275" y="222250"/>
            <a:ext cx="6048375" cy="4778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rgbClr val="FF0000"/>
                </a:solidFill>
              </a:rPr>
              <a:t>Назовите архитектурные памятники </a:t>
            </a:r>
            <a:r>
              <a:rPr lang="en-US" dirty="0">
                <a:solidFill>
                  <a:srgbClr val="FF0000"/>
                </a:solidFill>
              </a:rPr>
              <a:t>XVII </a:t>
            </a:r>
            <a:r>
              <a:rPr lang="ru-RU" dirty="0">
                <a:solidFill>
                  <a:srgbClr val="FF0000"/>
                </a:solidFill>
              </a:rPr>
              <a:t>века</a:t>
            </a:r>
          </a:p>
        </p:txBody>
      </p:sp>
      <p:sp>
        <p:nvSpPr>
          <p:cNvPr id="3" name="Управляющая кнопка: настраиваемая 2">
            <a:hlinkClick r:id="" action="ppaction://hlinkshowjump?jump=nextslide" highlightClick="1"/>
          </p:cNvPr>
          <p:cNvSpPr/>
          <p:nvPr/>
        </p:nvSpPr>
        <p:spPr>
          <a:xfrm>
            <a:off x="8728075" y="6465888"/>
            <a:ext cx="381000" cy="39211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кстура">
  <a:themeElements>
    <a:clrScheme name="Текстура 8">
      <a:dk1>
        <a:srgbClr val="000000"/>
      </a:dk1>
      <a:lt1>
        <a:srgbClr val="DCE8F4"/>
      </a:lt1>
      <a:dk2>
        <a:srgbClr val="7B9CB5"/>
      </a:dk2>
      <a:lt2>
        <a:srgbClr val="969696"/>
      </a:lt2>
      <a:accent1>
        <a:srgbClr val="FFFFFF"/>
      </a:accent1>
      <a:accent2>
        <a:srgbClr val="00BAB6"/>
      </a:accent2>
      <a:accent3>
        <a:srgbClr val="EBF2F8"/>
      </a:accent3>
      <a:accent4>
        <a:srgbClr val="000000"/>
      </a:accent4>
      <a:accent5>
        <a:srgbClr val="FFFFFF"/>
      </a:accent5>
      <a:accent6>
        <a:srgbClr val="00A8A5"/>
      </a:accent6>
      <a:hlink>
        <a:srgbClr val="8A8AD8"/>
      </a:hlink>
      <a:folHlink>
        <a:srgbClr val="242492"/>
      </a:folHlink>
    </a:clrScheme>
    <a:fontScheme name="Текстура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кстура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ура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875</Words>
  <Application>Microsoft Office PowerPoint</Application>
  <PresentationFormat>Экран (4:3)</PresentationFormat>
  <Paragraphs>226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9</vt:i4>
      </vt:variant>
    </vt:vector>
  </HeadingPairs>
  <TitlesOfParts>
    <vt:vector size="21" baseType="lpstr">
      <vt:lpstr>Arial Unicode MS</vt:lpstr>
      <vt:lpstr>Arial</vt:lpstr>
      <vt:lpstr>Calibri</vt:lpstr>
      <vt:lpstr>Cassandra</vt:lpstr>
      <vt:lpstr>Tahoma</vt:lpstr>
      <vt:lpstr>Times New Roman</vt:lpstr>
      <vt:lpstr>Wingdings</vt:lpstr>
      <vt:lpstr>Wingdings 2</vt:lpstr>
      <vt:lpstr>Оформление по умолчанию</vt:lpstr>
      <vt:lpstr>1_Оформление по умолчанию</vt:lpstr>
      <vt:lpstr>Текстура</vt:lpstr>
      <vt:lpstr>Тема Office</vt:lpstr>
      <vt:lpstr>Тест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СЕРГЕЙ</dc:creator>
  <cp:lastModifiedBy>Артём Мендрик</cp:lastModifiedBy>
  <cp:revision>57</cp:revision>
  <dcterms:created xsi:type="dcterms:W3CDTF">2010-07-19T15:00:10Z</dcterms:created>
  <dcterms:modified xsi:type="dcterms:W3CDTF">2015-08-13T12:16:23Z</dcterms:modified>
</cp:coreProperties>
</file>