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73" r:id="rId4"/>
    <p:sldId id="263" r:id="rId5"/>
    <p:sldId id="264" r:id="rId6"/>
    <p:sldId id="265" r:id="rId7"/>
    <p:sldId id="257" r:id="rId8"/>
    <p:sldId id="266" r:id="rId9"/>
    <p:sldId id="258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sah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F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ah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ah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ah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ah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ah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ah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ah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ah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ah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ah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ah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FD7001-D010-405B-AE7C-DA6B7C11FB37}" type="datetimeFigureOut">
              <a:rPr lang="sah-RU" smtClean="0"/>
              <a:pPr/>
              <a:t>08.08.2015</a:t>
            </a:fld>
            <a:endParaRPr lang="sah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ah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29E6DA6-F69C-47FC-8819-FA81E5F2BA8F}" type="slidenum">
              <a:rPr lang="sah-RU" smtClean="0"/>
              <a:pPr/>
              <a:t>‹#›</a:t>
            </a:fld>
            <a:endParaRPr lang="sah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056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Реки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России</a:t>
            </a:r>
            <a:endParaRPr lang="sah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Verkhnyaya_Angara_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41703"/>
            <a:ext cx="9144000" cy="677635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7144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rgbClr val="AEFB61"/>
                </a:solidFill>
                <a:hlinkClick r:id="rId3" action="ppaction://hlinksldjump"/>
              </a:rPr>
              <a:t>Р</a:t>
            </a:r>
            <a:r>
              <a:rPr lang="sah-RU" sz="1800" dirty="0" smtClean="0">
                <a:solidFill>
                  <a:srgbClr val="AEFB61"/>
                </a:solidFill>
                <a:hlinkClick r:id="rId3" action="ppaction://hlinksldjump"/>
              </a:rPr>
              <a:t>оссия страна великих речных систем</a:t>
            </a:r>
            <a:r>
              <a:rPr lang="sah-RU" sz="1800" dirty="0" smtClean="0">
                <a:solidFill>
                  <a:srgbClr val="AEFB61"/>
                </a:solidFill>
              </a:rPr>
              <a:t>. </a:t>
            </a:r>
            <a:r>
              <a:rPr lang="ru-RU" sz="1800" dirty="0" smtClean="0">
                <a:solidFill>
                  <a:srgbClr val="AEFB61"/>
                </a:solidFill>
              </a:rPr>
              <a:t>И</a:t>
            </a:r>
            <a:r>
              <a:rPr lang="sah-RU" sz="1800" dirty="0" smtClean="0">
                <a:solidFill>
                  <a:srgbClr val="AEFB61"/>
                </a:solidFill>
              </a:rPr>
              <a:t>з </a:t>
            </a:r>
            <a:r>
              <a:rPr lang="en-US" sz="1800" dirty="0" smtClean="0">
                <a:solidFill>
                  <a:srgbClr val="AEFB61"/>
                </a:solidFill>
              </a:rPr>
              <a:t>34 </a:t>
            </a:r>
            <a:r>
              <a:rPr lang="ru-RU" sz="1800" dirty="0" smtClean="0">
                <a:solidFill>
                  <a:srgbClr val="AEFB61"/>
                </a:solidFill>
              </a:rPr>
              <a:t>крупнейших рек мира 6 полностью протекают по территории России (Лена, Енисей, Обь, Волга, Оленек, Колыма), а Амур и Урал - на значительном протяжении своего течения. Реки Обь, Енисей, Лена и Амур относятся к величайшим рекам мира, а Волга является самой крупной рекой Европы.</a:t>
            </a:r>
            <a:endParaRPr lang="sah-RU" sz="1800" dirty="0">
              <a:solidFill>
                <a:srgbClr val="AEFB6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Крупные реки</a:t>
            </a:r>
            <a:endParaRPr lang="sah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98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Длина</a:t>
                      </a:r>
                      <a:r>
                        <a:rPr lang="ru-RU" baseline="0" dirty="0" smtClean="0"/>
                        <a:t> (км)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Площадь бассейна (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кв</a:t>
                      </a:r>
                      <a:r>
                        <a:rPr lang="ru-RU" dirty="0" smtClean="0"/>
                        <a:t> км)</a:t>
                      </a:r>
                      <a:endParaRPr lang="sah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Обь (с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Иртышом</a:t>
                      </a:r>
                      <a:r>
                        <a:rPr lang="ru-RU" baseline="0" dirty="0" smtClean="0"/>
                        <a:t>)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5410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2990</a:t>
                      </a:r>
                      <a:endParaRPr lang="sah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Амур (с </a:t>
                      </a:r>
                      <a:r>
                        <a:rPr lang="ru-RU" dirty="0" err="1" smtClean="0"/>
                        <a:t>Аргунью</a:t>
                      </a:r>
                      <a:r>
                        <a:rPr lang="ru-RU" dirty="0" smtClean="0"/>
                        <a:t>)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4444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1855</a:t>
                      </a:r>
                      <a:endParaRPr lang="sah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Лена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4400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2490</a:t>
                      </a:r>
                      <a:endParaRPr lang="sah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Иртыш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4248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1643</a:t>
                      </a:r>
                      <a:endParaRPr lang="sah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Енисей (с Бол.</a:t>
                      </a:r>
                      <a:r>
                        <a:rPr lang="ru-RU" baseline="0" dirty="0" smtClean="0"/>
                        <a:t> Енисеем)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4092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2580</a:t>
                      </a:r>
                      <a:endParaRPr lang="sah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Волга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3530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1360</a:t>
                      </a:r>
                      <a:endParaRPr lang="sah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Урал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2428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237</a:t>
                      </a:r>
                      <a:endParaRPr lang="sah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Оленек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2292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219</a:t>
                      </a:r>
                      <a:endParaRPr lang="sah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Колыма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2129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643</a:t>
                      </a:r>
                      <a:endParaRPr lang="sah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Дон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1870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422</a:t>
                      </a:r>
                      <a:endParaRPr lang="sah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Печора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1809</a:t>
                      </a:r>
                      <a:endParaRPr lang="sah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322</a:t>
                      </a:r>
                      <a:endParaRPr lang="sah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На территории России насчитывается более 2 миллионов рек. Каждая из них характеризуется, длиной площадью водосборного бассейна и годовым стоком. Общая длина всех российских рек превышает 6,5 млн.км. Самой длинной рекой России считается Амур.</a:t>
            </a:r>
            <a:endParaRPr lang="sah-RU" sz="1800" dirty="0"/>
          </a:p>
        </p:txBody>
      </p:sp>
      <p:pic>
        <p:nvPicPr>
          <p:cNvPr id="4" name="Содержимое 3" descr="Крупнейшие рек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9922" y="1935163"/>
            <a:ext cx="6584156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>Питание рек определяет их режим – то есть поведение реки в течение года (колебания уровня воды, процессы замерзания и вскрытия и т.д.). Наивысшие уровни воды в реке отмечаются во время половодья. Период низких уровней воды в реке называется межень. Для некоторых рек характерны паводки. Паводок – внезапный кратковременный нерегулярный подъем уровня воды в реке, возникающий в результате обильных дождей, быстрого таяния снега, ледников.</a:t>
            </a:r>
            <a:endParaRPr lang="sah-RU" sz="1800" dirty="0"/>
          </a:p>
        </p:txBody>
      </p:sp>
      <p:pic>
        <p:nvPicPr>
          <p:cNvPr id="4" name="Содержимое 3" descr="Режим ре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9922" y="1935163"/>
            <a:ext cx="6584156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>Особенности речной сети определяются не только климатом, но и рельефом. Рельеф оказывает влияние на направление и характер течения рек. Вода в реке движется под воздействием силы тяжести, из более высоких мест в более низкие. Особенности рельефа России таковы, что большинство рек текут на север.</a:t>
            </a:r>
            <a:endParaRPr lang="sah-RU" sz="1800" dirty="0"/>
          </a:p>
        </p:txBody>
      </p:sp>
      <p:pic>
        <p:nvPicPr>
          <p:cNvPr id="4" name="Содержимое 3" descr="Влияние рельефа на рек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9922" y="1935163"/>
            <a:ext cx="6584156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3908612" y="2644588"/>
            <a:ext cx="1080000" cy="1156447"/>
          </a:xfrm>
          <a:custGeom>
            <a:avLst/>
            <a:gdLst>
              <a:gd name="connsiteX0" fmla="*/ 1057835 w 1059646"/>
              <a:gd name="connsiteY0" fmla="*/ 0 h 1156447"/>
              <a:gd name="connsiteX1" fmla="*/ 1004047 w 1059646"/>
              <a:gd name="connsiteY1" fmla="*/ 53788 h 1156447"/>
              <a:gd name="connsiteX2" fmla="*/ 950259 w 1059646"/>
              <a:gd name="connsiteY2" fmla="*/ 107577 h 1156447"/>
              <a:gd name="connsiteX3" fmla="*/ 932329 w 1059646"/>
              <a:gd name="connsiteY3" fmla="*/ 125506 h 1156447"/>
              <a:gd name="connsiteX4" fmla="*/ 860612 w 1059646"/>
              <a:gd name="connsiteY4" fmla="*/ 170330 h 1156447"/>
              <a:gd name="connsiteX5" fmla="*/ 815788 w 1059646"/>
              <a:gd name="connsiteY5" fmla="*/ 215153 h 1156447"/>
              <a:gd name="connsiteX6" fmla="*/ 797859 w 1059646"/>
              <a:gd name="connsiteY6" fmla="*/ 242047 h 1156447"/>
              <a:gd name="connsiteX7" fmla="*/ 770964 w 1059646"/>
              <a:gd name="connsiteY7" fmla="*/ 251012 h 1156447"/>
              <a:gd name="connsiteX8" fmla="*/ 717176 w 1059646"/>
              <a:gd name="connsiteY8" fmla="*/ 304800 h 1156447"/>
              <a:gd name="connsiteX9" fmla="*/ 645459 w 1059646"/>
              <a:gd name="connsiteY9" fmla="*/ 349624 h 1156447"/>
              <a:gd name="connsiteX10" fmla="*/ 609600 w 1059646"/>
              <a:gd name="connsiteY10" fmla="*/ 367553 h 1156447"/>
              <a:gd name="connsiteX11" fmla="*/ 582706 w 1059646"/>
              <a:gd name="connsiteY11" fmla="*/ 376518 h 1156447"/>
              <a:gd name="connsiteX12" fmla="*/ 546847 w 1059646"/>
              <a:gd name="connsiteY12" fmla="*/ 394447 h 1156447"/>
              <a:gd name="connsiteX13" fmla="*/ 484094 w 1059646"/>
              <a:gd name="connsiteY13" fmla="*/ 412377 h 1156447"/>
              <a:gd name="connsiteX14" fmla="*/ 466164 w 1059646"/>
              <a:gd name="connsiteY14" fmla="*/ 430306 h 1156447"/>
              <a:gd name="connsiteX15" fmla="*/ 439270 w 1059646"/>
              <a:gd name="connsiteY15" fmla="*/ 439271 h 1156447"/>
              <a:gd name="connsiteX16" fmla="*/ 349623 w 1059646"/>
              <a:gd name="connsiteY16" fmla="*/ 484094 h 1156447"/>
              <a:gd name="connsiteX17" fmla="*/ 286870 w 1059646"/>
              <a:gd name="connsiteY17" fmla="*/ 519953 h 1156447"/>
              <a:gd name="connsiteX18" fmla="*/ 233082 w 1059646"/>
              <a:gd name="connsiteY18" fmla="*/ 564777 h 1156447"/>
              <a:gd name="connsiteX19" fmla="*/ 206188 w 1059646"/>
              <a:gd name="connsiteY19" fmla="*/ 573741 h 1156447"/>
              <a:gd name="connsiteX20" fmla="*/ 197223 w 1059646"/>
              <a:gd name="connsiteY20" fmla="*/ 600636 h 1156447"/>
              <a:gd name="connsiteX21" fmla="*/ 161364 w 1059646"/>
              <a:gd name="connsiteY21" fmla="*/ 654424 h 1156447"/>
              <a:gd name="connsiteX22" fmla="*/ 143435 w 1059646"/>
              <a:gd name="connsiteY22" fmla="*/ 717177 h 1156447"/>
              <a:gd name="connsiteX23" fmla="*/ 125506 w 1059646"/>
              <a:gd name="connsiteY23" fmla="*/ 770965 h 1156447"/>
              <a:gd name="connsiteX24" fmla="*/ 116541 w 1059646"/>
              <a:gd name="connsiteY24" fmla="*/ 797859 h 1156447"/>
              <a:gd name="connsiteX25" fmla="*/ 107576 w 1059646"/>
              <a:gd name="connsiteY25" fmla="*/ 896471 h 1156447"/>
              <a:gd name="connsiteX26" fmla="*/ 89647 w 1059646"/>
              <a:gd name="connsiteY26" fmla="*/ 959224 h 1156447"/>
              <a:gd name="connsiteX27" fmla="*/ 62753 w 1059646"/>
              <a:gd name="connsiteY27" fmla="*/ 1057836 h 1156447"/>
              <a:gd name="connsiteX28" fmla="*/ 44823 w 1059646"/>
              <a:gd name="connsiteY28" fmla="*/ 1084730 h 1156447"/>
              <a:gd name="connsiteX29" fmla="*/ 26894 w 1059646"/>
              <a:gd name="connsiteY29" fmla="*/ 1120588 h 1156447"/>
              <a:gd name="connsiteX30" fmla="*/ 0 w 1059646"/>
              <a:gd name="connsiteY30" fmla="*/ 1156447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059646" h="1156447">
                <a:moveTo>
                  <a:pt x="1057835" y="0"/>
                </a:moveTo>
                <a:cubicBezTo>
                  <a:pt x="1023599" y="51354"/>
                  <a:pt x="1059646" y="3749"/>
                  <a:pt x="1004047" y="53788"/>
                </a:cubicBezTo>
                <a:cubicBezTo>
                  <a:pt x="985200" y="70750"/>
                  <a:pt x="968189" y="89647"/>
                  <a:pt x="950259" y="107577"/>
                </a:cubicBezTo>
                <a:cubicBezTo>
                  <a:pt x="944282" y="113554"/>
                  <a:pt x="939889" y="121726"/>
                  <a:pt x="932329" y="125506"/>
                </a:cubicBezTo>
                <a:cubicBezTo>
                  <a:pt x="897975" y="142683"/>
                  <a:pt x="890538" y="143729"/>
                  <a:pt x="860612" y="170330"/>
                </a:cubicBezTo>
                <a:cubicBezTo>
                  <a:pt x="844819" y="184368"/>
                  <a:pt x="827509" y="197572"/>
                  <a:pt x="815788" y="215153"/>
                </a:cubicBezTo>
                <a:cubicBezTo>
                  <a:pt x="809812" y="224118"/>
                  <a:pt x="806272" y="235316"/>
                  <a:pt x="797859" y="242047"/>
                </a:cubicBezTo>
                <a:cubicBezTo>
                  <a:pt x="790480" y="247950"/>
                  <a:pt x="779929" y="248024"/>
                  <a:pt x="770964" y="251012"/>
                </a:cubicBezTo>
                <a:cubicBezTo>
                  <a:pt x="753035" y="268941"/>
                  <a:pt x="738273" y="290735"/>
                  <a:pt x="717176" y="304800"/>
                </a:cubicBezTo>
                <a:cubicBezTo>
                  <a:pt x="689155" y="323481"/>
                  <a:pt x="677898" y="331603"/>
                  <a:pt x="645459" y="349624"/>
                </a:cubicBezTo>
                <a:cubicBezTo>
                  <a:pt x="633777" y="356114"/>
                  <a:pt x="621883" y="362289"/>
                  <a:pt x="609600" y="367553"/>
                </a:cubicBezTo>
                <a:cubicBezTo>
                  <a:pt x="600914" y="371275"/>
                  <a:pt x="591392" y="372796"/>
                  <a:pt x="582706" y="376518"/>
                </a:cubicBezTo>
                <a:cubicBezTo>
                  <a:pt x="570423" y="381782"/>
                  <a:pt x="559130" y="389183"/>
                  <a:pt x="546847" y="394447"/>
                </a:cubicBezTo>
                <a:cubicBezTo>
                  <a:pt x="528840" y="402164"/>
                  <a:pt x="502293" y="407827"/>
                  <a:pt x="484094" y="412377"/>
                </a:cubicBezTo>
                <a:cubicBezTo>
                  <a:pt x="478117" y="418353"/>
                  <a:pt x="473412" y="425958"/>
                  <a:pt x="466164" y="430306"/>
                </a:cubicBezTo>
                <a:cubicBezTo>
                  <a:pt x="458061" y="435168"/>
                  <a:pt x="447850" y="435311"/>
                  <a:pt x="439270" y="439271"/>
                </a:cubicBezTo>
                <a:cubicBezTo>
                  <a:pt x="408936" y="453271"/>
                  <a:pt x="376351" y="464048"/>
                  <a:pt x="349623" y="484094"/>
                </a:cubicBezTo>
                <a:cubicBezTo>
                  <a:pt x="306204" y="516658"/>
                  <a:pt x="327938" y="506263"/>
                  <a:pt x="286870" y="519953"/>
                </a:cubicBezTo>
                <a:cubicBezTo>
                  <a:pt x="267046" y="539777"/>
                  <a:pt x="258042" y="552297"/>
                  <a:pt x="233082" y="564777"/>
                </a:cubicBezTo>
                <a:cubicBezTo>
                  <a:pt x="224630" y="569003"/>
                  <a:pt x="215153" y="570753"/>
                  <a:pt x="206188" y="573741"/>
                </a:cubicBezTo>
                <a:cubicBezTo>
                  <a:pt x="203200" y="582706"/>
                  <a:pt x="201812" y="592375"/>
                  <a:pt x="197223" y="600636"/>
                </a:cubicBezTo>
                <a:cubicBezTo>
                  <a:pt x="186758" y="619473"/>
                  <a:pt x="161364" y="654424"/>
                  <a:pt x="161364" y="654424"/>
                </a:cubicBezTo>
                <a:cubicBezTo>
                  <a:pt x="131229" y="744835"/>
                  <a:pt x="177216" y="604574"/>
                  <a:pt x="143435" y="717177"/>
                </a:cubicBezTo>
                <a:cubicBezTo>
                  <a:pt x="138004" y="735279"/>
                  <a:pt x="131482" y="753036"/>
                  <a:pt x="125506" y="770965"/>
                </a:cubicBezTo>
                <a:lnTo>
                  <a:pt x="116541" y="797859"/>
                </a:lnTo>
                <a:cubicBezTo>
                  <a:pt x="113553" y="830730"/>
                  <a:pt x="111938" y="863754"/>
                  <a:pt x="107576" y="896471"/>
                </a:cubicBezTo>
                <a:cubicBezTo>
                  <a:pt x="102784" y="932412"/>
                  <a:pt x="97551" y="927610"/>
                  <a:pt x="89647" y="959224"/>
                </a:cubicBezTo>
                <a:cubicBezTo>
                  <a:pt x="82912" y="986163"/>
                  <a:pt x="78137" y="1034761"/>
                  <a:pt x="62753" y="1057836"/>
                </a:cubicBezTo>
                <a:cubicBezTo>
                  <a:pt x="56776" y="1066801"/>
                  <a:pt x="50169" y="1075375"/>
                  <a:pt x="44823" y="1084730"/>
                </a:cubicBezTo>
                <a:cubicBezTo>
                  <a:pt x="38193" y="1096333"/>
                  <a:pt x="33524" y="1108985"/>
                  <a:pt x="26894" y="1120588"/>
                </a:cubicBezTo>
                <a:cubicBezTo>
                  <a:pt x="13378" y="1144241"/>
                  <a:pt x="13932" y="1142515"/>
                  <a:pt x="0" y="1156447"/>
                </a:cubicBezTo>
              </a:path>
            </a:pathLst>
          </a:cu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ah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4643438" y="1714488"/>
            <a:ext cx="642942" cy="928694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ah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Части реки</a:t>
            </a:r>
            <a:endParaRPr lang="sah-RU" dirty="0"/>
          </a:p>
        </p:txBody>
      </p:sp>
      <p:sp>
        <p:nvSpPr>
          <p:cNvPr id="4" name="Овал 3"/>
          <p:cNvSpPr/>
          <p:nvPr/>
        </p:nvSpPr>
        <p:spPr>
          <a:xfrm>
            <a:off x="1571604" y="2214554"/>
            <a:ext cx="1285884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ah-RU"/>
          </a:p>
        </p:txBody>
      </p:sp>
      <p:sp>
        <p:nvSpPr>
          <p:cNvPr id="8" name="Полилиния 7"/>
          <p:cNvSpPr/>
          <p:nvPr/>
        </p:nvSpPr>
        <p:spPr>
          <a:xfrm>
            <a:off x="2456329" y="2832847"/>
            <a:ext cx="2537012" cy="1901243"/>
          </a:xfrm>
          <a:custGeom>
            <a:avLst/>
            <a:gdLst>
              <a:gd name="connsiteX0" fmla="*/ 0 w 2537012"/>
              <a:gd name="connsiteY0" fmla="*/ 0 h 1901243"/>
              <a:gd name="connsiteX1" fmla="*/ 44824 w 2537012"/>
              <a:gd name="connsiteY1" fmla="*/ 17929 h 1901243"/>
              <a:gd name="connsiteX2" fmla="*/ 89647 w 2537012"/>
              <a:gd name="connsiteY2" fmla="*/ 62753 h 1901243"/>
              <a:gd name="connsiteX3" fmla="*/ 125506 w 2537012"/>
              <a:gd name="connsiteY3" fmla="*/ 125506 h 1901243"/>
              <a:gd name="connsiteX4" fmla="*/ 170330 w 2537012"/>
              <a:gd name="connsiteY4" fmla="*/ 170329 h 1901243"/>
              <a:gd name="connsiteX5" fmla="*/ 188259 w 2537012"/>
              <a:gd name="connsiteY5" fmla="*/ 188259 h 1901243"/>
              <a:gd name="connsiteX6" fmla="*/ 206189 w 2537012"/>
              <a:gd name="connsiteY6" fmla="*/ 206188 h 1901243"/>
              <a:gd name="connsiteX7" fmla="*/ 268942 w 2537012"/>
              <a:gd name="connsiteY7" fmla="*/ 242047 h 1901243"/>
              <a:gd name="connsiteX8" fmla="*/ 331695 w 2537012"/>
              <a:gd name="connsiteY8" fmla="*/ 286871 h 1901243"/>
              <a:gd name="connsiteX9" fmla="*/ 376518 w 2537012"/>
              <a:gd name="connsiteY9" fmla="*/ 322729 h 1901243"/>
              <a:gd name="connsiteX10" fmla="*/ 430306 w 2537012"/>
              <a:gd name="connsiteY10" fmla="*/ 340659 h 1901243"/>
              <a:gd name="connsiteX11" fmla="*/ 493059 w 2537012"/>
              <a:gd name="connsiteY11" fmla="*/ 367553 h 1901243"/>
              <a:gd name="connsiteX12" fmla="*/ 564777 w 2537012"/>
              <a:gd name="connsiteY12" fmla="*/ 403412 h 1901243"/>
              <a:gd name="connsiteX13" fmla="*/ 618565 w 2537012"/>
              <a:gd name="connsiteY13" fmla="*/ 430306 h 1901243"/>
              <a:gd name="connsiteX14" fmla="*/ 708212 w 2537012"/>
              <a:gd name="connsiteY14" fmla="*/ 466165 h 1901243"/>
              <a:gd name="connsiteX15" fmla="*/ 744071 w 2537012"/>
              <a:gd name="connsiteY15" fmla="*/ 484094 h 1901243"/>
              <a:gd name="connsiteX16" fmla="*/ 797859 w 2537012"/>
              <a:gd name="connsiteY16" fmla="*/ 502024 h 1901243"/>
              <a:gd name="connsiteX17" fmla="*/ 869577 w 2537012"/>
              <a:gd name="connsiteY17" fmla="*/ 528918 h 1901243"/>
              <a:gd name="connsiteX18" fmla="*/ 950259 w 2537012"/>
              <a:gd name="connsiteY18" fmla="*/ 564777 h 1901243"/>
              <a:gd name="connsiteX19" fmla="*/ 986118 w 2537012"/>
              <a:gd name="connsiteY19" fmla="*/ 582706 h 1901243"/>
              <a:gd name="connsiteX20" fmla="*/ 1048871 w 2537012"/>
              <a:gd name="connsiteY20" fmla="*/ 600635 h 1901243"/>
              <a:gd name="connsiteX21" fmla="*/ 1093695 w 2537012"/>
              <a:gd name="connsiteY21" fmla="*/ 627529 h 1901243"/>
              <a:gd name="connsiteX22" fmla="*/ 1165412 w 2537012"/>
              <a:gd name="connsiteY22" fmla="*/ 663388 h 1901243"/>
              <a:gd name="connsiteX23" fmla="*/ 1210236 w 2537012"/>
              <a:gd name="connsiteY23" fmla="*/ 708212 h 1901243"/>
              <a:gd name="connsiteX24" fmla="*/ 1246095 w 2537012"/>
              <a:gd name="connsiteY24" fmla="*/ 735106 h 1901243"/>
              <a:gd name="connsiteX25" fmla="*/ 1272989 w 2537012"/>
              <a:gd name="connsiteY25" fmla="*/ 753035 h 1901243"/>
              <a:gd name="connsiteX26" fmla="*/ 1290918 w 2537012"/>
              <a:gd name="connsiteY26" fmla="*/ 770965 h 1901243"/>
              <a:gd name="connsiteX27" fmla="*/ 1389530 w 2537012"/>
              <a:gd name="connsiteY27" fmla="*/ 851647 h 1901243"/>
              <a:gd name="connsiteX28" fmla="*/ 1407459 w 2537012"/>
              <a:gd name="connsiteY28" fmla="*/ 869577 h 1901243"/>
              <a:gd name="connsiteX29" fmla="*/ 1425389 w 2537012"/>
              <a:gd name="connsiteY29" fmla="*/ 887506 h 1901243"/>
              <a:gd name="connsiteX30" fmla="*/ 1461247 w 2537012"/>
              <a:gd name="connsiteY30" fmla="*/ 941294 h 1901243"/>
              <a:gd name="connsiteX31" fmla="*/ 1479177 w 2537012"/>
              <a:gd name="connsiteY31" fmla="*/ 959224 h 1901243"/>
              <a:gd name="connsiteX32" fmla="*/ 1497106 w 2537012"/>
              <a:gd name="connsiteY32" fmla="*/ 986118 h 1901243"/>
              <a:gd name="connsiteX33" fmla="*/ 1515036 w 2537012"/>
              <a:gd name="connsiteY33" fmla="*/ 1004047 h 1901243"/>
              <a:gd name="connsiteX34" fmla="*/ 1532965 w 2537012"/>
              <a:gd name="connsiteY34" fmla="*/ 1030941 h 1901243"/>
              <a:gd name="connsiteX35" fmla="*/ 1550895 w 2537012"/>
              <a:gd name="connsiteY35" fmla="*/ 1048871 h 1901243"/>
              <a:gd name="connsiteX36" fmla="*/ 1568824 w 2537012"/>
              <a:gd name="connsiteY36" fmla="*/ 1075765 h 1901243"/>
              <a:gd name="connsiteX37" fmla="*/ 1595718 w 2537012"/>
              <a:gd name="connsiteY37" fmla="*/ 1093694 h 1901243"/>
              <a:gd name="connsiteX38" fmla="*/ 1613647 w 2537012"/>
              <a:gd name="connsiteY38" fmla="*/ 1120588 h 1901243"/>
              <a:gd name="connsiteX39" fmla="*/ 1658471 w 2537012"/>
              <a:gd name="connsiteY39" fmla="*/ 1165412 h 1901243"/>
              <a:gd name="connsiteX40" fmla="*/ 1676400 w 2537012"/>
              <a:gd name="connsiteY40" fmla="*/ 1192306 h 1901243"/>
              <a:gd name="connsiteX41" fmla="*/ 1712259 w 2537012"/>
              <a:gd name="connsiteY41" fmla="*/ 1228165 h 1901243"/>
              <a:gd name="connsiteX42" fmla="*/ 1757083 w 2537012"/>
              <a:gd name="connsiteY42" fmla="*/ 1290918 h 1901243"/>
              <a:gd name="connsiteX43" fmla="*/ 1810871 w 2537012"/>
              <a:gd name="connsiteY43" fmla="*/ 1344706 h 1901243"/>
              <a:gd name="connsiteX44" fmla="*/ 1855695 w 2537012"/>
              <a:gd name="connsiteY44" fmla="*/ 1407459 h 1901243"/>
              <a:gd name="connsiteX45" fmla="*/ 1882589 w 2537012"/>
              <a:gd name="connsiteY45" fmla="*/ 1434353 h 1901243"/>
              <a:gd name="connsiteX46" fmla="*/ 1900518 w 2537012"/>
              <a:gd name="connsiteY46" fmla="*/ 1461247 h 1901243"/>
              <a:gd name="connsiteX47" fmla="*/ 1936377 w 2537012"/>
              <a:gd name="connsiteY47" fmla="*/ 1488141 h 1901243"/>
              <a:gd name="connsiteX48" fmla="*/ 1981200 w 2537012"/>
              <a:gd name="connsiteY48" fmla="*/ 1515035 h 1901243"/>
              <a:gd name="connsiteX49" fmla="*/ 1999130 w 2537012"/>
              <a:gd name="connsiteY49" fmla="*/ 1541929 h 1901243"/>
              <a:gd name="connsiteX50" fmla="*/ 2052918 w 2537012"/>
              <a:gd name="connsiteY50" fmla="*/ 1577788 h 1901243"/>
              <a:gd name="connsiteX51" fmla="*/ 2097742 w 2537012"/>
              <a:gd name="connsiteY51" fmla="*/ 1640541 h 1901243"/>
              <a:gd name="connsiteX52" fmla="*/ 2133600 w 2537012"/>
              <a:gd name="connsiteY52" fmla="*/ 1649506 h 1901243"/>
              <a:gd name="connsiteX53" fmla="*/ 2214283 w 2537012"/>
              <a:gd name="connsiteY53" fmla="*/ 1721224 h 1901243"/>
              <a:gd name="connsiteX54" fmla="*/ 2250142 w 2537012"/>
              <a:gd name="connsiteY54" fmla="*/ 1757082 h 1901243"/>
              <a:gd name="connsiteX55" fmla="*/ 2303930 w 2537012"/>
              <a:gd name="connsiteY55" fmla="*/ 1792941 h 1901243"/>
              <a:gd name="connsiteX56" fmla="*/ 2330824 w 2537012"/>
              <a:gd name="connsiteY56" fmla="*/ 1819835 h 1901243"/>
              <a:gd name="connsiteX57" fmla="*/ 2357718 w 2537012"/>
              <a:gd name="connsiteY57" fmla="*/ 1828800 h 1901243"/>
              <a:gd name="connsiteX58" fmla="*/ 2420471 w 2537012"/>
              <a:gd name="connsiteY58" fmla="*/ 1855694 h 1901243"/>
              <a:gd name="connsiteX59" fmla="*/ 2492189 w 2537012"/>
              <a:gd name="connsiteY59" fmla="*/ 1891553 h 1901243"/>
              <a:gd name="connsiteX60" fmla="*/ 2537012 w 2537012"/>
              <a:gd name="connsiteY60" fmla="*/ 1900518 h 190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37012" h="1901243">
                <a:moveTo>
                  <a:pt x="0" y="0"/>
                </a:moveTo>
                <a:cubicBezTo>
                  <a:pt x="14941" y="5976"/>
                  <a:pt x="31641" y="8701"/>
                  <a:pt x="44824" y="17929"/>
                </a:cubicBezTo>
                <a:cubicBezTo>
                  <a:pt x="62134" y="30046"/>
                  <a:pt x="80197" y="43854"/>
                  <a:pt x="89647" y="62753"/>
                </a:cubicBezTo>
                <a:cubicBezTo>
                  <a:pt x="99296" y="82051"/>
                  <a:pt x="110725" y="108614"/>
                  <a:pt x="125506" y="125506"/>
                </a:cubicBezTo>
                <a:cubicBezTo>
                  <a:pt x="139420" y="141408"/>
                  <a:pt x="155389" y="155388"/>
                  <a:pt x="170330" y="170329"/>
                </a:cubicBezTo>
                <a:lnTo>
                  <a:pt x="188259" y="188259"/>
                </a:lnTo>
                <a:cubicBezTo>
                  <a:pt x="194236" y="194236"/>
                  <a:pt x="199157" y="201500"/>
                  <a:pt x="206189" y="206188"/>
                </a:cubicBezTo>
                <a:cubicBezTo>
                  <a:pt x="244202" y="231531"/>
                  <a:pt x="223446" y="219300"/>
                  <a:pt x="268942" y="242047"/>
                </a:cubicBezTo>
                <a:cubicBezTo>
                  <a:pt x="307609" y="280716"/>
                  <a:pt x="262270" y="238274"/>
                  <a:pt x="331695" y="286871"/>
                </a:cubicBezTo>
                <a:cubicBezTo>
                  <a:pt x="347370" y="297843"/>
                  <a:pt x="359721" y="313567"/>
                  <a:pt x="376518" y="322729"/>
                </a:cubicBezTo>
                <a:cubicBezTo>
                  <a:pt x="393110" y="331779"/>
                  <a:pt x="414581" y="330176"/>
                  <a:pt x="430306" y="340659"/>
                </a:cubicBezTo>
                <a:cubicBezTo>
                  <a:pt x="467452" y="365422"/>
                  <a:pt x="446748" y="355975"/>
                  <a:pt x="493059" y="367553"/>
                </a:cubicBezTo>
                <a:cubicBezTo>
                  <a:pt x="551995" y="426486"/>
                  <a:pt x="441161" y="321003"/>
                  <a:pt x="564777" y="403412"/>
                </a:cubicBezTo>
                <a:cubicBezTo>
                  <a:pt x="607227" y="431711"/>
                  <a:pt x="574702" y="413435"/>
                  <a:pt x="618565" y="430306"/>
                </a:cubicBezTo>
                <a:cubicBezTo>
                  <a:pt x="648604" y="441860"/>
                  <a:pt x="679425" y="451772"/>
                  <a:pt x="708212" y="466165"/>
                </a:cubicBezTo>
                <a:cubicBezTo>
                  <a:pt x="720165" y="472141"/>
                  <a:pt x="731663" y="479131"/>
                  <a:pt x="744071" y="484094"/>
                </a:cubicBezTo>
                <a:cubicBezTo>
                  <a:pt x="761618" y="491113"/>
                  <a:pt x="782134" y="491541"/>
                  <a:pt x="797859" y="502024"/>
                </a:cubicBezTo>
                <a:cubicBezTo>
                  <a:pt x="837431" y="528405"/>
                  <a:pt x="814188" y="517840"/>
                  <a:pt x="869577" y="528918"/>
                </a:cubicBezTo>
                <a:cubicBezTo>
                  <a:pt x="957852" y="573054"/>
                  <a:pt x="847243" y="518992"/>
                  <a:pt x="950259" y="564777"/>
                </a:cubicBezTo>
                <a:cubicBezTo>
                  <a:pt x="962471" y="570205"/>
                  <a:pt x="973835" y="577442"/>
                  <a:pt x="986118" y="582706"/>
                </a:cubicBezTo>
                <a:cubicBezTo>
                  <a:pt x="1004128" y="590425"/>
                  <a:pt x="1030667" y="596084"/>
                  <a:pt x="1048871" y="600635"/>
                </a:cubicBezTo>
                <a:cubicBezTo>
                  <a:pt x="1083892" y="635658"/>
                  <a:pt x="1047142" y="604253"/>
                  <a:pt x="1093695" y="627529"/>
                </a:cubicBezTo>
                <a:cubicBezTo>
                  <a:pt x="1178380" y="669872"/>
                  <a:pt x="1104764" y="643174"/>
                  <a:pt x="1165412" y="663388"/>
                </a:cubicBezTo>
                <a:cubicBezTo>
                  <a:pt x="1180353" y="678329"/>
                  <a:pt x="1193332" y="695534"/>
                  <a:pt x="1210236" y="708212"/>
                </a:cubicBezTo>
                <a:cubicBezTo>
                  <a:pt x="1222189" y="717177"/>
                  <a:pt x="1233937" y="726422"/>
                  <a:pt x="1246095" y="735106"/>
                </a:cubicBezTo>
                <a:cubicBezTo>
                  <a:pt x="1254862" y="741368"/>
                  <a:pt x="1264576" y="746304"/>
                  <a:pt x="1272989" y="753035"/>
                </a:cubicBezTo>
                <a:cubicBezTo>
                  <a:pt x="1279589" y="758315"/>
                  <a:pt x="1284156" y="765894"/>
                  <a:pt x="1290918" y="770965"/>
                </a:cubicBezTo>
                <a:cubicBezTo>
                  <a:pt x="1386076" y="842335"/>
                  <a:pt x="1306142" y="768259"/>
                  <a:pt x="1389530" y="851647"/>
                </a:cubicBezTo>
                <a:lnTo>
                  <a:pt x="1407459" y="869577"/>
                </a:lnTo>
                <a:cubicBezTo>
                  <a:pt x="1413436" y="875554"/>
                  <a:pt x="1420701" y="880473"/>
                  <a:pt x="1425389" y="887506"/>
                </a:cubicBezTo>
                <a:cubicBezTo>
                  <a:pt x="1437342" y="905435"/>
                  <a:pt x="1446010" y="926057"/>
                  <a:pt x="1461247" y="941294"/>
                </a:cubicBezTo>
                <a:cubicBezTo>
                  <a:pt x="1467224" y="947271"/>
                  <a:pt x="1473897" y="952624"/>
                  <a:pt x="1479177" y="959224"/>
                </a:cubicBezTo>
                <a:cubicBezTo>
                  <a:pt x="1485908" y="967637"/>
                  <a:pt x="1490375" y="977705"/>
                  <a:pt x="1497106" y="986118"/>
                </a:cubicBezTo>
                <a:cubicBezTo>
                  <a:pt x="1502386" y="992718"/>
                  <a:pt x="1509756" y="997447"/>
                  <a:pt x="1515036" y="1004047"/>
                </a:cubicBezTo>
                <a:cubicBezTo>
                  <a:pt x="1521767" y="1012460"/>
                  <a:pt x="1526234" y="1022528"/>
                  <a:pt x="1532965" y="1030941"/>
                </a:cubicBezTo>
                <a:cubicBezTo>
                  <a:pt x="1538245" y="1037541"/>
                  <a:pt x="1545615" y="1042271"/>
                  <a:pt x="1550895" y="1048871"/>
                </a:cubicBezTo>
                <a:cubicBezTo>
                  <a:pt x="1557626" y="1057284"/>
                  <a:pt x="1561206" y="1068147"/>
                  <a:pt x="1568824" y="1075765"/>
                </a:cubicBezTo>
                <a:cubicBezTo>
                  <a:pt x="1576442" y="1083383"/>
                  <a:pt x="1586753" y="1087718"/>
                  <a:pt x="1595718" y="1093694"/>
                </a:cubicBezTo>
                <a:cubicBezTo>
                  <a:pt x="1601694" y="1102659"/>
                  <a:pt x="1606552" y="1112480"/>
                  <a:pt x="1613647" y="1120588"/>
                </a:cubicBezTo>
                <a:cubicBezTo>
                  <a:pt x="1627561" y="1136490"/>
                  <a:pt x="1646750" y="1147830"/>
                  <a:pt x="1658471" y="1165412"/>
                </a:cubicBezTo>
                <a:cubicBezTo>
                  <a:pt x="1664447" y="1174377"/>
                  <a:pt x="1669388" y="1184126"/>
                  <a:pt x="1676400" y="1192306"/>
                </a:cubicBezTo>
                <a:cubicBezTo>
                  <a:pt x="1687401" y="1205141"/>
                  <a:pt x="1702882" y="1214100"/>
                  <a:pt x="1712259" y="1228165"/>
                </a:cubicBezTo>
                <a:cubicBezTo>
                  <a:pt x="1724729" y="1246869"/>
                  <a:pt x="1742790" y="1275037"/>
                  <a:pt x="1757083" y="1290918"/>
                </a:cubicBezTo>
                <a:cubicBezTo>
                  <a:pt x="1774045" y="1309765"/>
                  <a:pt x="1796806" y="1323608"/>
                  <a:pt x="1810871" y="1344706"/>
                </a:cubicBezTo>
                <a:cubicBezTo>
                  <a:pt x="1825063" y="1365995"/>
                  <a:pt x="1839011" y="1387994"/>
                  <a:pt x="1855695" y="1407459"/>
                </a:cubicBezTo>
                <a:cubicBezTo>
                  <a:pt x="1863946" y="1417085"/>
                  <a:pt x="1874473" y="1424613"/>
                  <a:pt x="1882589" y="1434353"/>
                </a:cubicBezTo>
                <a:cubicBezTo>
                  <a:pt x="1889486" y="1442630"/>
                  <a:pt x="1892900" y="1453629"/>
                  <a:pt x="1900518" y="1461247"/>
                </a:cubicBezTo>
                <a:cubicBezTo>
                  <a:pt x="1911083" y="1471812"/>
                  <a:pt x="1924899" y="1478576"/>
                  <a:pt x="1936377" y="1488141"/>
                </a:cubicBezTo>
                <a:cubicBezTo>
                  <a:pt x="1969193" y="1515488"/>
                  <a:pt x="1937114" y="1500341"/>
                  <a:pt x="1981200" y="1515035"/>
                </a:cubicBezTo>
                <a:cubicBezTo>
                  <a:pt x="1987177" y="1524000"/>
                  <a:pt x="1991021" y="1534834"/>
                  <a:pt x="1999130" y="1541929"/>
                </a:cubicBezTo>
                <a:cubicBezTo>
                  <a:pt x="2015347" y="1556119"/>
                  <a:pt x="2052918" y="1577788"/>
                  <a:pt x="2052918" y="1577788"/>
                </a:cubicBezTo>
                <a:cubicBezTo>
                  <a:pt x="2060184" y="1588687"/>
                  <a:pt x="2090663" y="1635485"/>
                  <a:pt x="2097742" y="1640541"/>
                </a:cubicBezTo>
                <a:cubicBezTo>
                  <a:pt x="2107768" y="1647702"/>
                  <a:pt x="2121647" y="1646518"/>
                  <a:pt x="2133600" y="1649506"/>
                </a:cubicBezTo>
                <a:cubicBezTo>
                  <a:pt x="2181594" y="1681500"/>
                  <a:pt x="2152873" y="1659814"/>
                  <a:pt x="2214283" y="1721224"/>
                </a:cubicBezTo>
                <a:cubicBezTo>
                  <a:pt x="2226236" y="1733177"/>
                  <a:pt x="2236077" y="1747705"/>
                  <a:pt x="2250142" y="1757082"/>
                </a:cubicBezTo>
                <a:cubicBezTo>
                  <a:pt x="2268071" y="1769035"/>
                  <a:pt x="2288693" y="1777704"/>
                  <a:pt x="2303930" y="1792941"/>
                </a:cubicBezTo>
                <a:cubicBezTo>
                  <a:pt x="2312895" y="1801906"/>
                  <a:pt x="2320275" y="1812802"/>
                  <a:pt x="2330824" y="1819835"/>
                </a:cubicBezTo>
                <a:cubicBezTo>
                  <a:pt x="2338687" y="1825077"/>
                  <a:pt x="2349266" y="1824574"/>
                  <a:pt x="2357718" y="1828800"/>
                </a:cubicBezTo>
                <a:cubicBezTo>
                  <a:pt x="2419626" y="1859754"/>
                  <a:pt x="2345842" y="1837036"/>
                  <a:pt x="2420471" y="1855694"/>
                </a:cubicBezTo>
                <a:cubicBezTo>
                  <a:pt x="2453415" y="1877657"/>
                  <a:pt x="2448324" y="1876931"/>
                  <a:pt x="2492189" y="1891553"/>
                </a:cubicBezTo>
                <a:cubicBezTo>
                  <a:pt x="2521258" y="1901243"/>
                  <a:pt x="2518076" y="1900518"/>
                  <a:pt x="2537012" y="1900518"/>
                </a:cubicBezTo>
              </a:path>
            </a:pathLst>
          </a:custGeom>
          <a:ln w="184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ah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4572000" y="1785926"/>
            <a:ext cx="428628" cy="928694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ah-RU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4929190" y="1857364"/>
            <a:ext cx="571504" cy="928694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ah-RU"/>
          </a:p>
        </p:txBody>
      </p:sp>
      <p:sp>
        <p:nvSpPr>
          <p:cNvPr id="14" name="Овал 13"/>
          <p:cNvSpPr/>
          <p:nvPr/>
        </p:nvSpPr>
        <p:spPr>
          <a:xfrm>
            <a:off x="4500562" y="4286256"/>
            <a:ext cx="4143404" cy="22145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ah-RU"/>
          </a:p>
        </p:txBody>
      </p:sp>
      <p:sp>
        <p:nvSpPr>
          <p:cNvPr id="15" name="TextBox 14"/>
          <p:cNvSpPr txBox="1"/>
          <p:nvPr/>
        </p:nvSpPr>
        <p:spPr>
          <a:xfrm>
            <a:off x="1571604" y="1928802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озеро</a:t>
            </a:r>
            <a:endParaRPr lang="sah-RU" dirty="0"/>
          </a:p>
        </p:txBody>
      </p:sp>
      <p:sp>
        <p:nvSpPr>
          <p:cNvPr id="16" name="TextBox 15"/>
          <p:cNvSpPr txBox="1"/>
          <p:nvPr/>
        </p:nvSpPr>
        <p:spPr>
          <a:xfrm>
            <a:off x="5429256" y="164305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горы</a:t>
            </a:r>
            <a:endParaRPr lang="sah-RU" dirty="0"/>
          </a:p>
        </p:txBody>
      </p:sp>
      <p:sp>
        <p:nvSpPr>
          <p:cNvPr id="17" name="TextBox 16"/>
          <p:cNvSpPr txBox="1"/>
          <p:nvPr/>
        </p:nvSpPr>
        <p:spPr>
          <a:xfrm>
            <a:off x="3357554" y="257174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приток</a:t>
            </a:r>
            <a:endParaRPr lang="sah-RU" dirty="0"/>
          </a:p>
        </p:txBody>
      </p:sp>
      <p:sp>
        <p:nvSpPr>
          <p:cNvPr id="18" name="TextBox 17"/>
          <p:cNvSpPr txBox="1"/>
          <p:nvPr/>
        </p:nvSpPr>
        <p:spPr>
          <a:xfrm>
            <a:off x="1357290" y="3000372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исток</a:t>
            </a:r>
            <a:endParaRPr lang="sah-RU" dirty="0"/>
          </a:p>
        </p:txBody>
      </p:sp>
      <p:sp>
        <p:nvSpPr>
          <p:cNvPr id="19" name="TextBox 18"/>
          <p:cNvSpPr txBox="1"/>
          <p:nvPr/>
        </p:nvSpPr>
        <p:spPr>
          <a:xfrm>
            <a:off x="1785918" y="4143380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Главное русло</a:t>
            </a:r>
            <a:endParaRPr lang="sah-RU" dirty="0"/>
          </a:p>
        </p:txBody>
      </p:sp>
      <p:sp>
        <p:nvSpPr>
          <p:cNvPr id="20" name="TextBox 19"/>
          <p:cNvSpPr txBox="1"/>
          <p:nvPr/>
        </p:nvSpPr>
        <p:spPr>
          <a:xfrm>
            <a:off x="5000628" y="3929066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устье</a:t>
            </a:r>
            <a:endParaRPr lang="sah-RU" dirty="0"/>
          </a:p>
        </p:txBody>
      </p:sp>
      <p:sp>
        <p:nvSpPr>
          <p:cNvPr id="21" name="TextBox 20"/>
          <p:cNvSpPr txBox="1"/>
          <p:nvPr/>
        </p:nvSpPr>
        <p:spPr>
          <a:xfrm>
            <a:off x="5643570" y="492919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Море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071670" y="3000372"/>
            <a:ext cx="357190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 flipH="1" flipV="1">
            <a:off x="2964645" y="3821909"/>
            <a:ext cx="642942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7" idx="2"/>
          </p:cNvCxnSpPr>
          <p:nvPr/>
        </p:nvCxnSpPr>
        <p:spPr>
          <a:xfrm rot="16200000" flipH="1">
            <a:off x="3774393" y="2988583"/>
            <a:ext cx="273612" cy="1785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4893472" y="4321976"/>
            <a:ext cx="357191" cy="142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14282" y="4643446"/>
            <a:ext cx="40719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Из малых речек образуются реки. Они вбирают в себя подземные воды и осадки. Начало реки называется истоком. То место, где река впадает в море, озеро или другую реку – устьем. </a:t>
            </a:r>
            <a:endParaRPr lang="sah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57950" y="1285860"/>
            <a:ext cx="26432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Рек на свете много, и все они разные. Но почти каждая река начинается с родничка, с ключа, который бьет из-под земли. Маленькие ручейки сливаются в речки. </a:t>
            </a:r>
            <a:endParaRPr lang="sah-RU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3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В устьях, в низинах их течение ослабевает, ил и песок оседают и возникают илистые или песчаные острова. Речной поток дробится на многочисленные рукава. Так образуется дельта реки.</a:t>
            </a:r>
            <a:endParaRPr lang="sah-RU" sz="1800" dirty="0"/>
          </a:p>
        </p:txBody>
      </p:sp>
      <p:pic>
        <p:nvPicPr>
          <p:cNvPr id="16386" name="Picture 2" descr="http://www.booksite.ru/fulltext/1/001/009/001/2422244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857364"/>
            <a:ext cx="5394429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Речная долина</a:t>
            </a:r>
            <a:endParaRPr lang="sah-RU" dirty="0"/>
          </a:p>
        </p:txBody>
      </p:sp>
      <p:sp>
        <p:nvSpPr>
          <p:cNvPr id="4" name="Полилиния 3"/>
          <p:cNvSpPr/>
          <p:nvPr/>
        </p:nvSpPr>
        <p:spPr>
          <a:xfrm>
            <a:off x="528918" y="3330794"/>
            <a:ext cx="8139953" cy="1913559"/>
          </a:xfrm>
          <a:custGeom>
            <a:avLst/>
            <a:gdLst>
              <a:gd name="connsiteX0" fmla="*/ 0 w 8139953"/>
              <a:gd name="connsiteY0" fmla="*/ 111653 h 1913559"/>
              <a:gd name="connsiteX1" fmla="*/ 1308847 w 8139953"/>
              <a:gd name="connsiteY1" fmla="*/ 111653 h 1913559"/>
              <a:gd name="connsiteX2" fmla="*/ 1344706 w 8139953"/>
              <a:gd name="connsiteY2" fmla="*/ 120618 h 1913559"/>
              <a:gd name="connsiteX3" fmla="*/ 1434353 w 8139953"/>
              <a:gd name="connsiteY3" fmla="*/ 129582 h 1913559"/>
              <a:gd name="connsiteX4" fmla="*/ 1479176 w 8139953"/>
              <a:gd name="connsiteY4" fmla="*/ 138547 h 1913559"/>
              <a:gd name="connsiteX5" fmla="*/ 1515035 w 8139953"/>
              <a:gd name="connsiteY5" fmla="*/ 156477 h 1913559"/>
              <a:gd name="connsiteX6" fmla="*/ 1550894 w 8139953"/>
              <a:gd name="connsiteY6" fmla="*/ 165441 h 1913559"/>
              <a:gd name="connsiteX7" fmla="*/ 1613647 w 8139953"/>
              <a:gd name="connsiteY7" fmla="*/ 210265 h 1913559"/>
              <a:gd name="connsiteX8" fmla="*/ 1640541 w 8139953"/>
              <a:gd name="connsiteY8" fmla="*/ 228194 h 1913559"/>
              <a:gd name="connsiteX9" fmla="*/ 1667435 w 8139953"/>
              <a:gd name="connsiteY9" fmla="*/ 237159 h 1913559"/>
              <a:gd name="connsiteX10" fmla="*/ 1703294 w 8139953"/>
              <a:gd name="connsiteY10" fmla="*/ 281982 h 1913559"/>
              <a:gd name="connsiteX11" fmla="*/ 1730188 w 8139953"/>
              <a:gd name="connsiteY11" fmla="*/ 290947 h 1913559"/>
              <a:gd name="connsiteX12" fmla="*/ 1775011 w 8139953"/>
              <a:gd name="connsiteY12" fmla="*/ 335771 h 1913559"/>
              <a:gd name="connsiteX13" fmla="*/ 1783976 w 8139953"/>
              <a:gd name="connsiteY13" fmla="*/ 362665 h 1913559"/>
              <a:gd name="connsiteX14" fmla="*/ 1819835 w 8139953"/>
              <a:gd name="connsiteY14" fmla="*/ 416453 h 1913559"/>
              <a:gd name="connsiteX15" fmla="*/ 1828800 w 8139953"/>
              <a:gd name="connsiteY15" fmla="*/ 443347 h 1913559"/>
              <a:gd name="connsiteX16" fmla="*/ 1846729 w 8139953"/>
              <a:gd name="connsiteY16" fmla="*/ 461277 h 1913559"/>
              <a:gd name="connsiteX17" fmla="*/ 1864658 w 8139953"/>
              <a:gd name="connsiteY17" fmla="*/ 488171 h 1913559"/>
              <a:gd name="connsiteX18" fmla="*/ 1891553 w 8139953"/>
              <a:gd name="connsiteY18" fmla="*/ 586782 h 1913559"/>
              <a:gd name="connsiteX19" fmla="*/ 1891553 w 8139953"/>
              <a:gd name="connsiteY19" fmla="*/ 586782 h 1913559"/>
              <a:gd name="connsiteX20" fmla="*/ 1900517 w 8139953"/>
              <a:gd name="connsiteY20" fmla="*/ 622641 h 1913559"/>
              <a:gd name="connsiteX21" fmla="*/ 1918447 w 8139953"/>
              <a:gd name="connsiteY21" fmla="*/ 676430 h 1913559"/>
              <a:gd name="connsiteX22" fmla="*/ 1936376 w 8139953"/>
              <a:gd name="connsiteY22" fmla="*/ 748147 h 1913559"/>
              <a:gd name="connsiteX23" fmla="*/ 1954306 w 8139953"/>
              <a:gd name="connsiteY23" fmla="*/ 766077 h 1913559"/>
              <a:gd name="connsiteX24" fmla="*/ 1972235 w 8139953"/>
              <a:gd name="connsiteY24" fmla="*/ 837794 h 1913559"/>
              <a:gd name="connsiteX25" fmla="*/ 2008094 w 8139953"/>
              <a:gd name="connsiteY25" fmla="*/ 927441 h 1913559"/>
              <a:gd name="connsiteX26" fmla="*/ 2052917 w 8139953"/>
              <a:gd name="connsiteY26" fmla="*/ 1008124 h 1913559"/>
              <a:gd name="connsiteX27" fmla="*/ 2097741 w 8139953"/>
              <a:gd name="connsiteY27" fmla="*/ 1043982 h 1913559"/>
              <a:gd name="connsiteX28" fmla="*/ 2106706 w 8139953"/>
              <a:gd name="connsiteY28" fmla="*/ 1070877 h 1913559"/>
              <a:gd name="connsiteX29" fmla="*/ 2196353 w 8139953"/>
              <a:gd name="connsiteY29" fmla="*/ 1124665 h 1913559"/>
              <a:gd name="connsiteX30" fmla="*/ 2277035 w 8139953"/>
              <a:gd name="connsiteY30" fmla="*/ 1169488 h 1913559"/>
              <a:gd name="connsiteX31" fmla="*/ 2357717 w 8139953"/>
              <a:gd name="connsiteY31" fmla="*/ 1214312 h 1913559"/>
              <a:gd name="connsiteX32" fmla="*/ 2393576 w 8139953"/>
              <a:gd name="connsiteY32" fmla="*/ 1223277 h 1913559"/>
              <a:gd name="connsiteX33" fmla="*/ 2447364 w 8139953"/>
              <a:gd name="connsiteY33" fmla="*/ 1241206 h 1913559"/>
              <a:gd name="connsiteX34" fmla="*/ 2537011 w 8139953"/>
              <a:gd name="connsiteY34" fmla="*/ 1277065 h 1913559"/>
              <a:gd name="connsiteX35" fmla="*/ 2671482 w 8139953"/>
              <a:gd name="connsiteY35" fmla="*/ 1303959 h 1913559"/>
              <a:gd name="connsiteX36" fmla="*/ 2770094 w 8139953"/>
              <a:gd name="connsiteY36" fmla="*/ 1321888 h 1913559"/>
              <a:gd name="connsiteX37" fmla="*/ 2931458 w 8139953"/>
              <a:gd name="connsiteY37" fmla="*/ 1339818 h 1913559"/>
              <a:gd name="connsiteX38" fmla="*/ 3523129 w 8139953"/>
              <a:gd name="connsiteY38" fmla="*/ 1357747 h 1913559"/>
              <a:gd name="connsiteX39" fmla="*/ 3594847 w 8139953"/>
              <a:gd name="connsiteY39" fmla="*/ 1393606 h 1913559"/>
              <a:gd name="connsiteX40" fmla="*/ 3666564 w 8139953"/>
              <a:gd name="connsiteY40" fmla="*/ 1420500 h 1913559"/>
              <a:gd name="connsiteX41" fmla="*/ 3693458 w 8139953"/>
              <a:gd name="connsiteY41" fmla="*/ 1447394 h 1913559"/>
              <a:gd name="connsiteX42" fmla="*/ 3702423 w 8139953"/>
              <a:gd name="connsiteY42" fmla="*/ 1474288 h 1913559"/>
              <a:gd name="connsiteX43" fmla="*/ 3720353 w 8139953"/>
              <a:gd name="connsiteY43" fmla="*/ 1563935 h 1913559"/>
              <a:gd name="connsiteX44" fmla="*/ 3729317 w 8139953"/>
              <a:gd name="connsiteY44" fmla="*/ 1590830 h 1913559"/>
              <a:gd name="connsiteX45" fmla="*/ 3738282 w 8139953"/>
              <a:gd name="connsiteY45" fmla="*/ 1635653 h 1913559"/>
              <a:gd name="connsiteX46" fmla="*/ 3747247 w 8139953"/>
              <a:gd name="connsiteY46" fmla="*/ 1662547 h 1913559"/>
              <a:gd name="connsiteX47" fmla="*/ 3774141 w 8139953"/>
              <a:gd name="connsiteY47" fmla="*/ 1716335 h 1913559"/>
              <a:gd name="connsiteX48" fmla="*/ 3801035 w 8139953"/>
              <a:gd name="connsiteY48" fmla="*/ 1779088 h 1913559"/>
              <a:gd name="connsiteX49" fmla="*/ 3818964 w 8139953"/>
              <a:gd name="connsiteY49" fmla="*/ 1797018 h 1913559"/>
              <a:gd name="connsiteX50" fmla="*/ 3827929 w 8139953"/>
              <a:gd name="connsiteY50" fmla="*/ 1823912 h 1913559"/>
              <a:gd name="connsiteX51" fmla="*/ 3917576 w 8139953"/>
              <a:gd name="connsiteY51" fmla="*/ 1868735 h 1913559"/>
              <a:gd name="connsiteX52" fmla="*/ 3953435 w 8139953"/>
              <a:gd name="connsiteY52" fmla="*/ 1886665 h 1913559"/>
              <a:gd name="connsiteX53" fmla="*/ 3980329 w 8139953"/>
              <a:gd name="connsiteY53" fmla="*/ 1904594 h 1913559"/>
              <a:gd name="connsiteX54" fmla="*/ 4007223 w 8139953"/>
              <a:gd name="connsiteY54" fmla="*/ 1913559 h 1913559"/>
              <a:gd name="connsiteX55" fmla="*/ 4078941 w 8139953"/>
              <a:gd name="connsiteY55" fmla="*/ 1904594 h 1913559"/>
              <a:gd name="connsiteX56" fmla="*/ 4105835 w 8139953"/>
              <a:gd name="connsiteY56" fmla="*/ 1886665 h 1913559"/>
              <a:gd name="connsiteX57" fmla="*/ 4159623 w 8139953"/>
              <a:gd name="connsiteY57" fmla="*/ 1868735 h 1913559"/>
              <a:gd name="connsiteX58" fmla="*/ 4213411 w 8139953"/>
              <a:gd name="connsiteY58" fmla="*/ 1841841 h 1913559"/>
              <a:gd name="connsiteX59" fmla="*/ 4276164 w 8139953"/>
              <a:gd name="connsiteY59" fmla="*/ 1805982 h 1913559"/>
              <a:gd name="connsiteX60" fmla="*/ 4312023 w 8139953"/>
              <a:gd name="connsiteY60" fmla="*/ 1752194 h 1913559"/>
              <a:gd name="connsiteX61" fmla="*/ 4320988 w 8139953"/>
              <a:gd name="connsiteY61" fmla="*/ 1725300 h 1913559"/>
              <a:gd name="connsiteX62" fmla="*/ 4356847 w 8139953"/>
              <a:gd name="connsiteY62" fmla="*/ 1680477 h 1913559"/>
              <a:gd name="connsiteX63" fmla="*/ 4365811 w 8139953"/>
              <a:gd name="connsiteY63" fmla="*/ 1653582 h 1913559"/>
              <a:gd name="connsiteX64" fmla="*/ 4383741 w 8139953"/>
              <a:gd name="connsiteY64" fmla="*/ 1626688 h 1913559"/>
              <a:gd name="connsiteX65" fmla="*/ 4392706 w 8139953"/>
              <a:gd name="connsiteY65" fmla="*/ 1581865 h 1913559"/>
              <a:gd name="connsiteX66" fmla="*/ 4410635 w 8139953"/>
              <a:gd name="connsiteY66" fmla="*/ 1528077 h 1913559"/>
              <a:gd name="connsiteX67" fmla="*/ 4419600 w 8139953"/>
              <a:gd name="connsiteY67" fmla="*/ 1492218 h 1913559"/>
              <a:gd name="connsiteX68" fmla="*/ 4428564 w 8139953"/>
              <a:gd name="connsiteY68" fmla="*/ 1447394 h 1913559"/>
              <a:gd name="connsiteX69" fmla="*/ 4446494 w 8139953"/>
              <a:gd name="connsiteY69" fmla="*/ 1429465 h 1913559"/>
              <a:gd name="connsiteX70" fmla="*/ 4455458 w 8139953"/>
              <a:gd name="connsiteY70" fmla="*/ 1402571 h 1913559"/>
              <a:gd name="connsiteX71" fmla="*/ 4509247 w 8139953"/>
              <a:gd name="connsiteY71" fmla="*/ 1366712 h 1913559"/>
              <a:gd name="connsiteX72" fmla="*/ 5325035 w 8139953"/>
              <a:gd name="connsiteY72" fmla="*/ 1357747 h 1913559"/>
              <a:gd name="connsiteX73" fmla="*/ 5414682 w 8139953"/>
              <a:gd name="connsiteY73" fmla="*/ 1339818 h 1913559"/>
              <a:gd name="connsiteX74" fmla="*/ 5468470 w 8139953"/>
              <a:gd name="connsiteY74" fmla="*/ 1303959 h 1913559"/>
              <a:gd name="connsiteX75" fmla="*/ 5495364 w 8139953"/>
              <a:gd name="connsiteY75" fmla="*/ 1286030 h 1913559"/>
              <a:gd name="connsiteX76" fmla="*/ 5531223 w 8139953"/>
              <a:gd name="connsiteY76" fmla="*/ 1277065 h 1913559"/>
              <a:gd name="connsiteX77" fmla="*/ 5593976 w 8139953"/>
              <a:gd name="connsiteY77" fmla="*/ 1205347 h 1913559"/>
              <a:gd name="connsiteX78" fmla="*/ 5602941 w 8139953"/>
              <a:gd name="connsiteY78" fmla="*/ 1178453 h 1913559"/>
              <a:gd name="connsiteX79" fmla="*/ 5620870 w 8139953"/>
              <a:gd name="connsiteY79" fmla="*/ 1142594 h 1913559"/>
              <a:gd name="connsiteX80" fmla="*/ 5629835 w 8139953"/>
              <a:gd name="connsiteY80" fmla="*/ 1115700 h 1913559"/>
              <a:gd name="connsiteX81" fmla="*/ 5647764 w 8139953"/>
              <a:gd name="connsiteY81" fmla="*/ 1088806 h 1913559"/>
              <a:gd name="connsiteX82" fmla="*/ 5683623 w 8139953"/>
              <a:gd name="connsiteY82" fmla="*/ 1026053 h 1913559"/>
              <a:gd name="connsiteX83" fmla="*/ 5710517 w 8139953"/>
              <a:gd name="connsiteY83" fmla="*/ 1008124 h 1913559"/>
              <a:gd name="connsiteX84" fmla="*/ 5737411 w 8139953"/>
              <a:gd name="connsiteY84" fmla="*/ 981230 h 1913559"/>
              <a:gd name="connsiteX85" fmla="*/ 5818094 w 8139953"/>
              <a:gd name="connsiteY85" fmla="*/ 963300 h 1913559"/>
              <a:gd name="connsiteX86" fmla="*/ 5844988 w 8139953"/>
              <a:gd name="connsiteY86" fmla="*/ 954335 h 1913559"/>
              <a:gd name="connsiteX87" fmla="*/ 6060141 w 8139953"/>
              <a:gd name="connsiteY87" fmla="*/ 945371 h 1913559"/>
              <a:gd name="connsiteX88" fmla="*/ 6311153 w 8139953"/>
              <a:gd name="connsiteY88" fmla="*/ 918477 h 1913559"/>
              <a:gd name="connsiteX89" fmla="*/ 6373906 w 8139953"/>
              <a:gd name="connsiteY89" fmla="*/ 909512 h 1913559"/>
              <a:gd name="connsiteX90" fmla="*/ 6427694 w 8139953"/>
              <a:gd name="connsiteY90" fmla="*/ 891582 h 1913559"/>
              <a:gd name="connsiteX91" fmla="*/ 6445623 w 8139953"/>
              <a:gd name="connsiteY91" fmla="*/ 864688 h 1913559"/>
              <a:gd name="connsiteX92" fmla="*/ 6472517 w 8139953"/>
              <a:gd name="connsiteY92" fmla="*/ 810900 h 1913559"/>
              <a:gd name="connsiteX93" fmla="*/ 6481482 w 8139953"/>
              <a:gd name="connsiteY93" fmla="*/ 775041 h 1913559"/>
              <a:gd name="connsiteX94" fmla="*/ 6508376 w 8139953"/>
              <a:gd name="connsiteY94" fmla="*/ 766077 h 1913559"/>
              <a:gd name="connsiteX95" fmla="*/ 6526306 w 8139953"/>
              <a:gd name="connsiteY95" fmla="*/ 739182 h 1913559"/>
              <a:gd name="connsiteX96" fmla="*/ 6535270 w 8139953"/>
              <a:gd name="connsiteY96" fmla="*/ 712288 h 1913559"/>
              <a:gd name="connsiteX97" fmla="*/ 6553200 w 8139953"/>
              <a:gd name="connsiteY97" fmla="*/ 694359 h 1913559"/>
              <a:gd name="connsiteX98" fmla="*/ 6571129 w 8139953"/>
              <a:gd name="connsiteY98" fmla="*/ 640571 h 1913559"/>
              <a:gd name="connsiteX99" fmla="*/ 6580094 w 8139953"/>
              <a:gd name="connsiteY99" fmla="*/ 613677 h 1913559"/>
              <a:gd name="connsiteX100" fmla="*/ 6615953 w 8139953"/>
              <a:gd name="connsiteY100" fmla="*/ 559888 h 1913559"/>
              <a:gd name="connsiteX101" fmla="*/ 6633882 w 8139953"/>
              <a:gd name="connsiteY101" fmla="*/ 524030 h 1913559"/>
              <a:gd name="connsiteX102" fmla="*/ 6642847 w 8139953"/>
              <a:gd name="connsiteY102" fmla="*/ 497135 h 1913559"/>
              <a:gd name="connsiteX103" fmla="*/ 6696635 w 8139953"/>
              <a:gd name="connsiteY103" fmla="*/ 479206 h 1913559"/>
              <a:gd name="connsiteX104" fmla="*/ 6732494 w 8139953"/>
              <a:gd name="connsiteY104" fmla="*/ 434382 h 1913559"/>
              <a:gd name="connsiteX105" fmla="*/ 6795247 w 8139953"/>
              <a:gd name="connsiteY105" fmla="*/ 416453 h 1913559"/>
              <a:gd name="connsiteX106" fmla="*/ 7001435 w 8139953"/>
              <a:gd name="connsiteY106" fmla="*/ 398524 h 1913559"/>
              <a:gd name="connsiteX107" fmla="*/ 7153835 w 8139953"/>
              <a:gd name="connsiteY107" fmla="*/ 380594 h 1913559"/>
              <a:gd name="connsiteX108" fmla="*/ 7180729 w 8139953"/>
              <a:gd name="connsiteY108" fmla="*/ 371630 h 1913559"/>
              <a:gd name="connsiteX109" fmla="*/ 7243482 w 8139953"/>
              <a:gd name="connsiteY109" fmla="*/ 362665 h 1913559"/>
              <a:gd name="connsiteX110" fmla="*/ 7333129 w 8139953"/>
              <a:gd name="connsiteY110" fmla="*/ 344735 h 1913559"/>
              <a:gd name="connsiteX111" fmla="*/ 7521388 w 8139953"/>
              <a:gd name="connsiteY111" fmla="*/ 326806 h 1913559"/>
              <a:gd name="connsiteX112" fmla="*/ 7575176 w 8139953"/>
              <a:gd name="connsiteY112" fmla="*/ 317841 h 1913559"/>
              <a:gd name="connsiteX113" fmla="*/ 7754470 w 8139953"/>
              <a:gd name="connsiteY113" fmla="*/ 299912 h 1913559"/>
              <a:gd name="connsiteX114" fmla="*/ 7790329 w 8139953"/>
              <a:gd name="connsiteY114" fmla="*/ 290947 h 1913559"/>
              <a:gd name="connsiteX115" fmla="*/ 7817223 w 8139953"/>
              <a:gd name="connsiteY115" fmla="*/ 281982 h 1913559"/>
              <a:gd name="connsiteX116" fmla="*/ 7897906 w 8139953"/>
              <a:gd name="connsiteY116" fmla="*/ 273018 h 1913559"/>
              <a:gd name="connsiteX117" fmla="*/ 8086164 w 8139953"/>
              <a:gd name="connsiteY117" fmla="*/ 255088 h 1913559"/>
              <a:gd name="connsiteX118" fmla="*/ 8139953 w 8139953"/>
              <a:gd name="connsiteY118" fmla="*/ 246124 h 191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8139953" h="1913559">
                <a:moveTo>
                  <a:pt x="0" y="111653"/>
                </a:moveTo>
                <a:cubicBezTo>
                  <a:pt x="446585" y="0"/>
                  <a:pt x="55981" y="94490"/>
                  <a:pt x="1308847" y="111653"/>
                </a:cubicBezTo>
                <a:cubicBezTo>
                  <a:pt x="1321167" y="111822"/>
                  <a:pt x="1332509" y="118876"/>
                  <a:pt x="1344706" y="120618"/>
                </a:cubicBezTo>
                <a:cubicBezTo>
                  <a:pt x="1374436" y="124865"/>
                  <a:pt x="1404471" y="126594"/>
                  <a:pt x="1434353" y="129582"/>
                </a:cubicBezTo>
                <a:cubicBezTo>
                  <a:pt x="1449294" y="132570"/>
                  <a:pt x="1464721" y="133729"/>
                  <a:pt x="1479176" y="138547"/>
                </a:cubicBezTo>
                <a:cubicBezTo>
                  <a:pt x="1491854" y="142773"/>
                  <a:pt x="1502522" y="151785"/>
                  <a:pt x="1515035" y="156477"/>
                </a:cubicBezTo>
                <a:cubicBezTo>
                  <a:pt x="1526571" y="160803"/>
                  <a:pt x="1538941" y="162453"/>
                  <a:pt x="1550894" y="165441"/>
                </a:cubicBezTo>
                <a:cubicBezTo>
                  <a:pt x="1614294" y="207709"/>
                  <a:pt x="1535784" y="154649"/>
                  <a:pt x="1613647" y="210265"/>
                </a:cubicBezTo>
                <a:cubicBezTo>
                  <a:pt x="1622414" y="216527"/>
                  <a:pt x="1630904" y="223376"/>
                  <a:pt x="1640541" y="228194"/>
                </a:cubicBezTo>
                <a:cubicBezTo>
                  <a:pt x="1648993" y="232420"/>
                  <a:pt x="1658470" y="234171"/>
                  <a:pt x="1667435" y="237159"/>
                </a:cubicBezTo>
                <a:cubicBezTo>
                  <a:pt x="1675580" y="249377"/>
                  <a:pt x="1689098" y="273465"/>
                  <a:pt x="1703294" y="281982"/>
                </a:cubicBezTo>
                <a:cubicBezTo>
                  <a:pt x="1711397" y="286844"/>
                  <a:pt x="1721223" y="287959"/>
                  <a:pt x="1730188" y="290947"/>
                </a:cubicBezTo>
                <a:cubicBezTo>
                  <a:pt x="1745129" y="305888"/>
                  <a:pt x="1768329" y="315725"/>
                  <a:pt x="1775011" y="335771"/>
                </a:cubicBezTo>
                <a:cubicBezTo>
                  <a:pt x="1777999" y="344736"/>
                  <a:pt x="1779387" y="354405"/>
                  <a:pt x="1783976" y="362665"/>
                </a:cubicBezTo>
                <a:cubicBezTo>
                  <a:pt x="1794441" y="381502"/>
                  <a:pt x="1813021" y="396010"/>
                  <a:pt x="1819835" y="416453"/>
                </a:cubicBezTo>
                <a:cubicBezTo>
                  <a:pt x="1822823" y="425418"/>
                  <a:pt x="1823938" y="435244"/>
                  <a:pt x="1828800" y="443347"/>
                </a:cubicBezTo>
                <a:cubicBezTo>
                  <a:pt x="1833148" y="450595"/>
                  <a:pt x="1841449" y="454677"/>
                  <a:pt x="1846729" y="461277"/>
                </a:cubicBezTo>
                <a:cubicBezTo>
                  <a:pt x="1853459" y="469690"/>
                  <a:pt x="1858682" y="479206"/>
                  <a:pt x="1864658" y="488171"/>
                </a:cubicBezTo>
                <a:cubicBezTo>
                  <a:pt x="1877330" y="551526"/>
                  <a:pt x="1868805" y="518539"/>
                  <a:pt x="1891553" y="586782"/>
                </a:cubicBezTo>
                <a:lnTo>
                  <a:pt x="1891553" y="586782"/>
                </a:lnTo>
                <a:cubicBezTo>
                  <a:pt x="1894541" y="598735"/>
                  <a:pt x="1896977" y="610840"/>
                  <a:pt x="1900517" y="622641"/>
                </a:cubicBezTo>
                <a:cubicBezTo>
                  <a:pt x="1905948" y="640744"/>
                  <a:pt x="1914741" y="657897"/>
                  <a:pt x="1918447" y="676430"/>
                </a:cubicBezTo>
                <a:cubicBezTo>
                  <a:pt x="1920376" y="686074"/>
                  <a:pt x="1928105" y="734362"/>
                  <a:pt x="1936376" y="748147"/>
                </a:cubicBezTo>
                <a:cubicBezTo>
                  <a:pt x="1940725" y="755395"/>
                  <a:pt x="1948329" y="760100"/>
                  <a:pt x="1954306" y="766077"/>
                </a:cubicBezTo>
                <a:cubicBezTo>
                  <a:pt x="1959569" y="792392"/>
                  <a:pt x="1961896" y="813670"/>
                  <a:pt x="1972235" y="837794"/>
                </a:cubicBezTo>
                <a:cubicBezTo>
                  <a:pt x="2011802" y="930118"/>
                  <a:pt x="1967290" y="805028"/>
                  <a:pt x="2008094" y="927441"/>
                </a:cubicBezTo>
                <a:cubicBezTo>
                  <a:pt x="2017436" y="955468"/>
                  <a:pt x="2026492" y="990508"/>
                  <a:pt x="2052917" y="1008124"/>
                </a:cubicBezTo>
                <a:cubicBezTo>
                  <a:pt x="2086844" y="1030741"/>
                  <a:pt x="2072192" y="1018435"/>
                  <a:pt x="2097741" y="1043982"/>
                </a:cubicBezTo>
                <a:cubicBezTo>
                  <a:pt x="2100729" y="1052947"/>
                  <a:pt x="2100024" y="1064195"/>
                  <a:pt x="2106706" y="1070877"/>
                </a:cubicBezTo>
                <a:cubicBezTo>
                  <a:pt x="2139744" y="1103915"/>
                  <a:pt x="2160986" y="1103444"/>
                  <a:pt x="2196353" y="1124665"/>
                </a:cubicBezTo>
                <a:cubicBezTo>
                  <a:pt x="2273413" y="1170902"/>
                  <a:pt x="2222941" y="1151458"/>
                  <a:pt x="2277035" y="1169488"/>
                </a:cubicBezTo>
                <a:cubicBezTo>
                  <a:pt x="2325192" y="1201593"/>
                  <a:pt x="2316298" y="1202478"/>
                  <a:pt x="2357717" y="1214312"/>
                </a:cubicBezTo>
                <a:cubicBezTo>
                  <a:pt x="2369564" y="1217697"/>
                  <a:pt x="2381775" y="1219737"/>
                  <a:pt x="2393576" y="1223277"/>
                </a:cubicBezTo>
                <a:cubicBezTo>
                  <a:pt x="2411678" y="1228708"/>
                  <a:pt x="2447364" y="1241206"/>
                  <a:pt x="2447364" y="1241206"/>
                </a:cubicBezTo>
                <a:cubicBezTo>
                  <a:pt x="2494362" y="1288204"/>
                  <a:pt x="2453102" y="1257702"/>
                  <a:pt x="2537011" y="1277065"/>
                </a:cubicBezTo>
                <a:cubicBezTo>
                  <a:pt x="2684577" y="1311118"/>
                  <a:pt x="2474505" y="1282072"/>
                  <a:pt x="2671482" y="1303959"/>
                </a:cubicBezTo>
                <a:cubicBezTo>
                  <a:pt x="2732838" y="1319298"/>
                  <a:pt x="2686573" y="1309039"/>
                  <a:pt x="2770094" y="1321888"/>
                </a:cubicBezTo>
                <a:cubicBezTo>
                  <a:pt x="2875622" y="1338123"/>
                  <a:pt x="2773606" y="1326663"/>
                  <a:pt x="2931458" y="1339818"/>
                </a:cubicBezTo>
                <a:cubicBezTo>
                  <a:pt x="3142956" y="1410309"/>
                  <a:pt x="2829745" y="1308917"/>
                  <a:pt x="3523129" y="1357747"/>
                </a:cubicBezTo>
                <a:cubicBezTo>
                  <a:pt x="3549791" y="1359625"/>
                  <a:pt x="3570031" y="1383680"/>
                  <a:pt x="3594847" y="1393606"/>
                </a:cubicBezTo>
                <a:cubicBezTo>
                  <a:pt x="3648444" y="1415044"/>
                  <a:pt x="3624404" y="1406446"/>
                  <a:pt x="3666564" y="1420500"/>
                </a:cubicBezTo>
                <a:cubicBezTo>
                  <a:pt x="3675529" y="1429465"/>
                  <a:pt x="3686425" y="1436845"/>
                  <a:pt x="3693458" y="1447394"/>
                </a:cubicBezTo>
                <a:cubicBezTo>
                  <a:pt x="3698700" y="1455257"/>
                  <a:pt x="3700298" y="1465080"/>
                  <a:pt x="3702423" y="1474288"/>
                </a:cubicBezTo>
                <a:cubicBezTo>
                  <a:pt x="3709276" y="1503982"/>
                  <a:pt x="3713501" y="1534241"/>
                  <a:pt x="3720353" y="1563935"/>
                </a:cubicBezTo>
                <a:cubicBezTo>
                  <a:pt x="3722478" y="1573143"/>
                  <a:pt x="3727025" y="1581662"/>
                  <a:pt x="3729317" y="1590830"/>
                </a:cubicBezTo>
                <a:cubicBezTo>
                  <a:pt x="3733012" y="1605612"/>
                  <a:pt x="3734586" y="1620871"/>
                  <a:pt x="3738282" y="1635653"/>
                </a:cubicBezTo>
                <a:cubicBezTo>
                  <a:pt x="3740574" y="1644820"/>
                  <a:pt x="3744651" y="1653461"/>
                  <a:pt x="3747247" y="1662547"/>
                </a:cubicBezTo>
                <a:cubicBezTo>
                  <a:pt x="3760464" y="1708809"/>
                  <a:pt x="3745987" y="1688182"/>
                  <a:pt x="3774141" y="1716335"/>
                </a:cubicBezTo>
                <a:cubicBezTo>
                  <a:pt x="3782110" y="1740241"/>
                  <a:pt x="3786265" y="1756932"/>
                  <a:pt x="3801035" y="1779088"/>
                </a:cubicBezTo>
                <a:cubicBezTo>
                  <a:pt x="3805723" y="1786121"/>
                  <a:pt x="3812988" y="1791041"/>
                  <a:pt x="3818964" y="1797018"/>
                </a:cubicBezTo>
                <a:cubicBezTo>
                  <a:pt x="3821952" y="1805983"/>
                  <a:pt x="3821247" y="1817230"/>
                  <a:pt x="3827929" y="1823912"/>
                </a:cubicBezTo>
                <a:cubicBezTo>
                  <a:pt x="3863508" y="1859491"/>
                  <a:pt x="3877085" y="1858613"/>
                  <a:pt x="3917576" y="1868735"/>
                </a:cubicBezTo>
                <a:cubicBezTo>
                  <a:pt x="3929529" y="1874712"/>
                  <a:pt x="3941832" y="1880035"/>
                  <a:pt x="3953435" y="1886665"/>
                </a:cubicBezTo>
                <a:cubicBezTo>
                  <a:pt x="3962790" y="1892010"/>
                  <a:pt x="3970692" y="1899776"/>
                  <a:pt x="3980329" y="1904594"/>
                </a:cubicBezTo>
                <a:cubicBezTo>
                  <a:pt x="3988781" y="1908820"/>
                  <a:pt x="3998258" y="1910571"/>
                  <a:pt x="4007223" y="1913559"/>
                </a:cubicBezTo>
                <a:cubicBezTo>
                  <a:pt x="4031129" y="1910571"/>
                  <a:pt x="4055698" y="1910933"/>
                  <a:pt x="4078941" y="1904594"/>
                </a:cubicBezTo>
                <a:cubicBezTo>
                  <a:pt x="4089335" y="1901759"/>
                  <a:pt x="4095989" y="1891041"/>
                  <a:pt x="4105835" y="1886665"/>
                </a:cubicBezTo>
                <a:cubicBezTo>
                  <a:pt x="4123105" y="1878989"/>
                  <a:pt x="4143898" y="1879218"/>
                  <a:pt x="4159623" y="1868735"/>
                </a:cubicBezTo>
                <a:cubicBezTo>
                  <a:pt x="4211305" y="1834281"/>
                  <a:pt x="4161451" y="1864109"/>
                  <a:pt x="4213411" y="1841841"/>
                </a:cubicBezTo>
                <a:cubicBezTo>
                  <a:pt x="4245262" y="1828191"/>
                  <a:pt x="4249152" y="1823991"/>
                  <a:pt x="4276164" y="1805982"/>
                </a:cubicBezTo>
                <a:cubicBezTo>
                  <a:pt x="4288117" y="1788053"/>
                  <a:pt x="4305209" y="1772637"/>
                  <a:pt x="4312023" y="1752194"/>
                </a:cubicBezTo>
                <a:cubicBezTo>
                  <a:pt x="4315011" y="1743229"/>
                  <a:pt x="4316762" y="1733752"/>
                  <a:pt x="4320988" y="1725300"/>
                </a:cubicBezTo>
                <a:cubicBezTo>
                  <a:pt x="4332298" y="1702680"/>
                  <a:pt x="4340169" y="1697154"/>
                  <a:pt x="4356847" y="1680477"/>
                </a:cubicBezTo>
                <a:cubicBezTo>
                  <a:pt x="4359835" y="1671512"/>
                  <a:pt x="4361585" y="1662034"/>
                  <a:pt x="4365811" y="1653582"/>
                </a:cubicBezTo>
                <a:cubicBezTo>
                  <a:pt x="4370629" y="1643945"/>
                  <a:pt x="4379958" y="1636776"/>
                  <a:pt x="4383741" y="1626688"/>
                </a:cubicBezTo>
                <a:cubicBezTo>
                  <a:pt x="4389091" y="1612421"/>
                  <a:pt x="4388697" y="1596565"/>
                  <a:pt x="4392706" y="1581865"/>
                </a:cubicBezTo>
                <a:cubicBezTo>
                  <a:pt x="4397679" y="1563632"/>
                  <a:pt x="4406051" y="1546412"/>
                  <a:pt x="4410635" y="1528077"/>
                </a:cubicBezTo>
                <a:cubicBezTo>
                  <a:pt x="4413623" y="1516124"/>
                  <a:pt x="4416927" y="1504246"/>
                  <a:pt x="4419600" y="1492218"/>
                </a:cubicBezTo>
                <a:cubicBezTo>
                  <a:pt x="4422905" y="1477344"/>
                  <a:pt x="4422562" y="1461399"/>
                  <a:pt x="4428564" y="1447394"/>
                </a:cubicBezTo>
                <a:cubicBezTo>
                  <a:pt x="4431893" y="1439625"/>
                  <a:pt x="4440517" y="1435441"/>
                  <a:pt x="4446494" y="1429465"/>
                </a:cubicBezTo>
                <a:cubicBezTo>
                  <a:pt x="4449482" y="1420500"/>
                  <a:pt x="4450596" y="1410674"/>
                  <a:pt x="4455458" y="1402571"/>
                </a:cubicBezTo>
                <a:cubicBezTo>
                  <a:pt x="4463807" y="1388656"/>
                  <a:pt x="4495917" y="1367133"/>
                  <a:pt x="4509247" y="1366712"/>
                </a:cubicBezTo>
                <a:cubicBezTo>
                  <a:pt x="4781057" y="1358129"/>
                  <a:pt x="5053106" y="1360735"/>
                  <a:pt x="5325035" y="1357747"/>
                </a:cubicBezTo>
                <a:cubicBezTo>
                  <a:pt x="5354917" y="1351771"/>
                  <a:pt x="5389326" y="1356722"/>
                  <a:pt x="5414682" y="1339818"/>
                </a:cubicBezTo>
                <a:lnTo>
                  <a:pt x="5468470" y="1303959"/>
                </a:lnTo>
                <a:cubicBezTo>
                  <a:pt x="5477435" y="1297983"/>
                  <a:pt x="5484912" y="1288643"/>
                  <a:pt x="5495364" y="1286030"/>
                </a:cubicBezTo>
                <a:lnTo>
                  <a:pt x="5531223" y="1277065"/>
                </a:lnTo>
                <a:cubicBezTo>
                  <a:pt x="5554592" y="1253696"/>
                  <a:pt x="5579150" y="1234998"/>
                  <a:pt x="5593976" y="1205347"/>
                </a:cubicBezTo>
                <a:cubicBezTo>
                  <a:pt x="5598202" y="1196895"/>
                  <a:pt x="5599219" y="1187139"/>
                  <a:pt x="5602941" y="1178453"/>
                </a:cubicBezTo>
                <a:cubicBezTo>
                  <a:pt x="5608205" y="1166170"/>
                  <a:pt x="5615606" y="1154877"/>
                  <a:pt x="5620870" y="1142594"/>
                </a:cubicBezTo>
                <a:cubicBezTo>
                  <a:pt x="5624592" y="1133908"/>
                  <a:pt x="5625609" y="1124152"/>
                  <a:pt x="5629835" y="1115700"/>
                </a:cubicBezTo>
                <a:cubicBezTo>
                  <a:pt x="5634653" y="1106063"/>
                  <a:pt x="5642419" y="1098161"/>
                  <a:pt x="5647764" y="1088806"/>
                </a:cubicBezTo>
                <a:cubicBezTo>
                  <a:pt x="5657137" y="1072403"/>
                  <a:pt x="5669065" y="1040611"/>
                  <a:pt x="5683623" y="1026053"/>
                </a:cubicBezTo>
                <a:cubicBezTo>
                  <a:pt x="5691241" y="1018435"/>
                  <a:pt x="5702240" y="1015021"/>
                  <a:pt x="5710517" y="1008124"/>
                </a:cubicBezTo>
                <a:cubicBezTo>
                  <a:pt x="5720257" y="1000008"/>
                  <a:pt x="5726862" y="988262"/>
                  <a:pt x="5737411" y="981230"/>
                </a:cubicBezTo>
                <a:cubicBezTo>
                  <a:pt x="5752547" y="971140"/>
                  <a:pt x="5810771" y="964927"/>
                  <a:pt x="5818094" y="963300"/>
                </a:cubicBezTo>
                <a:cubicBezTo>
                  <a:pt x="5827319" y="961250"/>
                  <a:pt x="5835564" y="955033"/>
                  <a:pt x="5844988" y="954335"/>
                </a:cubicBezTo>
                <a:cubicBezTo>
                  <a:pt x="5916572" y="949033"/>
                  <a:pt x="5988423" y="948359"/>
                  <a:pt x="6060141" y="945371"/>
                </a:cubicBezTo>
                <a:cubicBezTo>
                  <a:pt x="6202613" y="916876"/>
                  <a:pt x="6119361" y="929131"/>
                  <a:pt x="6311153" y="918477"/>
                </a:cubicBezTo>
                <a:cubicBezTo>
                  <a:pt x="6332071" y="915489"/>
                  <a:pt x="6353317" y="914263"/>
                  <a:pt x="6373906" y="909512"/>
                </a:cubicBezTo>
                <a:cubicBezTo>
                  <a:pt x="6392321" y="905262"/>
                  <a:pt x="6427694" y="891582"/>
                  <a:pt x="6427694" y="891582"/>
                </a:cubicBezTo>
                <a:cubicBezTo>
                  <a:pt x="6433670" y="882617"/>
                  <a:pt x="6440805" y="874325"/>
                  <a:pt x="6445623" y="864688"/>
                </a:cubicBezTo>
                <a:cubicBezTo>
                  <a:pt x="6482738" y="790458"/>
                  <a:pt x="6421135" y="887974"/>
                  <a:pt x="6472517" y="810900"/>
                </a:cubicBezTo>
                <a:cubicBezTo>
                  <a:pt x="6475505" y="798947"/>
                  <a:pt x="6473785" y="784662"/>
                  <a:pt x="6481482" y="775041"/>
                </a:cubicBezTo>
                <a:cubicBezTo>
                  <a:pt x="6487385" y="767662"/>
                  <a:pt x="6500997" y="771980"/>
                  <a:pt x="6508376" y="766077"/>
                </a:cubicBezTo>
                <a:cubicBezTo>
                  <a:pt x="6516790" y="759346"/>
                  <a:pt x="6520329" y="748147"/>
                  <a:pt x="6526306" y="739182"/>
                </a:cubicBezTo>
                <a:cubicBezTo>
                  <a:pt x="6529294" y="730217"/>
                  <a:pt x="6530408" y="720391"/>
                  <a:pt x="6535270" y="712288"/>
                </a:cubicBezTo>
                <a:cubicBezTo>
                  <a:pt x="6539619" y="705040"/>
                  <a:pt x="6549420" y="701919"/>
                  <a:pt x="6553200" y="694359"/>
                </a:cubicBezTo>
                <a:cubicBezTo>
                  <a:pt x="6561652" y="677455"/>
                  <a:pt x="6565153" y="658500"/>
                  <a:pt x="6571129" y="640571"/>
                </a:cubicBezTo>
                <a:cubicBezTo>
                  <a:pt x="6574117" y="631606"/>
                  <a:pt x="6574852" y="621540"/>
                  <a:pt x="6580094" y="613677"/>
                </a:cubicBezTo>
                <a:cubicBezTo>
                  <a:pt x="6592047" y="595747"/>
                  <a:pt x="6606316" y="579162"/>
                  <a:pt x="6615953" y="559888"/>
                </a:cubicBezTo>
                <a:cubicBezTo>
                  <a:pt x="6621929" y="547935"/>
                  <a:pt x="6628618" y="536313"/>
                  <a:pt x="6633882" y="524030"/>
                </a:cubicBezTo>
                <a:cubicBezTo>
                  <a:pt x="6637604" y="515344"/>
                  <a:pt x="6635157" y="502628"/>
                  <a:pt x="6642847" y="497135"/>
                </a:cubicBezTo>
                <a:cubicBezTo>
                  <a:pt x="6658226" y="486150"/>
                  <a:pt x="6696635" y="479206"/>
                  <a:pt x="6696635" y="479206"/>
                </a:cubicBezTo>
                <a:cubicBezTo>
                  <a:pt x="6704779" y="466990"/>
                  <a:pt x="6718300" y="442898"/>
                  <a:pt x="6732494" y="434382"/>
                </a:cubicBezTo>
                <a:cubicBezTo>
                  <a:pt x="6742261" y="428522"/>
                  <a:pt x="6787793" y="418583"/>
                  <a:pt x="6795247" y="416453"/>
                </a:cubicBezTo>
                <a:cubicBezTo>
                  <a:pt x="6895811" y="387719"/>
                  <a:pt x="6705674" y="413311"/>
                  <a:pt x="7001435" y="398524"/>
                </a:cubicBezTo>
                <a:cubicBezTo>
                  <a:pt x="7120518" y="374706"/>
                  <a:pt x="6939031" y="409234"/>
                  <a:pt x="7153835" y="380594"/>
                </a:cubicBezTo>
                <a:cubicBezTo>
                  <a:pt x="7163202" y="379345"/>
                  <a:pt x="7171463" y="373483"/>
                  <a:pt x="7180729" y="371630"/>
                </a:cubicBezTo>
                <a:cubicBezTo>
                  <a:pt x="7201449" y="367486"/>
                  <a:pt x="7222673" y="366337"/>
                  <a:pt x="7243482" y="362665"/>
                </a:cubicBezTo>
                <a:cubicBezTo>
                  <a:pt x="7273492" y="357369"/>
                  <a:pt x="7302792" y="347624"/>
                  <a:pt x="7333129" y="344735"/>
                </a:cubicBezTo>
                <a:cubicBezTo>
                  <a:pt x="7395882" y="338759"/>
                  <a:pt x="7459209" y="337170"/>
                  <a:pt x="7521388" y="326806"/>
                </a:cubicBezTo>
                <a:cubicBezTo>
                  <a:pt x="7539317" y="323818"/>
                  <a:pt x="7557119" y="319924"/>
                  <a:pt x="7575176" y="317841"/>
                </a:cubicBezTo>
                <a:cubicBezTo>
                  <a:pt x="7634843" y="310956"/>
                  <a:pt x="7754470" y="299912"/>
                  <a:pt x="7754470" y="299912"/>
                </a:cubicBezTo>
                <a:cubicBezTo>
                  <a:pt x="7766423" y="296924"/>
                  <a:pt x="7778482" y="294332"/>
                  <a:pt x="7790329" y="290947"/>
                </a:cubicBezTo>
                <a:cubicBezTo>
                  <a:pt x="7799415" y="288351"/>
                  <a:pt x="7807902" y="283535"/>
                  <a:pt x="7817223" y="281982"/>
                </a:cubicBezTo>
                <a:cubicBezTo>
                  <a:pt x="7843915" y="277534"/>
                  <a:pt x="7871084" y="276594"/>
                  <a:pt x="7897906" y="273018"/>
                </a:cubicBezTo>
                <a:cubicBezTo>
                  <a:pt x="8045074" y="253396"/>
                  <a:pt x="7812287" y="273347"/>
                  <a:pt x="8086164" y="255088"/>
                </a:cubicBezTo>
                <a:cubicBezTo>
                  <a:pt x="8127821" y="244675"/>
                  <a:pt x="8109702" y="246124"/>
                  <a:pt x="8139953" y="246124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ah-RU"/>
          </a:p>
        </p:txBody>
      </p:sp>
      <p:cxnSp>
        <p:nvCxnSpPr>
          <p:cNvPr id="6" name="Прямая соединительная линия 5"/>
          <p:cNvCxnSpPr>
            <a:endCxn id="4" idx="7"/>
          </p:cNvCxnSpPr>
          <p:nvPr/>
        </p:nvCxnSpPr>
        <p:spPr>
          <a:xfrm rot="5400000">
            <a:off x="1515304" y="2913254"/>
            <a:ext cx="1255067" cy="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16200000" flipH="1">
            <a:off x="6556290" y="3016349"/>
            <a:ext cx="1461813" cy="11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143108" y="2428868"/>
            <a:ext cx="514353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4" idx="87"/>
          </p:cNvCxnSpPr>
          <p:nvPr/>
        </p:nvCxnSpPr>
        <p:spPr>
          <a:xfrm rot="10800000">
            <a:off x="6589060" y="4276166"/>
            <a:ext cx="769023" cy="5815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4" idx="103"/>
          </p:cNvCxnSpPr>
          <p:nvPr/>
        </p:nvCxnSpPr>
        <p:spPr>
          <a:xfrm rot="16200000" flipV="1">
            <a:off x="6767937" y="4267614"/>
            <a:ext cx="1047760" cy="1325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643306" y="207167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Речная долина</a:t>
            </a:r>
            <a:endParaRPr lang="sah-RU" dirty="0"/>
          </a:p>
        </p:txBody>
      </p:sp>
      <p:sp>
        <p:nvSpPr>
          <p:cNvPr id="17" name="TextBox 16"/>
          <p:cNvSpPr txBox="1"/>
          <p:nvPr/>
        </p:nvSpPr>
        <p:spPr>
          <a:xfrm>
            <a:off x="2928926" y="4714884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пойма</a:t>
            </a:r>
            <a:endParaRPr lang="sah-RU" dirty="0"/>
          </a:p>
        </p:txBody>
      </p:sp>
      <p:sp>
        <p:nvSpPr>
          <p:cNvPr id="18" name="TextBox 17"/>
          <p:cNvSpPr txBox="1"/>
          <p:nvPr/>
        </p:nvSpPr>
        <p:spPr>
          <a:xfrm>
            <a:off x="4214810" y="5357826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русло</a:t>
            </a:r>
            <a:endParaRPr lang="sah-RU" dirty="0"/>
          </a:p>
        </p:txBody>
      </p:sp>
      <p:sp>
        <p:nvSpPr>
          <p:cNvPr id="19" name="TextBox 18"/>
          <p:cNvSpPr txBox="1"/>
          <p:nvPr/>
        </p:nvSpPr>
        <p:spPr>
          <a:xfrm>
            <a:off x="6929454" y="485776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террасы</a:t>
            </a:r>
            <a:endParaRPr lang="sah-RU" dirty="0"/>
          </a:p>
        </p:txBody>
      </p:sp>
      <p:sp>
        <p:nvSpPr>
          <p:cNvPr id="20" name="TextBox 19"/>
          <p:cNvSpPr txBox="1"/>
          <p:nvPr/>
        </p:nvSpPr>
        <p:spPr>
          <a:xfrm>
            <a:off x="5000628" y="4714884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пойма</a:t>
            </a:r>
            <a:endParaRPr lang="sah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f7.ifotki.info/org/0b1da1919cd7ac3bb6656ce6c31871df4fa5e0704043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500702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Река Волга</a:t>
            </a:r>
            <a:endParaRPr lang="sah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Горная река. У рек с горным характером течения (большие падения и уклоны) преобладает глубинная эрозия и речная долина становится глубокой и узкой.</a:t>
            </a:r>
            <a:endParaRPr lang="sah-RU" sz="1800" dirty="0"/>
          </a:p>
        </p:txBody>
      </p:sp>
      <p:pic>
        <p:nvPicPr>
          <p:cNvPr id="13314" name="Picture 2" descr="http://www.photo-sborka.ru/images/photos/photo-sborka.ru_0/0/0/photo-sborka.ru_618_big_05D.jpg"/>
          <p:cNvPicPr>
            <a:picLocks noChangeAspect="1" noChangeArrowheads="1"/>
          </p:cNvPicPr>
          <p:nvPr/>
        </p:nvPicPr>
        <p:blipFill>
          <a:blip r:embed="rId2"/>
          <a:srcRect b="7560"/>
          <a:stretch>
            <a:fillRect/>
          </a:stretch>
        </p:blipFill>
        <p:spPr bwMode="auto">
          <a:xfrm>
            <a:off x="857224" y="1571612"/>
            <a:ext cx="6929486" cy="4804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По статистике более половины всех мировых стихийных бедствий обусловлены либо катастрофическим недостатком, либо избытком воды. 40 % всех стихийных бедствий приходится на наводнения, 15 % на засухи.</a:t>
            </a:r>
            <a:endParaRPr lang="sah-RU" sz="1800" dirty="0"/>
          </a:p>
        </p:txBody>
      </p:sp>
      <p:pic>
        <p:nvPicPr>
          <p:cNvPr id="4" name="Содержимое 3" descr="Воды и челове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9922" y="1935163"/>
            <a:ext cx="6584156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volynnews.com/files/news/2008/09-02/1173-3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643050"/>
            <a:ext cx="7286644" cy="486019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>Наводнения возникают ,как правило, вследствие обильных осадков. Они несут в долину воду, грязь и обломки скальных пород. Вышедшей из берегов реке удается уносит прочь автомобили, разрушать дома и другие строения. Все это может произойти за такой короткий промежуток времени, что на ответную реакцию остается всего несколько секунд. Защита от наводнений основывается на знании прогнозов и соблюдении мер предосторожности. Зная об образовании волны на разливе, можно в удобный момент вмешаться хотя бы для того, чтобы спасти человеческие жизни.</a:t>
            </a:r>
            <a:endParaRPr lang="sah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еки России богаты рыбо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Реки России богаты рыбой. Самая богатая по количеству видов река в России – Амур. В нем водится 108 видов рыб. Здесь прекрасно чувствуют себя северяне – хариус и ленок, неплохо – южные виды рыб, например, змееголов.</a:t>
            </a:r>
            <a:endParaRPr lang="sah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Физическая карта России</a:t>
            </a:r>
            <a:endParaRPr lang="sah-RU" sz="3200" dirty="0"/>
          </a:p>
        </p:txBody>
      </p:sp>
      <p:pic>
        <p:nvPicPr>
          <p:cNvPr id="4" name="Содержимое 3" descr="Физическая карт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232" y="928670"/>
            <a:ext cx="8688048" cy="57920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269</TotalTime>
  <Words>603</Words>
  <Application>Microsoft Office PowerPoint</Application>
  <PresentationFormat>Экран (4:3)</PresentationFormat>
  <Paragraphs>65</Paragraphs>
  <Slides>15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 Black</vt:lpstr>
      <vt:lpstr>Franklin Gothic Book</vt:lpstr>
      <vt:lpstr>Franklin Gothic Medium</vt:lpstr>
      <vt:lpstr>Wingdings 2</vt:lpstr>
      <vt:lpstr>Поток</vt:lpstr>
      <vt:lpstr>Реки России</vt:lpstr>
      <vt:lpstr>Россия страна великих речных систем. Из 34 крупнейших рек мира 6 полностью протекают по территории России (Лена, Енисей, Обь, Волга, Оленек, Колыма), а Амур и Урал - на значительном протяжении своего течения. Реки Обь, Енисей, Лена и Амур относятся к величайшим рекам мира, а Волга является самой крупной рекой Европы.</vt:lpstr>
      <vt:lpstr>Крупные реки</vt:lpstr>
      <vt:lpstr>На территории России насчитывается более 2 миллионов рек. Каждая из них характеризуется, длиной площадью водосборного бассейна и годовым стоком. Общая длина всех российских рек превышает 6,5 млн.км. Самой длинной рекой России считается Амур.</vt:lpstr>
      <vt:lpstr>Питание рек определяет их режим – то есть поведение реки в течение года (колебания уровня воды, процессы замерзания и вскрытия и т.д.). Наивысшие уровни воды в реке отмечаются во время половодья. Период низких уровней воды в реке называется межень. Для некоторых рек характерны паводки. Паводок – внезапный кратковременный нерегулярный подъем уровня воды в реке, возникающий в результате обильных дождей, быстрого таяния снега, ледников.</vt:lpstr>
      <vt:lpstr>Особенности речной сети определяются не только климатом, но и рельефом. Рельеф оказывает влияние на направление и характер течения рек. Вода в реке движется под воздействием силы тяжести, из более высоких мест в более низкие. Особенности рельефа России таковы, что большинство рек текут на север.</vt:lpstr>
      <vt:lpstr>Части реки</vt:lpstr>
      <vt:lpstr>В устьях, в низинах их течение ослабевает, ил и песок оседают и возникают илистые или песчаные острова. Речной поток дробится на многочисленные рукава. Так образуется дельта реки.</vt:lpstr>
      <vt:lpstr>Речная долина</vt:lpstr>
      <vt:lpstr>Река Волга</vt:lpstr>
      <vt:lpstr>Горная река. У рек с горным характером течения (большие падения и уклоны) преобладает глубинная эрозия и речная долина становится глубокой и узкой.</vt:lpstr>
      <vt:lpstr>По статистике более половины всех мировых стихийных бедствий обусловлены либо катастрофическим недостатком, либо избытком воды. 40 % всех стихийных бедствий приходится на наводнения, 15 % на засухи.</vt:lpstr>
      <vt:lpstr>Наводнения возникают ,как правило, вследствие обильных осадков. Они несут в долину воду, грязь и обломки скальных пород. Вышедшей из берегов реке удается уносит прочь автомобили, разрушать дома и другие строения. Все это может произойти за такой короткий промежуток времени, что на ответную реакцию остается всего несколько секунд. Защита от наводнений основывается на знании прогнозов и соблюдении мер предосторожности. Зная об образовании волны на разливе, можно в удобный момент вмешаться хотя бы для того, чтобы спасти человеческие жизни.</vt:lpstr>
      <vt:lpstr>Реки России богаты рыбой. Самая богатая по количеству видов река в России – Амур. В нем водится 108 видов рыб. Здесь прекрасно чувствуют себя северяне – хариус и ленок, неплохо – южные виды рыб, например, змееголов.</vt:lpstr>
      <vt:lpstr>Физическая карта России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Реки России</dc:title>
  <dc:creator>Иван</dc:creator>
  <cp:lastModifiedBy>Артём Мендрик</cp:lastModifiedBy>
  <cp:revision>31</cp:revision>
  <dcterms:created xsi:type="dcterms:W3CDTF">2010-11-18T00:55:37Z</dcterms:created>
  <dcterms:modified xsi:type="dcterms:W3CDTF">2015-08-08T12:53:25Z</dcterms:modified>
</cp:coreProperties>
</file>