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7"/>
  </p:notesMasterIdLst>
  <p:sldIdLst>
    <p:sldId id="257" r:id="rId2"/>
    <p:sldId id="315" r:id="rId3"/>
    <p:sldId id="287" r:id="rId4"/>
    <p:sldId id="313" r:id="rId5"/>
    <p:sldId id="327" r:id="rId6"/>
    <p:sldId id="331" r:id="rId7"/>
    <p:sldId id="328" r:id="rId8"/>
    <p:sldId id="333" r:id="rId9"/>
    <p:sldId id="334" r:id="rId10"/>
    <p:sldId id="301" r:id="rId11"/>
    <p:sldId id="332" r:id="rId12"/>
    <p:sldId id="293" r:id="rId13"/>
    <p:sldId id="299" r:id="rId14"/>
    <p:sldId id="300" r:id="rId15"/>
    <p:sldId id="302" r:id="rId16"/>
    <p:sldId id="314" r:id="rId17"/>
    <p:sldId id="303" r:id="rId18"/>
    <p:sldId id="319" r:id="rId19"/>
    <p:sldId id="323" r:id="rId20"/>
    <p:sldId id="321" r:id="rId21"/>
    <p:sldId id="326" r:id="rId22"/>
    <p:sldId id="312" r:id="rId23"/>
    <p:sldId id="325" r:id="rId24"/>
    <p:sldId id="306" r:id="rId25"/>
    <p:sldId id="30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000"/>
    <a:srgbClr val="CC0000"/>
    <a:srgbClr val="333399"/>
    <a:srgbClr val="006666"/>
    <a:srgbClr val="3399FF"/>
    <a:srgbClr val="990099"/>
    <a:srgbClr val="00808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0" autoAdjust="0"/>
    <p:restoredTop sz="89718" autoAdjust="0"/>
  </p:normalViewPr>
  <p:slideViewPr>
    <p:cSldViewPr>
      <p:cViewPr varScale="1">
        <p:scale>
          <a:sx n="67" d="100"/>
          <a:sy n="67" d="100"/>
        </p:scale>
        <p:origin x="9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AF72D10-09F7-44D7-95DB-E093BB609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144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C2E2BD-FE84-412A-B96C-8AA1818B7F35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2519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72D10-09F7-44D7-95DB-E093BB609A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491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DFCAD-533A-4F22-9BE3-333A332CE6B5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26902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7EA546-931D-42F2-8DFA-5F6EB8A5A839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86111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72D10-09F7-44D7-95DB-E093BB609A7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623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49773-7D33-4E19-B3C0-3F6CFDF4B3DA}" type="slidenum">
              <a:rPr lang="ru-RU" smtClean="0"/>
              <a:pPr/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21050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24EC3-ACBE-4884-B9F5-7439252BBF6A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03067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D9B67B-40D3-4B02-8CFF-6A35CFF0C22A}" type="slidenum">
              <a:rPr lang="ru-RU" smtClean="0"/>
              <a:pPr/>
              <a:t>11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23481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72D10-09F7-44D7-95DB-E093BB609A7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751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1D591-47B2-4E36-82AB-C787C4650D42}" type="slidenum">
              <a:rPr lang="ru-RU" smtClean="0"/>
              <a:pPr/>
              <a:t>15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79506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F1B76-9BB7-47A8-B925-D253AE0E8C75}" type="slidenum">
              <a:rPr lang="ru-RU" smtClean="0"/>
              <a:pPr/>
              <a:t>16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16720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CF0317-C88C-4CE5-8257-74230EF50639}" type="slidenum">
              <a:rPr lang="ru-RU" smtClean="0"/>
              <a:pPr/>
              <a:t>22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89980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43075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3076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354D4-C25E-4228-ADCE-B71E071A0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ACB52-1425-477A-B90D-589F2AC07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267D-40E8-4EAA-9E65-16F2B2404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3E540-F4D8-4C90-9640-DAE81349E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D71BA-4262-4C9E-8527-C917D5D44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92B9B-AFDC-4886-8089-DDA75F67D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B3022-52CE-40D2-B82D-E4D7961A19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853EF-0DF5-4FF3-95F8-C94761A0F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17ED2-B057-4579-B392-400509F0D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92A67-C99D-47D8-B726-01B28C48E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FDB16-0B3E-4B70-8C5F-89A08C395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200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207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41989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0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1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2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3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4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5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6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7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8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1999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0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1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2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3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4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5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6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7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8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09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0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  <p:grpSp>
            <p:nvGrpSpPr>
              <p:cNvPr id="8208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42012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3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4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5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6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7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8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19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0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1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2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3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4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5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6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7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8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29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0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1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2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3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4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5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6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7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8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39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  <p:sp>
              <p:nvSpPr>
                <p:cNvPr id="42040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cs typeface="+mn-cs"/>
                  </a:endParaRPr>
                </a:p>
              </p:txBody>
            </p:sp>
          </p:grpSp>
        </p:grpSp>
        <p:sp>
          <p:nvSpPr>
            <p:cNvPr id="42041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2042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8203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42044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2045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2046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819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2049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050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051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DE1A2129-8501-4F95-837B-4F970270E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wmf"/><Relationship Id="rId12" Type="http://schemas.openxmlformats.org/officeDocument/2006/relationships/image" Target="../media/image1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1.wmf"/><Relationship Id="rId10" Type="http://schemas.openxmlformats.org/officeDocument/2006/relationships/image" Target="../media/image24.jpe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1.xls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png"/><Relationship Id="rId11" Type="http://schemas.openxmlformats.org/officeDocument/2006/relationships/image" Target="../media/image40.gif"/><Relationship Id="rId5" Type="http://schemas.openxmlformats.org/officeDocument/2006/relationships/image" Target="../media/image36.png"/><Relationship Id="rId10" Type="http://schemas.openxmlformats.org/officeDocument/2006/relationships/image" Target="../media/image33.wmf"/><Relationship Id="rId4" Type="http://schemas.openxmlformats.org/officeDocument/2006/relationships/image" Target="../media/image35.png"/><Relationship Id="rId9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7.png"/><Relationship Id="rId12" Type="http://schemas.openxmlformats.org/officeDocument/2006/relationships/image" Target="../media/image4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png"/><Relationship Id="rId11" Type="http://schemas.openxmlformats.org/officeDocument/2006/relationships/image" Target="../media/image33.wmf"/><Relationship Id="rId5" Type="http://schemas.openxmlformats.org/officeDocument/2006/relationships/image" Target="../media/image35.png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2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slide" Target="slide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8.gif"/><Relationship Id="rId5" Type="http://schemas.openxmlformats.org/officeDocument/2006/relationships/image" Target="../media/image6.w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9" descr="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86050" y="500042"/>
            <a:ext cx="6357950" cy="392909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400" b="1" dirty="0" smtClean="0">
                <a:ln w="28575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cs typeface="Arial" pitchFamily="34" charset="0"/>
              </a:rPr>
              <a:t>Квадратичная функция.</a:t>
            </a:r>
            <a:br>
              <a:rPr lang="ru-RU" sz="6400" b="1" dirty="0" smtClean="0">
                <a:ln w="28575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cs typeface="Arial" pitchFamily="34" charset="0"/>
              </a:rPr>
            </a:br>
            <a:r>
              <a:rPr lang="ru-RU" sz="6400" b="1" dirty="0" smtClean="0">
                <a:ln w="28575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cs typeface="Arial" pitchFamily="34" charset="0"/>
              </a:rPr>
              <a:t>Её свойства и график.</a:t>
            </a:r>
            <a:endParaRPr lang="ru-RU" sz="6400" dirty="0" smtClean="0">
              <a:ln w="28575">
                <a:solidFill>
                  <a:srgbClr val="C000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1" y="5143512"/>
            <a:ext cx="23574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n w="15875">
                  <a:solidFill>
                    <a:srgbClr val="0000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5">
                      <a:lumMod val="10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Calibri" pitchFamily="34" charset="0"/>
              </a:rPr>
              <a:t>РАБОТУ  ВЫПОЛНИЛ</a:t>
            </a:r>
            <a:r>
              <a:rPr lang="ru-RU" sz="2800" i="1" dirty="0" smtClean="0">
                <a:ln w="15875">
                  <a:solidFill>
                    <a:srgbClr val="0000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5">
                      <a:lumMod val="10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Calibri" pitchFamily="34" charset="0"/>
              </a:rPr>
              <a:t>:</a:t>
            </a:r>
            <a:endParaRPr lang="ru-RU" sz="2800" dirty="0">
              <a:ln w="15875">
                <a:solidFill>
                  <a:srgbClr val="0000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5">
                    <a:lumMod val="10000"/>
                  </a:scheme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2857488" y="5000612"/>
            <a:ext cx="585791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 w="15875">
                  <a:solidFill>
                    <a:srgbClr val="FF0000"/>
                  </a:solidFill>
                </a:ln>
                <a:solidFill>
                  <a:srgbClr val="5C0000"/>
                </a:solidFill>
                <a:effectLst>
                  <a:outerShdw blurRad="50800" dist="50800" dir="5400000" algn="ctr" rotWithShape="0">
                    <a:srgbClr val="FFFF00"/>
                  </a:outerShdw>
                </a:effectLst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УЧЕНИК  9-В КЛАССА</a:t>
            </a:r>
          </a:p>
          <a:p>
            <a:pPr marL="0" marR="0" lvl="0" indent="0" algn="l" defTabSz="9144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 w="15875">
                  <a:solidFill>
                    <a:srgbClr val="FF0000"/>
                  </a:solidFill>
                </a:ln>
                <a:solidFill>
                  <a:srgbClr val="5C0000"/>
                </a:solidFill>
                <a:effectLst>
                  <a:outerShdw blurRad="50800" dist="50800" dir="5400000" algn="ctr" rotWithShape="0">
                    <a:srgbClr val="FFFF00"/>
                  </a:outerShdw>
                </a:effectLst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УВК 22 «Многопрофильный лицей»</a:t>
            </a:r>
          </a:p>
          <a:p>
            <a:pPr marL="0" marR="0" lvl="0" indent="0" algn="l" defTabSz="9144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 w="15875">
                  <a:solidFill>
                    <a:srgbClr val="FF0000"/>
                  </a:solidFill>
                </a:ln>
                <a:solidFill>
                  <a:srgbClr val="5C0000"/>
                </a:solidFill>
                <a:effectLst>
                  <a:outerShdw blurRad="50800" dist="50800" dir="5400000" algn="ctr" rotWithShape="0">
                    <a:srgbClr val="FFFF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г.Горловки  Донецкой обл.</a:t>
            </a:r>
            <a:endParaRPr kumimoji="0" lang="ru-RU" b="1" i="0" u="none" strike="noStrike" kern="0" cap="none" spc="0" normalizeH="0" baseline="0" noProof="0" dirty="0" smtClean="0">
              <a:ln w="15875">
                <a:solidFill>
                  <a:srgbClr val="FF0000"/>
                </a:solidFill>
              </a:ln>
              <a:solidFill>
                <a:srgbClr val="5C0000"/>
              </a:solidFill>
              <a:effectLst>
                <a:outerShdw blurRad="50800" dist="50800" dir="5400000" algn="ctr" rotWithShape="0">
                  <a:srgbClr val="FFFF00"/>
                </a:outerShdw>
              </a:effectLst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0" cap="none" spc="0" normalizeH="0" baseline="0" noProof="0" dirty="0" smtClean="0">
                <a:ln w="15875">
                  <a:noFill/>
                </a:ln>
                <a:solidFill>
                  <a:srgbClr val="5C0000"/>
                </a:solidFill>
                <a:effectLst>
                  <a:outerShdw blurRad="50800" dist="50800" dir="5400000" algn="ctr" rotWithShape="0">
                    <a:srgbClr val="FFFF00"/>
                  </a:outerShdw>
                </a:effectLst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КРАПИВЦОВ  ДЕНИС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5C0000"/>
              </a:solidFill>
              <a:effectLst>
                <a:outerShdw blurRad="50800" dist="50800" dir="5400000" algn="ctr" rotWithShape="0">
                  <a:srgbClr val="FFFF00"/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2" descr="D:\Мои документы\картинки\аааааааа\1 (3016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0" y="288000"/>
            <a:ext cx="2496530" cy="642942"/>
          </a:xfrm>
          <a:prstGeom prst="rect">
            <a:avLst/>
          </a:prstGeom>
          <a:noFill/>
        </p:spPr>
      </p:pic>
      <p:pic>
        <p:nvPicPr>
          <p:cNvPr id="7" name="Рисунок 6" descr="konkyrs_prezentacii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2643182"/>
            <a:ext cx="2286016" cy="114300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рамка полотно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786050" y="1928802"/>
            <a:ext cx="450056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математике есть своя красота, как в живописи и поэзии.</a:t>
            </a:r>
            <a:br>
              <a:rPr lang="ru-RU" sz="4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000" i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  <a:t>Н.Е.Жуковский</a:t>
            </a:r>
            <a:r>
              <a:rPr lang="ru-RU" sz="4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solidFill>
                <a:schemeClr val="bg1"/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85852" y="3500438"/>
            <a:ext cx="6572296" cy="1015663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rgbClr val="990099"/>
                </a:solidFill>
                <a:latin typeface="Times New Roman" pitchFamily="18" charset="0"/>
              </a:rPr>
              <a:t>y</a:t>
            </a:r>
            <a:r>
              <a:rPr lang="en-US" sz="6000" b="1" dirty="0">
                <a:solidFill>
                  <a:srgbClr val="990099"/>
                </a:solidFill>
                <a:latin typeface="Times New Roman" pitchFamily="18" charset="0"/>
              </a:rPr>
              <a:t>= ax</a:t>
            </a:r>
            <a:r>
              <a:rPr lang="en-US" sz="6000" b="1" baseline="30000" dirty="0">
                <a:solidFill>
                  <a:srgbClr val="990099"/>
                </a:solidFill>
                <a:latin typeface="Times New Roman" pitchFamily="18" charset="0"/>
              </a:rPr>
              <a:t>2 </a:t>
            </a:r>
            <a:r>
              <a:rPr lang="en-US" sz="6000" b="1" dirty="0">
                <a:solidFill>
                  <a:srgbClr val="990099"/>
                </a:solidFill>
                <a:latin typeface="Times New Roman" pitchFamily="18" charset="0"/>
              </a:rPr>
              <a:t>+</a:t>
            </a:r>
            <a:r>
              <a:rPr lang="en-US" sz="6000" b="1" dirty="0" err="1">
                <a:solidFill>
                  <a:srgbClr val="990099"/>
                </a:solidFill>
                <a:latin typeface="Times New Roman" pitchFamily="18" charset="0"/>
              </a:rPr>
              <a:t>bx</a:t>
            </a:r>
            <a:r>
              <a:rPr lang="en-US" sz="6000" b="1" dirty="0">
                <a:solidFill>
                  <a:srgbClr val="990099"/>
                </a:solidFill>
                <a:latin typeface="Times New Roman" pitchFamily="18" charset="0"/>
              </a:rPr>
              <a:t> + c</a:t>
            </a:r>
            <a:endParaRPr lang="ru-RU" sz="6000" b="1" dirty="0">
              <a:solidFill>
                <a:srgbClr val="990099"/>
              </a:solidFill>
              <a:latin typeface="Times New Roman" pitchFamily="18" charset="0"/>
            </a:endParaRPr>
          </a:p>
        </p:txBody>
      </p:sp>
      <p:sp>
        <p:nvSpPr>
          <p:cNvPr id="329733" name="Text Box 5"/>
          <p:cNvSpPr txBox="1">
            <a:spLocks noChangeArrowheads="1"/>
          </p:cNvSpPr>
          <p:nvPr/>
        </p:nvSpPr>
        <p:spPr bwMode="auto">
          <a:xfrm>
            <a:off x="2915948" y="4500570"/>
            <a:ext cx="6228052" cy="2123658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</a:rPr>
              <a:t>где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</a:rPr>
              <a:t>: </a:t>
            </a:r>
            <a:r>
              <a:rPr lang="en-US" sz="3600" b="1" dirty="0" err="1" smtClean="0">
                <a:solidFill>
                  <a:srgbClr val="FF0066"/>
                </a:solidFill>
                <a:latin typeface="Times New Roman" pitchFamily="18" charset="0"/>
              </a:rPr>
              <a:t>a,b,c</a:t>
            </a:r>
            <a:r>
              <a:rPr lang="en-US" sz="3600" b="1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0066"/>
                </a:solidFill>
                <a:latin typeface="Times New Roman" pitchFamily="18" charset="0"/>
              </a:rPr>
              <a:t>–   числа</a:t>
            </a:r>
          </a:p>
          <a:p>
            <a:r>
              <a:rPr lang="ru-RU" sz="3600" b="1" dirty="0" smtClean="0">
                <a:solidFill>
                  <a:srgbClr val="FF0066"/>
                </a:solidFill>
                <a:latin typeface="Times New Roman" pitchFamily="18" charset="0"/>
              </a:rPr>
              <a:t>Х – независимая переменная</a:t>
            </a:r>
          </a:p>
          <a:p>
            <a:r>
              <a:rPr lang="ru-RU" sz="4800" b="1" dirty="0" smtClean="0">
                <a:solidFill>
                  <a:srgbClr val="FF0066"/>
                </a:solidFill>
                <a:latin typeface="Times New Roman" pitchFamily="18" charset="0"/>
              </a:rPr>
              <a:t>             а     </a:t>
            </a:r>
            <a:r>
              <a:rPr lang="ru-RU" sz="4800" b="1" dirty="0">
                <a:solidFill>
                  <a:srgbClr val="FF0066"/>
                </a:solidFill>
                <a:latin typeface="Times New Roman" pitchFamily="18" charset="0"/>
              </a:rPr>
              <a:t>0</a:t>
            </a:r>
          </a:p>
        </p:txBody>
      </p:sp>
      <p:graphicFrame>
        <p:nvGraphicFramePr>
          <p:cNvPr id="329734" name="Object 6"/>
          <p:cNvGraphicFramePr>
            <a:graphicFrameLocks noChangeAspect="1"/>
          </p:cNvGraphicFramePr>
          <p:nvPr/>
        </p:nvGraphicFramePr>
        <p:xfrm>
          <a:off x="5286380" y="5929330"/>
          <a:ext cx="7143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4" imgW="139680" imgH="139680" progId="Equation.3">
                  <p:embed/>
                </p:oleObj>
              </mc:Choice>
              <mc:Fallback>
                <p:oleObj name="Формула" r:id="rId4" imgW="139680" imgH="139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0" y="5929330"/>
                        <a:ext cx="71437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57188" y="214313"/>
            <a:ext cx="7772400" cy="135731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000" b="1" kern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Определение квадратичной функции</a:t>
            </a:r>
          </a:p>
        </p:txBody>
      </p:sp>
      <p:sp>
        <p:nvSpPr>
          <p:cNvPr id="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642910" y="1857364"/>
            <a:ext cx="7858152" cy="1571625"/>
          </a:xfrm>
          <a:prstGeom prst="rect">
            <a:avLst/>
          </a:prstGeom>
        </p:spPr>
        <p:txBody>
          <a:bodyPr/>
          <a:lstStyle/>
          <a:p>
            <a:pPr indent="387350"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  <a:defRPr/>
            </a:pPr>
            <a:r>
              <a:rPr lang="ru-RU" sz="3200" b="1" kern="0" dirty="0">
                <a:latin typeface="+mn-lt"/>
                <a:cs typeface="+mn-cs"/>
              </a:rPr>
              <a:t>Квадратичной функцией</a:t>
            </a:r>
            <a:r>
              <a:rPr lang="ru-RU" sz="3200" kern="0" dirty="0">
                <a:latin typeface="+mn-lt"/>
                <a:cs typeface="+mn-cs"/>
              </a:rPr>
              <a:t> называется функция , которую можно задать формулой вида</a:t>
            </a:r>
            <a:r>
              <a:rPr lang="ru-RU" sz="2800" kern="0" dirty="0">
                <a:latin typeface="+mn-lt"/>
                <a:cs typeface="+mn-cs"/>
              </a:rPr>
              <a:t>:</a:t>
            </a:r>
            <a:endParaRPr lang="ru-RU" sz="2800" kern="0" dirty="0">
              <a:latin typeface="+mn-lt"/>
              <a:cs typeface="+mn-cs"/>
              <a:sym typeface="Symbol" pitchFamily="18" charset="2"/>
            </a:endParaRPr>
          </a:p>
        </p:txBody>
      </p:sp>
      <p:pic>
        <p:nvPicPr>
          <p:cNvPr id="9" name="Picture 4" descr="C:\Program Files\Common Files\Microsoft Shared\Clipart\cagcat50\BS00554_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5000636"/>
            <a:ext cx="2209800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9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30" y="3143248"/>
            <a:ext cx="1643042" cy="146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25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329733" grpId="0"/>
      <p:bldP spid="7" grpId="0" autoUpdateAnimBg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14375" y="1500188"/>
            <a:ext cx="8153400" cy="9763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solidFill>
                  <a:schemeClr val="tx2"/>
                </a:solidFill>
              </a:rPr>
              <a:t>1. </a:t>
            </a:r>
            <a:r>
              <a:rPr lang="ru-RU" sz="2800" smtClean="0">
                <a:solidFill>
                  <a:srgbClr val="C00000"/>
                </a:solidFill>
              </a:rPr>
              <a:t>Определить, какие из данных функций являются квадратичными</a:t>
            </a:r>
            <a:r>
              <a:rPr lang="ru-RU" sz="2400" smtClean="0"/>
              <a:t>:</a:t>
            </a:r>
            <a:endParaRPr lang="ru-RU" sz="2400" smtClean="0">
              <a:solidFill>
                <a:schemeClr val="tx2"/>
              </a:solidFill>
            </a:endParaRPr>
          </a:p>
        </p:txBody>
      </p:sp>
      <p:sp>
        <p:nvSpPr>
          <p:cNvPr id="20489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00694" y="3929066"/>
            <a:ext cx="2714626" cy="747713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у =  - ( </a:t>
            </a:r>
            <a:r>
              <a:rPr lang="ru-RU" sz="2000" dirty="0" err="1">
                <a:solidFill>
                  <a:srgbClr val="000000"/>
                </a:solidFill>
                <a:cs typeface="+mn-cs"/>
                <a:hlinkClick r:id="rId2" action="ppaction://hlinksldjump"/>
              </a:rPr>
              <a:t>х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 + 3 ) 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2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 + 2 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90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715140" y="2714621"/>
            <a:ext cx="1785950" cy="642942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у = 5х + 2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91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43306" y="2714620"/>
            <a:ext cx="1857388" cy="642942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у = х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2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 – 1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92" name="AutoShape 1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28662" y="3929067"/>
            <a:ext cx="2786082" cy="714380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у = 6х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3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 – 5х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2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 + 7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93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43306" y="5143512"/>
            <a:ext cx="1928812" cy="928694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8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у = 7х</a:t>
            </a:r>
            <a:r>
              <a:rPr lang="ru-RU" sz="1800" baseline="30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2</a:t>
            </a:r>
            <a:r>
              <a:rPr lang="ru-RU" sz="18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 + 2х -1</a:t>
            </a:r>
            <a:endParaRPr lang="ru-RU" sz="18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94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7224" y="2714620"/>
            <a:ext cx="1928826" cy="714380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у = 5х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2 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2" action="ppaction://hlinksldjump"/>
              </a:rPr>
              <a:t>+ 3х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 bwMode="auto">
          <a:xfrm>
            <a:off x="2214563" y="500063"/>
            <a:ext cx="67151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indent="-342900" eaLnBrk="0" hangingPunct="0">
              <a:spcBef>
                <a:spcPts val="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4"/>
              </a:buBlip>
              <a:defRPr/>
            </a:pPr>
            <a:r>
              <a:rPr lang="uk-UA" sz="3200" b="1" kern="0" dirty="0">
                <a:solidFill>
                  <a:srgbClr val="800080"/>
                </a:solidFill>
                <a:latin typeface="+mn-lt"/>
                <a:cs typeface="+mn-cs"/>
              </a:rPr>
              <a:t>А ТЕПЕРЬ НЕБОЛЬШОЙ ТЕСТ</a:t>
            </a:r>
            <a:endParaRPr lang="ru-RU" sz="3200" b="1" kern="0" dirty="0">
              <a:solidFill>
                <a:srgbClr val="800080"/>
              </a:solidFill>
              <a:latin typeface="+mn-lt"/>
              <a:cs typeface="+mn-cs"/>
            </a:endParaRPr>
          </a:p>
        </p:txBody>
      </p:sp>
      <p:sp>
        <p:nvSpPr>
          <p:cNvPr id="15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72198" y="5214950"/>
            <a:ext cx="2428892" cy="785818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cs typeface="+mn-cs"/>
                <a:hlinkClick r:id="rId2" action="ppaction://hlinksldjump"/>
              </a:rPr>
              <a:t>у  = х</a:t>
            </a:r>
            <a:r>
              <a:rPr lang="ru-RU" sz="2000" baseline="30000" dirty="0">
                <a:cs typeface="+mn-cs"/>
                <a:hlinkClick r:id="rId2" action="ppaction://hlinksldjump"/>
              </a:rPr>
              <a:t>2</a:t>
            </a:r>
            <a:r>
              <a:rPr lang="ru-RU" sz="2000" dirty="0">
                <a:cs typeface="+mn-cs"/>
                <a:hlinkClick r:id="rId2" action="ppaction://hlinksldjump"/>
              </a:rPr>
              <a:t> – 5х + 6</a:t>
            </a:r>
            <a:endParaRPr lang="ru-RU" sz="2000" dirty="0">
              <a:cs typeface="+mn-cs"/>
            </a:endParaRPr>
          </a:p>
        </p:txBody>
      </p:sp>
      <p:sp>
        <p:nvSpPr>
          <p:cNvPr id="17" name="AutoShape 1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2910" y="5214950"/>
            <a:ext cx="2428875" cy="714380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у = 6х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4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 </a:t>
            </a:r>
            <a:r>
              <a:rPr lang="en-US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+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 5х</a:t>
            </a:r>
            <a:r>
              <a:rPr lang="ru-RU" sz="2000" baseline="30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2</a:t>
            </a:r>
            <a:r>
              <a:rPr lang="ru-RU" sz="2000" dirty="0">
                <a:solidFill>
                  <a:srgbClr val="000000"/>
                </a:solidFill>
                <a:cs typeface="+mn-cs"/>
                <a:hlinkClick r:id="rId3" action="ppaction://hlinksldjump"/>
              </a:rPr>
              <a:t> + 7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pic>
        <p:nvPicPr>
          <p:cNvPr id="13" name="Рисунок 12" descr="95099_1_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324077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20489" grpId="0" animBg="1" autoUpdateAnimBg="0"/>
      <p:bldP spid="20490" grpId="0" animBg="1" autoUpdateAnimBg="0"/>
      <p:bldP spid="20491" grpId="0" animBg="1" autoUpdateAnimBg="0"/>
      <p:bldP spid="20492" grpId="0" animBg="1" autoUpdateAnimBg="0"/>
      <p:bldP spid="20493" grpId="0" animBg="1" autoUpdateAnimBg="0"/>
      <p:bldP spid="20494" grpId="0" animBg="1" autoUpdateAnimBg="0"/>
      <p:bldP spid="12" grpId="0"/>
      <p:bldP spid="15" grpId="0" animBg="1" autoUpdateAnimBg="0"/>
      <p:bldP spid="17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1071546"/>
            <a:ext cx="6143646" cy="857248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0A8E88"/>
                </a:solidFill>
              </a:rPr>
              <a:t>Алгоритм построения параболы</a:t>
            </a:r>
            <a:r>
              <a:rPr lang="en-US" sz="2800" b="1" dirty="0" smtClean="0">
                <a:solidFill>
                  <a:srgbClr val="0A8E88"/>
                </a:solidFill>
              </a:rPr>
              <a:t> </a:t>
            </a:r>
            <a:r>
              <a:rPr lang="ru-RU" sz="2800" b="1" dirty="0" smtClean="0">
                <a:solidFill>
                  <a:srgbClr val="0A8E88"/>
                </a:solidFill>
              </a:rPr>
              <a:t>  </a:t>
            </a:r>
            <a:r>
              <a:rPr lang="ru-RU" sz="2800" b="1" dirty="0" smtClean="0">
                <a:solidFill>
                  <a:srgbClr val="00B050"/>
                </a:solidFill>
              </a:rPr>
              <a:t>у = ах</a:t>
            </a:r>
            <a:r>
              <a:rPr lang="ru-RU" sz="2800" b="1" baseline="30000" dirty="0" smtClean="0">
                <a:solidFill>
                  <a:srgbClr val="00B050"/>
                </a:solidFill>
              </a:rPr>
              <a:t>2</a:t>
            </a:r>
            <a:r>
              <a:rPr lang="ru-RU" sz="2800" b="1" dirty="0" smtClean="0">
                <a:solidFill>
                  <a:srgbClr val="00B050"/>
                </a:solidFill>
              </a:rPr>
              <a:t> + </a:t>
            </a:r>
            <a:r>
              <a:rPr lang="en-US" sz="2800" b="1" dirty="0" smtClean="0">
                <a:solidFill>
                  <a:srgbClr val="00B050"/>
                </a:solidFill>
              </a:rPr>
              <a:t>b</a:t>
            </a:r>
            <a:r>
              <a:rPr lang="ru-RU" sz="2800" b="1" dirty="0" err="1" smtClean="0">
                <a:solidFill>
                  <a:srgbClr val="00B050"/>
                </a:solidFill>
              </a:rPr>
              <a:t>х</a:t>
            </a:r>
            <a:r>
              <a:rPr lang="ru-RU" sz="2800" b="1" dirty="0" smtClean="0">
                <a:solidFill>
                  <a:srgbClr val="00B050"/>
                </a:solidFill>
              </a:rPr>
              <a:t> + с  </a:t>
            </a:r>
            <a:r>
              <a:rPr lang="ru-RU" sz="2800" b="1" dirty="0" smtClean="0">
                <a:solidFill>
                  <a:srgbClr val="0A8E88"/>
                </a:solidFill>
              </a:rPr>
              <a:t>:</a:t>
            </a:r>
          </a:p>
        </p:txBody>
      </p:sp>
      <p:sp>
        <p:nvSpPr>
          <p:cNvPr id="3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1000100" y="2143116"/>
            <a:ext cx="6929486" cy="4429156"/>
          </a:xfrm>
        </p:spPr>
        <p:txBody>
          <a:bodyPr/>
          <a:lstStyle/>
          <a:p>
            <a:pPr marL="107950" indent="0" eaLnBrk="1" hangingPunct="1">
              <a:lnSpc>
                <a:spcPct val="80000"/>
              </a:lnSpc>
              <a:spcBef>
                <a:spcPts val="600"/>
              </a:spcBef>
              <a:buFont typeface="Trebuchet MS" pitchFamily="34" charset="0"/>
              <a:buAutoNum type="arabicPeriod"/>
            </a:pPr>
            <a:r>
              <a:rPr lang="ru-RU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Найти координаты вершины параболы, построить на координатной плоскости соответствующую точку, провести ось </a:t>
            </a:r>
            <a:r>
              <a:rPr lang="ru-RU" sz="2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симмертрии</a:t>
            </a:r>
            <a:r>
              <a:rPr lang="ru-RU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107950" indent="0" eaLnBrk="1" hangingPunct="1">
              <a:lnSpc>
                <a:spcPct val="80000"/>
              </a:lnSpc>
              <a:spcBef>
                <a:spcPts val="600"/>
              </a:spcBef>
              <a:buFont typeface="Trebuchet MS" pitchFamily="34" charset="0"/>
              <a:buAutoNum type="arabicPeriod"/>
            </a:pPr>
            <a:r>
              <a:rPr lang="ru-RU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Определить направление ветвей параболы.</a:t>
            </a:r>
          </a:p>
          <a:p>
            <a:pPr marL="107950" indent="0" eaLnBrk="1" hangingPunct="1">
              <a:lnSpc>
                <a:spcPct val="80000"/>
              </a:lnSpc>
              <a:spcBef>
                <a:spcPts val="600"/>
              </a:spcBef>
              <a:buFont typeface="Trebuchet MS" pitchFamily="34" charset="0"/>
              <a:buAutoNum type="arabicPeriod"/>
            </a:pPr>
            <a:r>
              <a:rPr lang="ru-RU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Найти координаты еще нескольких точек , принадлежащих  искомому  графику ( в частности, координаты точки пересечения параболы с осью </a:t>
            </a:r>
            <a:r>
              <a:rPr lang="ru-RU" sz="2400" b="1" i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и нули функции, если они существуют).</a:t>
            </a:r>
            <a:endParaRPr lang="en-US" sz="24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107950" indent="0" eaLnBrk="1" hangingPunct="1">
              <a:lnSpc>
                <a:spcPct val="80000"/>
              </a:lnSpc>
              <a:spcBef>
                <a:spcPts val="600"/>
              </a:spcBef>
              <a:buFont typeface="Trebuchet MS" pitchFamily="34" charset="0"/>
              <a:buAutoNum type="arabicPeriod"/>
            </a:pPr>
            <a:r>
              <a:rPr lang="ru-RU" sz="25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Отметить на координатной плоскости найденные точки и соединить их плавной линией.</a:t>
            </a:r>
          </a:p>
        </p:txBody>
      </p:sp>
      <p:pic>
        <p:nvPicPr>
          <p:cNvPr id="6" name="Picture 33" descr="!!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5143512"/>
            <a:ext cx="1357290" cy="135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214546" y="285728"/>
            <a:ext cx="60722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График любой квадратичной функции – </a:t>
            </a:r>
            <a:r>
              <a:rPr lang="ru-RU" dirty="0">
                <a:solidFill>
                  <a:srgbClr val="FF0000"/>
                </a:solidFill>
              </a:rPr>
              <a:t>парабола.</a:t>
            </a:r>
          </a:p>
        </p:txBody>
      </p:sp>
      <p:pic>
        <p:nvPicPr>
          <p:cNvPr id="12" name="Picture 4" descr="bd07139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3" y="214290"/>
            <a:ext cx="1285883" cy="190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85728"/>
            <a:ext cx="6286516" cy="804862"/>
          </a:xfrm>
        </p:spPr>
        <p:txBody>
          <a:bodyPr/>
          <a:lstStyle/>
          <a:p>
            <a:r>
              <a:rPr lang="ru-RU" sz="3200" dirty="0" smtClean="0"/>
              <a:t>Построение графика функции</a:t>
            </a:r>
          </a:p>
        </p:txBody>
      </p:sp>
      <p:cxnSp>
        <p:nvCxnSpPr>
          <p:cNvPr id="23555" name="Прямая со стрелкой 5"/>
          <p:cNvCxnSpPr>
            <a:cxnSpLocks noChangeShapeType="1"/>
          </p:cNvCxnSpPr>
          <p:nvPr/>
        </p:nvCxnSpPr>
        <p:spPr bwMode="auto">
          <a:xfrm rot="5400000" flipH="1" flipV="1">
            <a:off x="1820069" y="3964782"/>
            <a:ext cx="4930775" cy="1587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</p:spPr>
      </p:cxnSp>
      <p:cxnSp>
        <p:nvCxnSpPr>
          <p:cNvPr id="23556" name="Прямая со стрелкой 7"/>
          <p:cNvCxnSpPr>
            <a:cxnSpLocks noChangeShapeType="1"/>
          </p:cNvCxnSpPr>
          <p:nvPr/>
        </p:nvCxnSpPr>
        <p:spPr bwMode="auto">
          <a:xfrm>
            <a:off x="928688" y="4000500"/>
            <a:ext cx="7500937" cy="1588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</p:spPr>
      </p:cxnSp>
      <p:sp>
        <p:nvSpPr>
          <p:cNvPr id="23557" name="TextBox 10"/>
          <p:cNvSpPr txBox="1">
            <a:spLocks noChangeArrowheads="1"/>
          </p:cNvSpPr>
          <p:nvPr/>
        </p:nvSpPr>
        <p:spPr bwMode="auto">
          <a:xfrm>
            <a:off x="4357688" y="1285875"/>
            <a:ext cx="642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у</a:t>
            </a:r>
          </a:p>
        </p:txBody>
      </p:sp>
      <p:sp>
        <p:nvSpPr>
          <p:cNvPr id="23558" name="TextBox 9"/>
          <p:cNvSpPr txBox="1">
            <a:spLocks noChangeArrowheads="1"/>
          </p:cNvSpPr>
          <p:nvPr/>
        </p:nvSpPr>
        <p:spPr bwMode="auto">
          <a:xfrm>
            <a:off x="8215313" y="3500438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х</a:t>
            </a:r>
          </a:p>
        </p:txBody>
      </p:sp>
      <p:sp>
        <p:nvSpPr>
          <p:cNvPr id="13" name="Овал 12"/>
          <p:cNvSpPr>
            <a:spLocks noChangeArrowheads="1"/>
          </p:cNvSpPr>
          <p:nvPr/>
        </p:nvSpPr>
        <p:spPr bwMode="auto">
          <a:xfrm>
            <a:off x="4214813" y="3286125"/>
            <a:ext cx="142875" cy="21431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4" name="Овал 13"/>
          <p:cNvSpPr>
            <a:spLocks noChangeArrowheads="1"/>
          </p:cNvSpPr>
          <p:nvPr/>
        </p:nvSpPr>
        <p:spPr bwMode="auto">
          <a:xfrm>
            <a:off x="4786313" y="3857625"/>
            <a:ext cx="214312" cy="21431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cxnSp>
        <p:nvCxnSpPr>
          <p:cNvPr id="16" name="Прямая соединительная линия 15"/>
          <p:cNvCxnSpPr>
            <a:cxnSpLocks noChangeShapeType="1"/>
          </p:cNvCxnSpPr>
          <p:nvPr/>
        </p:nvCxnSpPr>
        <p:spPr bwMode="auto">
          <a:xfrm>
            <a:off x="3929063" y="3357563"/>
            <a:ext cx="2714625" cy="1587"/>
          </a:xfrm>
          <a:prstGeom prst="line">
            <a:avLst/>
          </a:prstGeom>
          <a:noFill/>
          <a:ln w="12700" algn="ctr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49" name="Прямая соединительная линия 48"/>
          <p:cNvCxnSpPr>
            <a:cxnSpLocks noChangeShapeType="1"/>
            <a:stCxn id="14" idx="4"/>
          </p:cNvCxnSpPr>
          <p:nvPr/>
        </p:nvCxnSpPr>
        <p:spPr bwMode="auto">
          <a:xfrm rot="5400000" flipH="1">
            <a:off x="3733007" y="2910681"/>
            <a:ext cx="2286000" cy="36513"/>
          </a:xfrm>
          <a:prstGeom prst="line">
            <a:avLst/>
          </a:prstGeom>
          <a:noFill/>
          <a:ln w="15875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59" name="Овал 58"/>
          <p:cNvSpPr>
            <a:spLocks noChangeArrowheads="1"/>
          </p:cNvSpPr>
          <p:nvPr/>
        </p:nvSpPr>
        <p:spPr bwMode="auto">
          <a:xfrm flipH="1" flipV="1">
            <a:off x="4786313" y="3286125"/>
            <a:ext cx="214312" cy="214313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cxnSp>
        <p:nvCxnSpPr>
          <p:cNvPr id="62" name="Прямая со стрелкой 61"/>
          <p:cNvCxnSpPr>
            <a:cxnSpLocks noChangeShapeType="1"/>
            <a:stCxn id="59" idx="0"/>
          </p:cNvCxnSpPr>
          <p:nvPr/>
        </p:nvCxnSpPr>
        <p:spPr bwMode="auto">
          <a:xfrm rot="16200000" flipH="1">
            <a:off x="3715544" y="4679157"/>
            <a:ext cx="2357437" cy="0"/>
          </a:xfrm>
          <a:prstGeom prst="straightConnector1">
            <a:avLst/>
          </a:prstGeom>
          <a:noFill/>
          <a:ln w="15875" algn="ctr">
            <a:solidFill>
              <a:srgbClr val="990099"/>
            </a:solidFill>
            <a:round/>
            <a:headEnd/>
            <a:tailEnd type="arrow" w="med" len="med"/>
          </a:ln>
        </p:spPr>
      </p:cxnSp>
      <p:sp>
        <p:nvSpPr>
          <p:cNvPr id="67" name="Блок-схема: узел 66"/>
          <p:cNvSpPr/>
          <p:nvPr/>
        </p:nvSpPr>
        <p:spPr bwMode="auto">
          <a:xfrm>
            <a:off x="5715000" y="3857625"/>
            <a:ext cx="142875" cy="214313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8" name="Блок-схема: узел 67"/>
          <p:cNvSpPr/>
          <p:nvPr/>
        </p:nvSpPr>
        <p:spPr bwMode="auto">
          <a:xfrm>
            <a:off x="3929063" y="3857625"/>
            <a:ext cx="142875" cy="214313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70" name="Дуга 69"/>
          <p:cNvSpPr/>
          <p:nvPr/>
        </p:nvSpPr>
        <p:spPr bwMode="auto">
          <a:xfrm>
            <a:off x="3643313" y="3357563"/>
            <a:ext cx="2500312" cy="4143375"/>
          </a:xfrm>
          <a:prstGeom prst="arc">
            <a:avLst>
              <a:gd name="adj1" fmla="val 10637220"/>
              <a:gd name="adj2" fmla="val 30354"/>
            </a:avLst>
          </a:prstGeom>
          <a:noFill/>
          <a:ln w="412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71" name="Рисунок 70" descr="a4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5000636"/>
            <a:ext cx="15906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A33C7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2143155" cy="296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59" grpId="0" animBg="1"/>
      <p:bldP spid="67" grpId="0" animBg="1"/>
      <p:bldP spid="68" grpId="0" animBg="1"/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214282" y="214290"/>
            <a:ext cx="8929718" cy="4214842"/>
          </a:xfrm>
          <a:noFill/>
        </p:spPr>
        <p:txBody>
          <a:bodyPr/>
          <a:lstStyle/>
          <a:p>
            <a:pPr marL="0" lvl="3" algn="ctr">
              <a:spcBef>
                <a:spcPct val="0"/>
              </a:spcBef>
              <a:buNone/>
            </a:pPr>
            <a:r>
              <a:rPr lang="ru-RU" sz="2400" b="1" dirty="0" smtClean="0"/>
              <a:t>Мы уже строили графики функций вида</a:t>
            </a:r>
          </a:p>
          <a:p>
            <a:pPr marL="0" lvl="3" algn="ctr">
              <a:spcBef>
                <a:spcPct val="0"/>
              </a:spcBef>
              <a:buNone/>
            </a:pPr>
            <a:r>
              <a:rPr lang="ru-RU" sz="2400" dirty="0" smtClean="0">
                <a:solidFill>
                  <a:srgbClr val="006666"/>
                </a:solidFill>
                <a:latin typeface="Arial" charset="0"/>
              </a:rPr>
              <a:t> </a:t>
            </a:r>
            <a:r>
              <a:rPr lang="ru-RU" sz="2400" b="1" dirty="0" smtClean="0">
                <a:solidFill>
                  <a:srgbClr val="008000"/>
                </a:solidFill>
                <a:latin typeface="Arial" charset="0"/>
              </a:rPr>
              <a:t>у = ах</a:t>
            </a:r>
            <a:r>
              <a:rPr lang="ru-RU" sz="2400" b="1" baseline="30000" dirty="0" smtClean="0">
                <a:solidFill>
                  <a:srgbClr val="008000"/>
                </a:solidFill>
                <a:latin typeface="Arial" charset="0"/>
              </a:rPr>
              <a:t>2 </a:t>
            </a:r>
            <a:r>
              <a:rPr lang="ru-RU" sz="2400" b="1" dirty="0" smtClean="0">
                <a:solidFill>
                  <a:srgbClr val="008000"/>
                </a:solidFill>
                <a:latin typeface="Arial" charset="0"/>
              </a:rPr>
              <a:t>+ </a:t>
            </a:r>
            <a:r>
              <a:rPr lang="en-US" sz="2400" b="1" dirty="0" smtClean="0">
                <a:solidFill>
                  <a:srgbClr val="008000"/>
                </a:solidFill>
                <a:latin typeface="Arial" charset="0"/>
              </a:rPr>
              <a:t>b</a:t>
            </a:r>
            <a:r>
              <a:rPr lang="ru-RU" sz="2400" b="1" dirty="0" err="1" smtClean="0">
                <a:solidFill>
                  <a:srgbClr val="008000"/>
                </a:solidFill>
                <a:latin typeface="Arial" charset="0"/>
              </a:rPr>
              <a:t>х</a:t>
            </a:r>
            <a:r>
              <a:rPr lang="ru-RU" sz="2400" b="1" dirty="0" smtClean="0">
                <a:solidFill>
                  <a:srgbClr val="008000"/>
                </a:solidFill>
                <a:latin typeface="Arial" charset="0"/>
              </a:rPr>
              <a:t> + с </a:t>
            </a:r>
            <a:r>
              <a:rPr lang="ru-RU" sz="2400" b="1" dirty="0" smtClean="0">
                <a:solidFill>
                  <a:srgbClr val="333399"/>
                </a:solidFill>
                <a:latin typeface="Arial" charset="0"/>
              </a:rPr>
              <a:t>, выделяя квадрат двучлена.</a:t>
            </a:r>
            <a:r>
              <a:rPr lang="ru-RU" sz="2400" dirty="0" smtClean="0">
                <a:solidFill>
                  <a:srgbClr val="008000"/>
                </a:solidFill>
              </a:rPr>
              <a:t> </a:t>
            </a:r>
            <a:r>
              <a:rPr lang="ru-RU" sz="2400" b="1" i="1" dirty="0" smtClean="0"/>
              <a:t>Используем этот прием в общем виде:</a:t>
            </a: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endParaRPr lang="ru-RU" sz="2400" b="1" dirty="0" smtClean="0">
              <a:solidFill>
                <a:srgbClr val="000000"/>
              </a:solidFill>
            </a:endParaRP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0000"/>
                </a:solidFill>
              </a:rPr>
              <a:t>     ах</a:t>
            </a:r>
            <a:r>
              <a:rPr lang="ru-RU" sz="2400" b="1" baseline="30000" dirty="0" smtClean="0">
                <a:solidFill>
                  <a:srgbClr val="000000"/>
                </a:solidFill>
              </a:rPr>
              <a:t>2</a:t>
            </a:r>
            <a:r>
              <a:rPr lang="ru-RU" sz="2400" b="1" dirty="0" smtClean="0">
                <a:solidFill>
                  <a:srgbClr val="000000"/>
                </a:solidFill>
              </a:rPr>
              <a:t>  +   </a:t>
            </a:r>
            <a:r>
              <a:rPr lang="en-US" sz="2400" b="1" dirty="0" err="1" smtClean="0">
                <a:solidFill>
                  <a:srgbClr val="000000"/>
                </a:solidFill>
              </a:rPr>
              <a:t>bx</a:t>
            </a:r>
            <a:r>
              <a:rPr lang="ru-RU" sz="2400" b="1" dirty="0" smtClean="0">
                <a:solidFill>
                  <a:srgbClr val="000000"/>
                </a:solidFill>
              </a:rPr>
              <a:t>  +   с      =      </a:t>
            </a:r>
            <a:r>
              <a:rPr lang="ru-RU" sz="2400" dirty="0" smtClean="0">
                <a:solidFill>
                  <a:srgbClr val="000000"/>
                </a:solidFill>
              </a:rPr>
              <a:t>а (х</a:t>
            </a:r>
            <a:r>
              <a:rPr lang="ru-RU" sz="2400" baseline="300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 +       </a:t>
            </a:r>
            <a:r>
              <a:rPr lang="en-US" sz="2400" dirty="0" smtClean="0">
                <a:solidFill>
                  <a:srgbClr val="000000"/>
                </a:solidFill>
              </a:rPr>
              <a:t>x </a:t>
            </a:r>
            <a:r>
              <a:rPr lang="ru-RU" sz="2400" dirty="0" smtClean="0">
                <a:solidFill>
                  <a:srgbClr val="000000"/>
                </a:solidFill>
              </a:rPr>
              <a:t>) + с  = </a:t>
            </a: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     </a:t>
            </a: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    = а                                               +  с  = </a:t>
            </a: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endParaRPr lang="ru-RU" sz="2400" b="1" dirty="0" smtClean="0">
              <a:solidFill>
                <a:srgbClr val="000000"/>
              </a:solidFill>
            </a:endParaRP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pPr marL="0" lvl="3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    = а                                   + с  =  а  </a:t>
            </a:r>
          </a:p>
          <a:p>
            <a:pPr marL="0">
              <a:spcBef>
                <a:spcPct val="0"/>
              </a:spcBef>
              <a:buFont typeface="Wingdings" pitchFamily="2" charset="2"/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pPr marL="0">
              <a:spcBef>
                <a:spcPct val="0"/>
              </a:spcBef>
              <a:buFont typeface="Wingdings" pitchFamily="2" charset="2"/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pPr marL="0"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/>
              <a:t> </a:t>
            </a:r>
          </a:p>
        </p:txBody>
      </p:sp>
      <p:sp>
        <p:nvSpPr>
          <p:cNvPr id="7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0" name="Object 1"/>
          <p:cNvGraphicFramePr>
            <a:graphicFrameLocks noChangeAspect="1"/>
          </p:cNvGraphicFramePr>
          <p:nvPr/>
        </p:nvGraphicFramePr>
        <p:xfrm>
          <a:off x="5500694" y="1500174"/>
          <a:ext cx="571504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Формула" r:id="rId4" imgW="152280" imgH="393480" progId="Equation.3">
                  <p:embed/>
                </p:oleObj>
              </mc:Choice>
              <mc:Fallback>
                <p:oleObj name="Формула" r:id="rId4" imgW="15228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1500174"/>
                        <a:ext cx="571504" cy="857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214414" y="2500306"/>
          <a:ext cx="4286280" cy="114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3" name="Формула" r:id="rId6" imgW="1879600" imgH="508000" progId="Equation.3">
                  <p:embed/>
                </p:oleObj>
              </mc:Choice>
              <mc:Fallback>
                <p:oleObj name="Формула" r:id="rId6" imgW="1879600" imgH="508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2500306"/>
                        <a:ext cx="4286280" cy="11430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1214414" y="3929066"/>
          <a:ext cx="3143272" cy="114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Формула" r:id="rId8" imgW="1269449" imgH="533169" progId="Equation.3">
                  <p:embed/>
                </p:oleObj>
              </mc:Choice>
              <mc:Fallback>
                <p:oleObj name="Формула" r:id="rId8" imgW="1269449" imgH="53316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3929066"/>
                        <a:ext cx="3143272" cy="11430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3" name="Object 7"/>
          <p:cNvGraphicFramePr>
            <a:graphicFrameLocks noChangeAspect="1"/>
          </p:cNvGraphicFramePr>
          <p:nvPr/>
        </p:nvGraphicFramePr>
        <p:xfrm>
          <a:off x="5857884" y="3857628"/>
          <a:ext cx="2917825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5" name="Формула" r:id="rId10" imgW="1358640" imgH="469800" progId="Equation.3">
                  <p:embed/>
                </p:oleObj>
              </mc:Choice>
              <mc:Fallback>
                <p:oleObj name="Формула" r:id="rId10" imgW="1358640" imgH="46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3857628"/>
                        <a:ext cx="2917825" cy="1214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6" name="Picture 5" descr="h41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25762" y="5357826"/>
            <a:ext cx="1946700" cy="1112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1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1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82868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i="1" dirty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Нам удалось преобразовать квадратный трехчлен к приведенному  виду </a:t>
            </a:r>
            <a:r>
              <a:rPr lang="ru-RU" sz="2800" b="1" i="1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  </a:t>
            </a:r>
            <a:r>
              <a:rPr lang="ru-RU" sz="2800" b="1" dirty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у = а ( </a:t>
            </a:r>
            <a:r>
              <a:rPr lang="ru-RU" sz="2800" b="1" dirty="0" err="1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х</a:t>
            </a:r>
            <a:r>
              <a:rPr lang="ru-RU" sz="2800" b="1" dirty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– </a:t>
            </a:r>
            <a:r>
              <a:rPr lang="en-US" sz="2800" b="1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lang="en-US" sz="2800" b="1" baseline="-25000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0</a:t>
            </a:r>
            <a:r>
              <a:rPr lang="ru-RU" sz="2800" b="1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)</a:t>
            </a:r>
            <a:r>
              <a:rPr lang="ru-RU" sz="2800" b="1" baseline="30000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ru-RU" sz="2800" b="1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+ </a:t>
            </a:r>
            <a:r>
              <a:rPr lang="en-US" sz="2800" b="1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y</a:t>
            </a:r>
            <a:r>
              <a:rPr lang="en-US" sz="2800" b="1" baseline="-25000" dirty="0" smtClean="0">
                <a:solidFill>
                  <a:srgbClr val="00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0</a:t>
            </a:r>
            <a:r>
              <a:rPr lang="ru-RU" sz="2800" b="1" i="1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,</a:t>
            </a:r>
          </a:p>
          <a:p>
            <a:pPr>
              <a:defRPr/>
            </a:pPr>
            <a:endParaRPr lang="ru-RU" sz="2800" b="1" i="1" dirty="0" smtClean="0">
              <a:latin typeface="Arial Narrow" pitchFamily="34" charset="0"/>
              <a:ea typeface="Arial Unicode MS" pitchFamily="34" charset="-128"/>
              <a:cs typeface="Arial" pitchFamily="34" charset="0"/>
            </a:endParaRPr>
          </a:p>
          <a:p>
            <a:pPr>
              <a:defRPr/>
            </a:pPr>
            <a:r>
              <a:rPr lang="ru-RU" sz="2800" b="1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        </a:t>
            </a:r>
          </a:p>
          <a:p>
            <a:pPr>
              <a:defRPr/>
            </a:pPr>
            <a:r>
              <a:rPr lang="ru-RU" sz="2800" b="1" dirty="0" smtClean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Теперь </a:t>
            </a:r>
            <a:r>
              <a:rPr lang="ru-RU" sz="2800" b="1" dirty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если                                   </a:t>
            </a:r>
            <a:r>
              <a:rPr lang="ru-RU" sz="2800" b="1" dirty="0" smtClean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          </a:t>
            </a:r>
            <a:r>
              <a:rPr lang="uk-UA" sz="2800" b="1" dirty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,</a:t>
            </a:r>
            <a:r>
              <a:rPr lang="ru-RU" sz="2800" b="1" dirty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то получаем , </a:t>
            </a:r>
            <a:endParaRPr lang="ru-RU" sz="2800" b="1" dirty="0">
              <a:solidFill>
                <a:srgbClr val="990099"/>
              </a:solidFill>
              <a:latin typeface="Arial Narrow" pitchFamily="34" charset="0"/>
              <a:ea typeface="Arial Unicode MS" pitchFamily="34" charset="-128"/>
              <a:cs typeface="Arial" pitchFamily="34" charset="0"/>
            </a:endParaRPr>
          </a:p>
        </p:txBody>
      </p:sp>
      <p:graphicFrame>
        <p:nvGraphicFramePr>
          <p:cNvPr id="86018" name="Object 15"/>
          <p:cNvGraphicFramePr>
            <a:graphicFrameLocks noChangeAspect="1"/>
          </p:cNvGraphicFramePr>
          <p:nvPr/>
        </p:nvGraphicFramePr>
        <p:xfrm>
          <a:off x="2714612" y="1857364"/>
          <a:ext cx="3273425" cy="1000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Формула" r:id="rId3" imgW="1485720" imgH="419040" progId="Equation.3">
                  <p:embed/>
                </p:oleObj>
              </mc:Choice>
              <mc:Fallback>
                <p:oleObj name="Формула" r:id="rId3" imgW="1485720" imgH="4190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1857364"/>
                        <a:ext cx="3273425" cy="10001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2910" y="2857496"/>
            <a:ext cx="8286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чтобы построить график функции</a:t>
            </a:r>
            <a:r>
              <a:rPr lang="ru-RU" sz="3000" b="1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 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у = ах</a:t>
            </a:r>
            <a:r>
              <a:rPr lang="ru-RU" sz="3000" b="1" i="1" baseline="300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+ </a:t>
            </a:r>
            <a:r>
              <a:rPr lang="en-US" sz="3000" b="1" i="1" dirty="0" err="1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bx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+ с</a:t>
            </a:r>
            <a:r>
              <a:rPr lang="ru-RU" sz="3000" b="1" i="1" dirty="0" smtClean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,  </a:t>
            </a:r>
          </a:p>
          <a:p>
            <a:r>
              <a:rPr lang="ru-RU" sz="3000" b="1" dirty="0" smtClean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надо выполнить параллельный перенос параболы </a:t>
            </a:r>
            <a:r>
              <a:rPr lang="ru-RU" sz="3000" b="1" dirty="0" smtClean="0">
                <a:solidFill>
                  <a:srgbClr val="7030A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у = ах</a:t>
            </a:r>
            <a:r>
              <a:rPr lang="ru-RU" sz="3000" b="1" baseline="30000" dirty="0" smtClean="0">
                <a:solidFill>
                  <a:srgbClr val="7030A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ru-RU" sz="3000" b="1" dirty="0" smtClean="0">
                <a:solidFill>
                  <a:srgbClr val="CC000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, чтобы вершина оказалась в точке</a:t>
            </a:r>
            <a:r>
              <a:rPr lang="ru-RU" sz="3000" b="1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</a:t>
            </a:r>
            <a:r>
              <a:rPr lang="ru-RU" sz="3000" b="1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( </a:t>
            </a:r>
            <a:r>
              <a:rPr lang="en-US" sz="3000" b="1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lang="en-US" sz="3000" b="1" baseline="-25000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0</a:t>
            </a:r>
            <a:r>
              <a:rPr lang="ru-RU" sz="3000" b="1" baseline="-25000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3000" b="1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;  </a:t>
            </a:r>
            <a:r>
              <a:rPr lang="en-US" sz="3000" b="1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y</a:t>
            </a:r>
            <a:r>
              <a:rPr lang="en-US" sz="3000" b="1" baseline="-25000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0</a:t>
            </a:r>
            <a:r>
              <a:rPr lang="ru-RU" sz="3000" b="1" dirty="0" smtClean="0">
                <a:solidFill>
                  <a:srgbClr val="990099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 )</a:t>
            </a:r>
            <a:endParaRPr lang="ru-RU" sz="3000" dirty="0"/>
          </a:p>
        </p:txBody>
      </p:sp>
      <p:pic>
        <p:nvPicPr>
          <p:cNvPr id="7" name="Рисунок 6" descr="1 (3565)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480" y="4990280"/>
            <a:ext cx="4643470" cy="1509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Прямоугольник 12"/>
          <p:cNvSpPr>
            <a:spLocks noChangeArrowheads="1"/>
          </p:cNvSpPr>
          <p:nvPr/>
        </p:nvSpPr>
        <p:spPr bwMode="auto">
          <a:xfrm>
            <a:off x="928662" y="4929198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Осью параболы будет прямая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>
                <a:solidFill>
                  <a:srgbClr val="000000"/>
                </a:solidFill>
              </a:rPr>
              <a:t>х</a:t>
            </a:r>
            <a:r>
              <a:rPr lang="ru-RU" dirty="0">
                <a:solidFill>
                  <a:srgbClr val="000000"/>
                </a:solidFill>
              </a:rPr>
              <a:t> = - 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642910" y="3071810"/>
            <a:ext cx="478634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200" dirty="0">
                <a:solidFill>
                  <a:srgbClr val="333399"/>
                </a:solidFill>
                <a:latin typeface="+mn-lt"/>
                <a:ea typeface="Times New Roman" pitchFamily="18" charset="0"/>
                <a:cs typeface="Arial" pitchFamily="34" charset="0"/>
              </a:rPr>
              <a:t>Вершина параболы </a:t>
            </a:r>
            <a:r>
              <a:rPr lang="ru-RU" sz="22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-  ( х</a:t>
            </a:r>
            <a:r>
              <a:rPr lang="ru-RU" sz="2200" baseline="-300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0</a:t>
            </a:r>
            <a:r>
              <a:rPr lang="ru-RU" sz="22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; </a:t>
            </a:r>
            <a:r>
              <a:rPr lang="ru-RU" sz="2200" dirty="0" err="1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у</a:t>
            </a:r>
            <a:r>
              <a:rPr lang="ru-RU" sz="2200" baseline="-30000" dirty="0" err="1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о</a:t>
            </a:r>
            <a:r>
              <a:rPr lang="ru-RU" sz="22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) , </a:t>
            </a:r>
          </a:p>
          <a:p>
            <a:pPr>
              <a:defRPr/>
            </a:pPr>
            <a:endParaRPr lang="ru-RU" sz="2200" dirty="0">
              <a:solidFill>
                <a:srgbClr val="000000"/>
              </a:solidFill>
              <a:latin typeface="+mn-lt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ru-RU" sz="2200" dirty="0">
                <a:solidFill>
                  <a:srgbClr val="333399"/>
                </a:solidFill>
                <a:latin typeface="+mn-lt"/>
                <a:ea typeface="Times New Roman" pitchFamily="18" charset="0"/>
                <a:cs typeface="Arial" pitchFamily="34" charset="0"/>
              </a:rPr>
              <a:t> </a:t>
            </a:r>
            <a:endParaRPr lang="ru-RU" sz="2200" dirty="0" smtClean="0">
              <a:solidFill>
                <a:srgbClr val="333399"/>
              </a:solidFill>
              <a:latin typeface="+mn-lt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ru-RU" sz="2200" dirty="0" smtClean="0">
                <a:solidFill>
                  <a:srgbClr val="333399"/>
                </a:solidFill>
                <a:latin typeface="+mn-lt"/>
                <a:ea typeface="Times New Roman" pitchFamily="18" charset="0"/>
                <a:cs typeface="Arial" pitchFamily="34" charset="0"/>
              </a:rPr>
              <a:t>где </a:t>
            </a:r>
            <a:r>
              <a:rPr lang="ru-RU" sz="22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: х</a:t>
            </a:r>
            <a:r>
              <a:rPr lang="ru-RU" sz="2200" baseline="-300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о</a:t>
            </a:r>
            <a:r>
              <a:rPr lang="ru-RU" sz="22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 = -             у</a:t>
            </a:r>
            <a:r>
              <a:rPr lang="ru-RU" sz="2200" baseline="-250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0</a:t>
            </a:r>
            <a:r>
              <a:rPr lang="ru-RU" sz="2200" dirty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 =</a:t>
            </a:r>
          </a:p>
        </p:txBody>
      </p:sp>
      <p:sp>
        <p:nvSpPr>
          <p:cNvPr id="4" name="Rectangle 3" descr="Rectangle: Click to edit Master text styles&#10;Second level&#10;Third level&#10;Fourth level&#10;Fifth level"/>
          <p:cNvSpPr txBox="1">
            <a:spLocks noGrp="1"/>
          </p:cNvSpPr>
          <p:nvPr>
            <p:ph idx="1"/>
          </p:nvPr>
        </p:nvSpPr>
        <p:spPr>
          <a:xfrm>
            <a:off x="1571572" y="857232"/>
            <a:ext cx="7572428" cy="2357454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0000CC"/>
                </a:solidFill>
                <a:latin typeface="Arial" charset="0"/>
              </a:rPr>
              <a:t>Графиком квадратичной функции </a:t>
            </a:r>
          </a:p>
          <a:p>
            <a:pPr marL="0" indent="0" eaLnBrk="1" hangingPunct="1">
              <a:spcBef>
                <a:spcPts val="0"/>
              </a:spcBef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0000CC"/>
                </a:solidFill>
                <a:latin typeface="Arial" charset="0"/>
              </a:rPr>
              <a:t> </a:t>
            </a:r>
            <a:r>
              <a:rPr lang="ru-RU" b="1" dirty="0" smtClean="0">
                <a:latin typeface="Arial" charset="0"/>
              </a:rPr>
              <a:t>у = ах</a:t>
            </a:r>
            <a:r>
              <a:rPr lang="ru-RU" b="1" baseline="30000" dirty="0" smtClean="0">
                <a:latin typeface="Arial" charset="0"/>
              </a:rPr>
              <a:t>2 </a:t>
            </a:r>
            <a:r>
              <a:rPr lang="ru-RU" b="1" dirty="0" smtClean="0">
                <a:latin typeface="Arial" charset="0"/>
              </a:rPr>
              <a:t>+ </a:t>
            </a:r>
            <a:r>
              <a:rPr lang="en-US" b="1" dirty="0" smtClean="0">
                <a:latin typeface="Arial" charset="0"/>
              </a:rPr>
              <a:t>b</a:t>
            </a:r>
            <a:r>
              <a:rPr lang="ru-RU" b="1" dirty="0" err="1" smtClean="0">
                <a:latin typeface="Arial" charset="0"/>
              </a:rPr>
              <a:t>х</a:t>
            </a:r>
            <a:r>
              <a:rPr lang="ru-RU" b="1" dirty="0" smtClean="0">
                <a:latin typeface="Arial" charset="0"/>
              </a:rPr>
              <a:t> + с</a:t>
            </a:r>
            <a:r>
              <a:rPr lang="ru-RU" b="1" dirty="0" smtClean="0">
                <a:solidFill>
                  <a:srgbClr val="0000CC"/>
                </a:solidFill>
                <a:latin typeface="Arial" charset="0"/>
              </a:rPr>
              <a:t>    </a:t>
            </a:r>
            <a:r>
              <a:rPr lang="ru-RU" dirty="0" smtClean="0">
                <a:solidFill>
                  <a:srgbClr val="0000CC"/>
                </a:solidFill>
                <a:latin typeface="Arial" charset="0"/>
              </a:rPr>
              <a:t>является парабола</a:t>
            </a:r>
            <a:r>
              <a:rPr lang="en-US" dirty="0" smtClean="0">
                <a:solidFill>
                  <a:srgbClr val="0000CC"/>
                </a:solidFill>
                <a:latin typeface="Arial" charset="0"/>
              </a:rPr>
              <a:t>,</a:t>
            </a:r>
            <a:r>
              <a:rPr lang="ru-RU" dirty="0" smtClean="0">
                <a:solidFill>
                  <a:srgbClr val="0000CC"/>
                </a:solidFill>
                <a:latin typeface="Arial" charset="0"/>
              </a:rPr>
              <a:t> которая получается из параболы </a:t>
            </a:r>
          </a:p>
          <a:p>
            <a:pPr marL="0" indent="0" eaLnBrk="1" hangingPunct="1">
              <a:spcBef>
                <a:spcPts val="0"/>
              </a:spcBef>
              <a:buFont typeface="Georgia" pitchFamily="18" charset="0"/>
              <a:buNone/>
              <a:defRPr/>
            </a:pP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у = ах</a:t>
            </a:r>
            <a:r>
              <a:rPr lang="ru-RU" b="1" baseline="30000" dirty="0" smtClean="0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2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dirty="0" smtClean="0">
                <a:solidFill>
                  <a:srgbClr val="0000CC"/>
                </a:solidFill>
                <a:latin typeface="Arial" charset="0"/>
              </a:rPr>
              <a:t>параллельным переносом</a:t>
            </a:r>
            <a:r>
              <a:rPr lang="en-US" b="1" dirty="0" smtClean="0">
                <a:solidFill>
                  <a:srgbClr val="0000CC"/>
                </a:solidFill>
                <a:latin typeface="Arial" charset="0"/>
              </a:rPr>
              <a:t>.</a:t>
            </a:r>
            <a:endParaRPr lang="ru-RU" b="1" dirty="0" smtClean="0">
              <a:solidFill>
                <a:srgbClr val="0000CC"/>
              </a:solidFill>
              <a:latin typeface="Arial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57422" y="3857628"/>
          <a:ext cx="4286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5" name="Формула" r:id="rId4" imgW="228501" imgH="393529" progId="Equation.3">
                  <p:embed/>
                </p:oleObj>
              </mc:Choice>
              <mc:Fallback>
                <p:oleObj name="Формула" r:id="rId4" imgW="228501" imgH="39352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3857628"/>
                        <a:ext cx="428625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1"/>
          <p:cNvGraphicFramePr>
            <a:graphicFrameLocks noChangeAspect="1"/>
          </p:cNvGraphicFramePr>
          <p:nvPr/>
        </p:nvGraphicFramePr>
        <p:xfrm>
          <a:off x="3929058" y="3714752"/>
          <a:ext cx="1000125" cy="1071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6" name="Формула" r:id="rId6" imgW="596900" imgH="419100" progId="Equation.3">
                  <p:embed/>
                </p:oleObj>
              </mc:Choice>
              <mc:Fallback>
                <p:oleObj name="Формула" r:id="rId6" imgW="5969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3714752"/>
                        <a:ext cx="1000125" cy="1071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5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latin typeface="Arial" charset="0"/>
                <a:ea typeface="Times New Roman" pitchFamily="18" charset="0"/>
              </a:rPr>
              <a:t>.</a:t>
            </a:r>
            <a:r>
              <a:rPr lang="ru-RU" sz="1100">
                <a:latin typeface="Arial" charset="0"/>
                <a:ea typeface="Times New Roman" pitchFamily="18" charset="0"/>
              </a:rPr>
              <a:t> </a:t>
            </a:r>
            <a:endParaRPr lang="ru-RU" sz="1800">
              <a:latin typeface="Arial" charset="0"/>
              <a:ea typeface="Times New Roman" pitchFamily="18" charset="0"/>
            </a:endParaRPr>
          </a:p>
        </p:txBody>
      </p:sp>
      <p:sp>
        <p:nvSpPr>
          <p:cNvPr id="206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latin typeface="Arial" charset="0"/>
                <a:ea typeface="Times New Roman" pitchFamily="18" charset="0"/>
              </a:rPr>
              <a:t>- </a:t>
            </a:r>
            <a:endParaRPr lang="ru-RU" sz="1800">
              <a:latin typeface="Arial" charset="0"/>
              <a:ea typeface="Times New Roman" pitchFamily="18" charset="0"/>
            </a:endParaRPr>
          </a:p>
        </p:txBody>
      </p:sp>
      <p:graphicFrame>
        <p:nvGraphicFramePr>
          <p:cNvPr id="2052" name="Object 6"/>
          <p:cNvGraphicFramePr>
            <a:graphicFrameLocks noChangeAspect="1"/>
          </p:cNvGraphicFramePr>
          <p:nvPr/>
        </p:nvGraphicFramePr>
        <p:xfrm>
          <a:off x="1857356" y="5429264"/>
          <a:ext cx="771531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7" name="Формула" r:id="rId8" imgW="228501" imgH="393529" progId="Equation.3">
                  <p:embed/>
                </p:oleObj>
              </mc:Choice>
              <mc:Fallback>
                <p:oleObj name="Формула" r:id="rId8" imgW="228501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5429264"/>
                        <a:ext cx="771531" cy="857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371" descr="book32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388" y="3357562"/>
            <a:ext cx="2357422" cy="2264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57158" y="214290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chemeClr val="tx2">
                      <a:lumMod val="50000"/>
                    </a:schemeClr>
                  </a:outerShdw>
                </a:effectLst>
              </a:rPr>
              <a:t>Таким образом, мы доказали теорему:</a:t>
            </a:r>
            <a:endParaRPr lang="ru-RU" sz="3200" dirty="0">
              <a:solidFill>
                <a:srgbClr val="C00000"/>
              </a:solidFill>
              <a:effectLst>
                <a:outerShdw blurRad="50800" dist="50800" dir="5400000" algn="ctr" rotWithShape="0">
                  <a:schemeClr val="tx2">
                    <a:lumMod val="50000"/>
                  </a:schemeClr>
                </a:outerShdw>
              </a:effectLst>
            </a:endParaRPr>
          </a:p>
        </p:txBody>
      </p:sp>
      <p:pic>
        <p:nvPicPr>
          <p:cNvPr id="19" name="Рисунок 18" descr="mathems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2989369"/>
            <a:ext cx="5429255" cy="386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285750"/>
            <a:ext cx="4643470" cy="1928804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</a:rPr>
              <a:t>Свойства квадратичной функции</a:t>
            </a:r>
          </a:p>
        </p:txBody>
      </p:sp>
      <p:pic>
        <p:nvPicPr>
          <p:cNvPr id="5" name="Рисунок 4" descr="PopMaths460x27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40005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6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3643306" y="4643446"/>
            <a:ext cx="4357718" cy="2000240"/>
          </a:xfrm>
        </p:spPr>
        <p:txBody>
          <a:bodyPr/>
          <a:lstStyle/>
          <a:p>
            <a:r>
              <a:rPr lang="ru-RU" sz="2800" dirty="0" smtClean="0">
                <a:solidFill>
                  <a:srgbClr val="800080"/>
                </a:solidFill>
              </a:rPr>
              <a:t>Многие свойства квадратичной функции зависят от значения </a:t>
            </a:r>
            <a:r>
              <a:rPr lang="ru-RU" sz="2800" b="1" u="sng" dirty="0" smtClean="0">
                <a:solidFill>
                  <a:srgbClr val="990099"/>
                </a:solidFill>
              </a:rPr>
              <a:t>дискриминанта</a:t>
            </a:r>
            <a:r>
              <a:rPr lang="ru-RU" sz="2800" dirty="0" smtClean="0">
                <a:solidFill>
                  <a:srgbClr val="990099"/>
                </a:solidFill>
              </a:rPr>
              <a:t>.</a:t>
            </a:r>
            <a:r>
              <a:rPr lang="ru-RU" sz="2800" dirty="0" smtClean="0"/>
              <a:t>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85786" y="2928934"/>
            <a:ext cx="3224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Функция непрерывна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214414" y="3429000"/>
            <a:ext cx="4848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Множество значений при </a:t>
            </a:r>
            <a:r>
              <a:rPr lang="ru-RU" dirty="0" err="1"/>
              <a:t>a</a:t>
            </a:r>
            <a:r>
              <a:rPr lang="ru-RU" dirty="0"/>
              <a:t>&gt;0 -  </a:t>
            </a:r>
          </a:p>
        </p:txBody>
      </p:sp>
      <p:pic>
        <p:nvPicPr>
          <p:cNvPr id="99330" name="Рисунок 12" descr="E(f)=[-\frac{D}{4a};+\mathcal{1})~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3357562"/>
            <a:ext cx="20002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71604" y="4071942"/>
            <a:ext cx="50530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/>
              <a:t>Множество значений при </a:t>
            </a:r>
            <a:r>
              <a:rPr lang="ru-RU" i="1" dirty="0" err="1"/>
              <a:t>a</a:t>
            </a:r>
            <a:r>
              <a:rPr lang="ru-RU" i="1" dirty="0"/>
              <a:t>&lt;0  - </a:t>
            </a:r>
            <a:endParaRPr lang="ru-RU" dirty="0"/>
          </a:p>
        </p:txBody>
      </p:sp>
      <p:pic>
        <p:nvPicPr>
          <p:cNvPr id="99331" name="Рисунок 13" descr="E(f)=(-\mathcal{1};-\frac{D}{4a}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4071942"/>
            <a:ext cx="20002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7521" name="Object 1"/>
          <p:cNvGraphicFramePr>
            <a:graphicFrameLocks noChangeAspect="1"/>
          </p:cNvGraphicFramePr>
          <p:nvPr/>
        </p:nvGraphicFramePr>
        <p:xfrm>
          <a:off x="500034" y="4572008"/>
          <a:ext cx="3095923" cy="2071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2" name="Диаграмма" r:id="rId8" imgW="4219651" imgH="3190951" progId="Excel.Sheet.8">
                  <p:embed/>
                </p:oleObj>
              </mc:Choice>
              <mc:Fallback>
                <p:oleObj name="Диаграмма" r:id="rId8" imgW="4219651" imgH="3190951" progId="Excel.Shee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4572008"/>
                        <a:ext cx="3095923" cy="20716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/>
      <p:bldP spid="8" grpId="0"/>
      <p:bldP spid="10" grpId="0"/>
      <p:bldOleChart spid="1075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18" y="357166"/>
            <a:ext cx="6000750" cy="1000111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800080"/>
                </a:solidFill>
              </a:rPr>
              <a:t>Вспоминаем :</a:t>
            </a:r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42910" y="1571612"/>
            <a:ext cx="6643734" cy="4929222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 Дискриминантом квадратного уравнения  </a:t>
            </a:r>
            <a:r>
              <a:rPr lang="ru-RU" sz="2800" b="1" i="1" dirty="0" smtClean="0"/>
              <a:t>ах</a:t>
            </a:r>
            <a:r>
              <a:rPr lang="ru-RU" sz="2800" b="1" i="1" baseline="30000" dirty="0" smtClean="0"/>
              <a:t>2 </a:t>
            </a:r>
            <a:r>
              <a:rPr lang="ru-RU" sz="2800" b="1" i="1" dirty="0" smtClean="0"/>
              <a:t>+ </a:t>
            </a:r>
            <a:r>
              <a:rPr lang="en-US" sz="2800" b="1" i="1" dirty="0" smtClean="0"/>
              <a:t>b</a:t>
            </a:r>
            <a:r>
              <a:rPr lang="ru-RU" sz="2800" b="1" i="1" dirty="0" err="1" smtClean="0"/>
              <a:t>х</a:t>
            </a:r>
            <a:r>
              <a:rPr lang="ru-RU" sz="2800" b="1" i="1" dirty="0" smtClean="0"/>
              <a:t> + с = 0  </a:t>
            </a:r>
            <a:r>
              <a:rPr lang="ru-RU" sz="2800" dirty="0" smtClean="0"/>
              <a:t>называется выражение </a:t>
            </a:r>
          </a:p>
          <a:p>
            <a:pPr marL="0" indent="0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800" b="1" i="1" dirty="0" smtClean="0">
                <a:sym typeface="Symbol" pitchFamily="18" charset="2"/>
              </a:rPr>
              <a:t>                 </a:t>
            </a:r>
            <a:r>
              <a:rPr lang="en-US" sz="3600" b="1" i="1" dirty="0" smtClean="0">
                <a:solidFill>
                  <a:srgbClr val="00B050"/>
                </a:solidFill>
                <a:sym typeface="Symbol" pitchFamily="18" charset="2"/>
              </a:rPr>
              <a:t>b</a:t>
            </a:r>
            <a:r>
              <a:rPr lang="en-US" sz="3600" b="1" i="1" baseline="30000" dirty="0" smtClean="0">
                <a:solidFill>
                  <a:srgbClr val="00B050"/>
                </a:solidFill>
                <a:sym typeface="Symbol" pitchFamily="18" charset="2"/>
              </a:rPr>
              <a:t>2 </a:t>
            </a:r>
            <a:r>
              <a:rPr lang="en-US" sz="3600" b="1" i="1" dirty="0" smtClean="0">
                <a:solidFill>
                  <a:srgbClr val="00B050"/>
                </a:solidFill>
                <a:sym typeface="Symbol" pitchFamily="18" charset="2"/>
              </a:rPr>
              <a:t>– 4ac</a:t>
            </a:r>
            <a:endParaRPr lang="ru-RU" sz="3600" b="1" i="1" dirty="0" smtClean="0">
              <a:solidFill>
                <a:srgbClr val="00B050"/>
              </a:solidFill>
              <a:sym typeface="Symbol" pitchFamily="18" charset="2"/>
            </a:endParaRPr>
          </a:p>
          <a:p>
            <a:pPr marL="0" indent="0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400" dirty="0" smtClean="0">
                <a:sym typeface="Symbol" pitchFamily="18" charset="2"/>
              </a:rPr>
              <a:t>Его обозначают буквой</a:t>
            </a:r>
            <a:r>
              <a:rPr lang="ru-RU" sz="2400" i="1" dirty="0" smtClean="0">
                <a:sym typeface="Symbol" pitchFamily="18" charset="2"/>
              </a:rPr>
              <a:t> </a:t>
            </a:r>
            <a:r>
              <a:rPr lang="en-US" sz="2400" b="1" i="1" dirty="0" smtClean="0">
                <a:solidFill>
                  <a:srgbClr val="00B050"/>
                </a:solidFill>
                <a:sym typeface="Symbol" pitchFamily="18" charset="2"/>
              </a:rPr>
              <a:t>D</a:t>
            </a:r>
            <a:r>
              <a:rPr lang="ru-RU" sz="2400" i="1" dirty="0" smtClean="0">
                <a:sym typeface="Symbol" pitchFamily="18" charset="2"/>
              </a:rPr>
              <a:t>,  </a:t>
            </a:r>
            <a:r>
              <a:rPr lang="ru-RU" sz="2400" dirty="0" smtClean="0">
                <a:sym typeface="Symbol" pitchFamily="18" charset="2"/>
              </a:rPr>
              <a:t>т.е.</a:t>
            </a:r>
            <a:r>
              <a:rPr lang="ru-RU" sz="2400" i="1" dirty="0" smtClean="0">
                <a:sym typeface="Symbol" pitchFamily="18" charset="2"/>
              </a:rPr>
              <a:t> </a:t>
            </a:r>
            <a:r>
              <a:rPr lang="en-US" sz="2400" b="1" i="1" dirty="0" smtClean="0">
                <a:solidFill>
                  <a:srgbClr val="00B050"/>
                </a:solidFill>
                <a:sym typeface="Symbol" pitchFamily="18" charset="2"/>
              </a:rPr>
              <a:t>D= b</a:t>
            </a:r>
            <a:r>
              <a:rPr lang="en-US" sz="2400" b="1" i="1" baseline="30000" dirty="0" smtClean="0">
                <a:solidFill>
                  <a:srgbClr val="00B050"/>
                </a:solidFill>
                <a:sym typeface="Symbol" pitchFamily="18" charset="2"/>
              </a:rPr>
              <a:t>2 </a:t>
            </a:r>
            <a:r>
              <a:rPr lang="en-US" sz="2400" b="1" i="1" dirty="0" smtClean="0">
                <a:solidFill>
                  <a:srgbClr val="00B050"/>
                </a:solidFill>
                <a:sym typeface="Symbol" pitchFamily="18" charset="2"/>
              </a:rPr>
              <a:t>– 4ac</a:t>
            </a:r>
            <a:r>
              <a:rPr lang="ru-RU" sz="2400" i="1" dirty="0" smtClean="0">
                <a:solidFill>
                  <a:srgbClr val="00B050"/>
                </a:solidFill>
                <a:sym typeface="Symbol" pitchFamily="18" charset="2"/>
              </a:rPr>
              <a:t>.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sym typeface="Symbol" pitchFamily="18" charset="2"/>
              </a:rPr>
              <a:t>          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sym typeface="Symbol" pitchFamily="18" charset="2"/>
              </a:rPr>
              <a:t> Возможны три случая:</a:t>
            </a:r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  <a:sym typeface="Symbol" pitchFamily="18" charset="2"/>
              </a:rPr>
              <a:t>D  0</a:t>
            </a:r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  <a:sym typeface="Symbol" pitchFamily="18" charset="2"/>
              </a:rPr>
              <a:t>D  0</a:t>
            </a:r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  <a:sym typeface="Symbol" pitchFamily="18" charset="2"/>
              </a:rPr>
              <a:t>D  0</a:t>
            </a:r>
            <a:endParaRPr lang="ru-RU" sz="2800" b="1" i="1" dirty="0" smtClean="0">
              <a:solidFill>
                <a:schemeClr val="bg2">
                  <a:lumMod val="75000"/>
                </a:schemeClr>
              </a:solidFill>
              <a:sym typeface="Symbol" pitchFamily="18" charset="2"/>
            </a:endParaRPr>
          </a:p>
          <a:p>
            <a:pPr marL="0" indent="38735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i="1" dirty="0" smtClean="0">
                <a:sym typeface="Symbol" pitchFamily="18" charset="2"/>
              </a:rPr>
              <a:t/>
            </a:r>
            <a:br>
              <a:rPr lang="ru-RU" sz="2800" i="1" dirty="0" smtClean="0">
                <a:sym typeface="Symbol" pitchFamily="18" charset="2"/>
              </a:rPr>
            </a:br>
            <a:endParaRPr lang="ru-RU" sz="2800" i="1" dirty="0" smtClean="0">
              <a:sym typeface="Symbol" pitchFamily="18" charset="2"/>
            </a:endParaRPr>
          </a:p>
          <a:p>
            <a:pPr marL="0" indent="38735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 smtClean="0">
              <a:sym typeface="Symbol" pitchFamily="18" charset="2"/>
            </a:endParaRPr>
          </a:p>
        </p:txBody>
      </p:sp>
      <p:pic>
        <p:nvPicPr>
          <p:cNvPr id="6" name="Picture 33" descr="!!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143512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a34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75" y="158750"/>
            <a:ext cx="1857375" cy="23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uiExpand="1" build="p" autoUpdateAnimBg="0" advAuto="100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7" descr="картинка-13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928688" y="928688"/>
            <a:ext cx="7500937" cy="5048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marL="180000">
              <a:spcBef>
                <a:spcPts val="600"/>
              </a:spcBef>
              <a:buFont typeface="Arial" pitchFamily="34" charset="0"/>
              <a:buChar char="•"/>
              <a:defRPr/>
            </a:pPr>
            <a:endParaRPr lang="ru-RU" dirty="0">
              <a:solidFill>
                <a:srgbClr val="0099CC"/>
              </a:solidFill>
              <a:cs typeface="+mn-cs"/>
            </a:endParaRPr>
          </a:p>
          <a:p>
            <a:pPr marL="1800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0099CC"/>
                </a:solidFill>
                <a:cs typeface="+mn-cs"/>
              </a:rPr>
              <a:t> </a:t>
            </a:r>
            <a:r>
              <a:rPr lang="en-US" dirty="0">
                <a:solidFill>
                  <a:srgbClr val="0099CC"/>
                </a:solidFill>
                <a:cs typeface="+mn-cs"/>
              </a:rPr>
              <a:t> </a:t>
            </a:r>
            <a:r>
              <a:rPr lang="ru-RU" sz="2200" dirty="0">
                <a:solidFill>
                  <a:srgbClr val="0099CC"/>
                </a:solidFill>
                <a:cs typeface="+mn-cs"/>
              </a:rPr>
              <a:t>если дискриминант больше нуля, то парабола пересекает ось абсцисс в двух точках,</a:t>
            </a:r>
          </a:p>
          <a:p>
            <a:pPr marL="1440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200" dirty="0">
                <a:cs typeface="+mn-cs"/>
              </a:rPr>
              <a:t> </a:t>
            </a:r>
            <a:r>
              <a:rPr lang="en-US" sz="2200" dirty="0">
                <a:cs typeface="+mn-cs"/>
              </a:rPr>
              <a:t> </a:t>
            </a:r>
            <a:r>
              <a:rPr lang="ru-RU" sz="2200" dirty="0">
                <a:solidFill>
                  <a:srgbClr val="0033CC"/>
                </a:solidFill>
                <a:cs typeface="+mn-cs"/>
              </a:rPr>
              <a:t>если дискриминант равен нулю, то парабола касается оси абсцисс,</a:t>
            </a:r>
          </a:p>
          <a:p>
            <a:pPr marL="1440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200" dirty="0">
                <a:cs typeface="+mn-cs"/>
              </a:rPr>
              <a:t> </a:t>
            </a:r>
            <a:r>
              <a:rPr lang="en-US" sz="2200" dirty="0">
                <a:cs typeface="+mn-cs"/>
              </a:rPr>
              <a:t> </a:t>
            </a:r>
            <a:r>
              <a:rPr lang="ru-RU" sz="2200" dirty="0">
                <a:solidFill>
                  <a:schemeClr val="tx1">
                    <a:lumMod val="75000"/>
                  </a:schemeClr>
                </a:solidFill>
                <a:cs typeface="+mn-cs"/>
              </a:rPr>
              <a:t>если дискриминант меньше нуля, то парабола не пересекает ось абсцисс,</a:t>
            </a:r>
          </a:p>
          <a:p>
            <a:pPr marL="1440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200" dirty="0">
                <a:solidFill>
                  <a:srgbClr val="006699"/>
                </a:solidFill>
                <a:cs typeface="+mn-cs"/>
              </a:rPr>
              <a:t>  </a:t>
            </a:r>
            <a:r>
              <a:rPr lang="ru-RU" sz="2200" dirty="0">
                <a:solidFill>
                  <a:srgbClr val="006699"/>
                </a:solidFill>
                <a:cs typeface="+mn-cs"/>
              </a:rPr>
              <a:t>если старший коэффициент квадратного трёхчлена (</a:t>
            </a:r>
            <a:r>
              <a:rPr lang="ru-RU" sz="2200" b="1" dirty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а</a:t>
            </a:r>
            <a:r>
              <a:rPr lang="ru-RU" sz="2200" dirty="0">
                <a:solidFill>
                  <a:srgbClr val="006699"/>
                </a:solidFill>
                <a:cs typeface="+mn-cs"/>
              </a:rPr>
              <a:t>) равен нулю, то графиком функции является не парабола, а прямая; (и соответствующее уравнение надо решать не как квадратное, а как линейное), </a:t>
            </a:r>
            <a:endParaRPr lang="en-US" sz="2200" dirty="0">
              <a:solidFill>
                <a:srgbClr val="006699"/>
              </a:solidFill>
              <a:cs typeface="+mn-cs"/>
            </a:endParaRPr>
          </a:p>
          <a:p>
            <a:pPr marL="1440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200" dirty="0">
                <a:cs typeface="+mn-cs"/>
              </a:rPr>
              <a:t> </a:t>
            </a:r>
            <a:r>
              <a:rPr lang="en-US" sz="2200" dirty="0">
                <a:cs typeface="+mn-cs"/>
              </a:rPr>
              <a:t> </a:t>
            </a:r>
            <a:r>
              <a:rPr lang="ru-RU" sz="2200" dirty="0">
                <a:cs typeface="+mn-cs"/>
              </a:rPr>
              <a:t>абсцисса вершины параболы равна </a:t>
            </a:r>
          </a:p>
          <a:p>
            <a:pPr marL="144000">
              <a:spcBef>
                <a:spcPts val="600"/>
              </a:spcBef>
              <a:buFont typeface="Arial" pitchFamily="34" charset="0"/>
              <a:buChar char="•"/>
              <a:defRPr/>
            </a:pPr>
            <a:endParaRPr lang="ru-RU" dirty="0">
              <a:cs typeface="+mn-cs"/>
            </a:endParaRPr>
          </a:p>
        </p:txBody>
      </p:sp>
      <p:pic>
        <p:nvPicPr>
          <p:cNvPr id="15367" name="Рисунок 2" descr="http://www.parametry.narod.ru/img/square/image00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5000625"/>
            <a:ext cx="7143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Documents and Settings\ZHuravlevaLB\Мои документы\Мои рисунки\карандаш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25" y="5500688"/>
            <a:ext cx="1100138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картинка-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6" descr="Rectangle: Click to edit Master text styles&#10;Second level&#10;Third level&#10;Fourth level&#10;Fifth level"/>
          <p:cNvSpPr txBox="1">
            <a:spLocks noGrp="1" noChangeArrowheads="1"/>
          </p:cNvSpPr>
          <p:nvPr>
            <p:ph idx="1"/>
          </p:nvPr>
        </p:nvSpPr>
        <p:spPr>
          <a:xfrm>
            <a:off x="838200" y="1905000"/>
            <a:ext cx="7772400" cy="584200"/>
          </a:xfrm>
          <a:ln cap="flat"/>
        </p:spPr>
        <p:txBody>
          <a:bodyPr anchor="ctr">
            <a:spAutoFit/>
          </a:bodyPr>
          <a:lstStyle/>
          <a:p>
            <a:pPr marL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solidFill>
                <a:srgbClr val="80008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63" y="214290"/>
          <a:ext cx="8358187" cy="6072231"/>
        </p:xfrm>
        <a:graphic>
          <a:graphicData uri="http://schemas.openxmlformats.org/drawingml/2006/table">
            <a:tbl>
              <a:tblPr/>
              <a:tblGrid>
                <a:gridCol w="2432050"/>
                <a:gridCol w="2260600"/>
                <a:gridCol w="2052637"/>
                <a:gridCol w="1612900"/>
              </a:tblGrid>
              <a:tr h="1035058">
                <a:tc rowSpan="2">
                  <a:txBody>
                    <a:bodyPr/>
                    <a:lstStyle/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Свойство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функции при </a:t>
                      </a:r>
                    </a:p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а 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&gt; 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Дискриминант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 &gt; 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= 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 &lt; 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22768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Положительные значения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Везде, кроме точки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Везде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97031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Отрицательные значения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Отсутствуют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28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Промежуток возрастания 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7031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Промежуток убывания 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9298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Минимальное значение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             У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min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=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f (      )</a:t>
                      </a:r>
                    </a:p>
                    <a:p>
                      <a:pPr marL="0" marR="0" lvl="0" indent="2286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10" name="Рисунок 17" descr="(-\mathcal{1};x_1)\cup(x_2;+\mathcal{1})~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75" y="2286000"/>
            <a:ext cx="2000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1" name="Рисунок 18" descr="-\frac{b}{2a}~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2214554"/>
            <a:ext cx="3429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2" name="Рисунок 19" descr="(x_1;x_2)~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88" y="3214688"/>
            <a:ext cx="12239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3" name="Рисунок 20" descr="(-\mathcal{1};-\frac{b}{2a}]~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4643446"/>
            <a:ext cx="192881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4" name="Рисунок 21" descr="[-\frac{b}{2a};+\mathcal{1})~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4876" y="3714752"/>
            <a:ext cx="17859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1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00364" y="1764000"/>
            <a:ext cx="2071688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286380" y="1785926"/>
            <a:ext cx="185737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358082" y="1785926"/>
            <a:ext cx="1428750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000364" y="2786058"/>
            <a:ext cx="214312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86116" y="4572008"/>
            <a:ext cx="4643437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286380" y="2786058"/>
            <a:ext cx="3357563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074" name="Object 1"/>
          <p:cNvGraphicFramePr>
            <a:graphicFrameLocks noChangeAspect="1"/>
          </p:cNvGraphicFramePr>
          <p:nvPr/>
        </p:nvGraphicFramePr>
        <p:xfrm>
          <a:off x="6215074" y="5643578"/>
          <a:ext cx="684212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9" imgW="342720" imgH="393480" progId="Equation.3">
                  <p:embed/>
                </p:oleObj>
              </mc:Choice>
              <mc:Fallback>
                <p:oleObj name="Формула" r:id="rId9" imgW="34272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5074" y="5643578"/>
                        <a:ext cx="684212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286116" y="3714752"/>
            <a:ext cx="4643437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928926" y="5429264"/>
            <a:ext cx="5929312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125" name="Рисунок 32" descr="a28.gif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25" y="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картинка-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6" descr="Rectangle: Click to edit Master text styles&#10;Second level&#10;Third level&#10;Fourth level&#10;Fifth level"/>
          <p:cNvSpPr txBox="1">
            <a:spLocks noGrp="1" noChangeArrowheads="1"/>
          </p:cNvSpPr>
          <p:nvPr>
            <p:ph idx="1"/>
          </p:nvPr>
        </p:nvSpPr>
        <p:spPr>
          <a:xfrm>
            <a:off x="838200" y="1905000"/>
            <a:ext cx="7772400" cy="584200"/>
          </a:xfrm>
          <a:ln cap="flat"/>
        </p:spPr>
        <p:txBody>
          <a:bodyPr anchor="ctr">
            <a:spAutoFit/>
          </a:bodyPr>
          <a:lstStyle/>
          <a:p>
            <a:pPr marL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solidFill>
                <a:srgbClr val="80008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50" y="857250"/>
          <a:ext cx="8572500" cy="5408613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000250"/>
                <a:gridCol w="2000250"/>
              </a:tblGrid>
              <a:tr h="642938">
                <a:tc rowSpan="2">
                  <a:txBody>
                    <a:bodyPr/>
                    <a:lstStyle/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Свойство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функции при </a:t>
                      </a:r>
                    </a:p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 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Дискриминант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 &gt; 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= 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  &lt; 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8050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Отрицательные значения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Везде, кроме точки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Везде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Положительные значения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Отсутствуют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Промежуток возрастания 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Промежуток убывания 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675">
                <a:tc>
                  <a:txBody>
                    <a:bodyPr/>
                    <a:lstStyle/>
                    <a:p>
                      <a:pPr marL="1079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Максимальное значение</a:t>
                      </a: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          У</a:t>
                      </a:r>
                      <a:r>
                        <a:rPr kumimoji="0" lang="ru-RU" sz="3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max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ru-RU" sz="3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=</a:t>
                      </a:r>
                      <a:r>
                        <a:rPr kumimoji="0" lang="en-US" sz="3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f (      )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2286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0480" marR="30480" marT="9525" marB="9525"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34" name="Рисунок 17" descr="(-\mathcal{1};x_1)\cup(x_2;+\mathcal{1})~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88" y="2428875"/>
            <a:ext cx="21431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5" name="Рисунок 18" descr="-\frac{b}{2a}~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2500306"/>
            <a:ext cx="3429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6" name="Рисунок 19" descr="(x_1;x_2)~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13" y="3214688"/>
            <a:ext cx="102076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7" name="Рисунок 20" descr="(-\mathcal{1};-\frac{b}{2a}]~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14813" y="3857625"/>
            <a:ext cx="19288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8" name="Рисунок 21" descr="[-\frac{b}{2a};+\mathcal{1})~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00563" y="4643438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graphicFrame>
        <p:nvGraphicFramePr>
          <p:cNvPr id="4098" name="Object 1"/>
          <p:cNvGraphicFramePr>
            <a:graphicFrameLocks noChangeAspect="1"/>
          </p:cNvGraphicFramePr>
          <p:nvPr/>
        </p:nvGraphicFramePr>
        <p:xfrm>
          <a:off x="6072198" y="5500702"/>
          <a:ext cx="684213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10" imgW="342720" imgH="393480" progId="Equation.3">
                  <p:embed/>
                </p:oleObj>
              </mc:Choice>
              <mc:Fallback>
                <p:oleObj name="Формула" r:id="rId10" imgW="34272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8" y="5500702"/>
                        <a:ext cx="684213" cy="571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2571736" y="2071678"/>
            <a:ext cx="2214563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29190" y="2143116"/>
            <a:ext cx="1928812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00875" y="2143125"/>
            <a:ext cx="1785938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43188" y="3000375"/>
            <a:ext cx="2143125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929190" y="3000372"/>
            <a:ext cx="314325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14750" y="3786188"/>
            <a:ext cx="4500563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14750" y="4643438"/>
            <a:ext cx="4500563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71736" y="5429264"/>
            <a:ext cx="6286500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49" name="Рисунок 26" descr="a13.g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00959" y="189518"/>
            <a:ext cx="1214446" cy="123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rot="5400000" flipH="1" flipV="1">
            <a:off x="-927893" y="3928269"/>
            <a:ext cx="4286250" cy="1587"/>
          </a:xfrm>
          <a:prstGeom prst="straightConnector1">
            <a:avLst/>
          </a:prstGeom>
          <a:ln w="28575">
            <a:solidFill>
              <a:srgbClr val="99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0" y="4286250"/>
            <a:ext cx="3214688" cy="1588"/>
          </a:xfrm>
          <a:prstGeom prst="straightConnector1">
            <a:avLst/>
          </a:prstGeom>
          <a:ln w="25400">
            <a:solidFill>
              <a:srgbClr val="99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олилиния 7"/>
          <p:cNvSpPr/>
          <p:nvPr/>
        </p:nvSpPr>
        <p:spPr>
          <a:xfrm>
            <a:off x="714375" y="1571625"/>
            <a:ext cx="2214563" cy="3625850"/>
          </a:xfrm>
          <a:custGeom>
            <a:avLst/>
            <a:gdLst>
              <a:gd name="connsiteX0" fmla="*/ 0 w 1419367"/>
              <a:gd name="connsiteY0" fmla="*/ 122829 h 2768220"/>
              <a:gd name="connsiteX1" fmla="*/ 723331 w 1419367"/>
              <a:gd name="connsiteY1" fmla="*/ 2756847 h 2768220"/>
              <a:gd name="connsiteX2" fmla="*/ 1419367 w 1419367"/>
              <a:gd name="connsiteY2" fmla="*/ 54591 h 2768220"/>
              <a:gd name="connsiteX3" fmla="*/ 1419367 w 1419367"/>
              <a:gd name="connsiteY3" fmla="*/ 54591 h 2768220"/>
              <a:gd name="connsiteX4" fmla="*/ 1419367 w 1419367"/>
              <a:gd name="connsiteY4" fmla="*/ 54591 h 2768220"/>
              <a:gd name="connsiteX5" fmla="*/ 1419367 w 1419367"/>
              <a:gd name="connsiteY5" fmla="*/ 0 h 276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9367" h="2768220">
                <a:moveTo>
                  <a:pt x="0" y="122829"/>
                </a:moveTo>
                <a:cubicBezTo>
                  <a:pt x="243385" y="1445524"/>
                  <a:pt x="486770" y="2768220"/>
                  <a:pt x="723331" y="2756847"/>
                </a:cubicBezTo>
                <a:cubicBezTo>
                  <a:pt x="959892" y="2745474"/>
                  <a:pt x="1419367" y="54591"/>
                  <a:pt x="1419367" y="54591"/>
                </a:cubicBezTo>
                <a:lnTo>
                  <a:pt x="1419367" y="54591"/>
                </a:lnTo>
                <a:lnTo>
                  <a:pt x="1419367" y="54591"/>
                </a:lnTo>
                <a:lnTo>
                  <a:pt x="1419367" y="0"/>
                </a:lnTo>
              </a:path>
            </a:pathLst>
          </a:cu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1429544" y="4785519"/>
            <a:ext cx="857250" cy="1588"/>
          </a:xfrm>
          <a:prstGeom prst="line">
            <a:avLst/>
          </a:prstGeom>
          <a:ln w="158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8" idx="1"/>
          </p:cNvCxnSpPr>
          <p:nvPr/>
        </p:nvCxnSpPr>
        <p:spPr>
          <a:xfrm flipH="1">
            <a:off x="1357313" y="5181600"/>
            <a:ext cx="485775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1785938" y="507206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1409700" y="3286125"/>
          <a:ext cx="68580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4" imgW="342720" imgH="393480" progId="Equation.3">
                  <p:embed/>
                </p:oleObj>
              </mc:Choice>
              <mc:Fallback>
                <p:oleObj name="Формула" r:id="rId4" imgW="34272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286125"/>
                        <a:ext cx="68580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Овал 26"/>
          <p:cNvSpPr/>
          <p:nvPr/>
        </p:nvSpPr>
        <p:spPr>
          <a:xfrm>
            <a:off x="1785938" y="421481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31" name="Прямоугольник 29"/>
          <p:cNvSpPr>
            <a:spLocks noChangeArrowheads="1"/>
          </p:cNvSpPr>
          <p:nvPr/>
        </p:nvSpPr>
        <p:spPr bwMode="auto">
          <a:xfrm>
            <a:off x="285750" y="357188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При</a:t>
            </a:r>
            <a:r>
              <a:rPr lang="ru-RU"/>
              <a:t> </a:t>
            </a:r>
          </a:p>
        </p:txBody>
      </p:sp>
      <p:sp>
        <p:nvSpPr>
          <p:cNvPr id="513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33" name="Рисунок 27" descr="a&gt;0~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75" y="357188"/>
            <a:ext cx="12858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4" name="Rectangle 10"/>
          <p:cNvSpPr>
            <a:spLocks noChangeArrowheads="1"/>
          </p:cNvSpPr>
          <p:nvPr/>
        </p:nvSpPr>
        <p:spPr bwMode="auto">
          <a:xfrm>
            <a:off x="0" y="133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200">
                <a:cs typeface="Times New Roman" pitchFamily="18" charset="0"/>
              </a:rPr>
              <a:t>-</a:t>
            </a:r>
            <a:r>
              <a:rPr lang="ru-RU" sz="1100"/>
              <a:t> </a:t>
            </a:r>
            <a:endParaRPr lang="ru-RU"/>
          </a:p>
        </p:txBody>
      </p:sp>
      <p:sp>
        <p:nvSpPr>
          <p:cNvPr id="32" name="Прямоугольник 31"/>
          <p:cNvSpPr>
            <a:spLocks noChangeArrowheads="1"/>
          </p:cNvSpPr>
          <p:nvPr/>
        </p:nvSpPr>
        <p:spPr bwMode="auto">
          <a:xfrm>
            <a:off x="2786063" y="214313"/>
            <a:ext cx="4286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/>
              <a:t>ветви параболы направлены вверх</a:t>
            </a:r>
            <a:r>
              <a:rPr lang="ru-RU" dirty="0"/>
              <a:t>,</a:t>
            </a:r>
          </a:p>
        </p:txBody>
      </p:sp>
      <p:cxnSp>
        <p:nvCxnSpPr>
          <p:cNvPr id="34" name="Прямая со стрелкой 33"/>
          <p:cNvCxnSpPr/>
          <p:nvPr/>
        </p:nvCxnSpPr>
        <p:spPr>
          <a:xfrm rot="5400000" flipH="1" flipV="1">
            <a:off x="5787232" y="3642519"/>
            <a:ext cx="3714750" cy="1587"/>
          </a:xfrm>
          <a:prstGeom prst="straightConnector1">
            <a:avLst/>
          </a:prstGeom>
          <a:ln w="28575">
            <a:solidFill>
              <a:srgbClr val="99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357813" y="4214813"/>
            <a:ext cx="3143250" cy="1587"/>
          </a:xfrm>
          <a:prstGeom prst="straightConnector1">
            <a:avLst/>
          </a:prstGeom>
          <a:ln w="25400">
            <a:solidFill>
              <a:srgbClr val="99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6573044" y="3785394"/>
            <a:ext cx="857250" cy="1588"/>
          </a:xfrm>
          <a:prstGeom prst="line">
            <a:avLst/>
          </a:prstGeom>
          <a:ln w="158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 flipH="1">
            <a:off x="6954838" y="3286125"/>
            <a:ext cx="1174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 flipH="1">
            <a:off x="6929438" y="421481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 rot="10800000">
            <a:off x="6000750" y="3357563"/>
            <a:ext cx="2087563" cy="3143250"/>
          </a:xfrm>
          <a:custGeom>
            <a:avLst/>
            <a:gdLst>
              <a:gd name="connsiteX0" fmla="*/ 0 w 1419367"/>
              <a:gd name="connsiteY0" fmla="*/ 122829 h 2768220"/>
              <a:gd name="connsiteX1" fmla="*/ 723331 w 1419367"/>
              <a:gd name="connsiteY1" fmla="*/ 2756847 h 2768220"/>
              <a:gd name="connsiteX2" fmla="*/ 1419367 w 1419367"/>
              <a:gd name="connsiteY2" fmla="*/ 54591 h 2768220"/>
              <a:gd name="connsiteX3" fmla="*/ 1419367 w 1419367"/>
              <a:gd name="connsiteY3" fmla="*/ 54591 h 2768220"/>
              <a:gd name="connsiteX4" fmla="*/ 1419367 w 1419367"/>
              <a:gd name="connsiteY4" fmla="*/ 54591 h 2768220"/>
              <a:gd name="connsiteX5" fmla="*/ 1419367 w 1419367"/>
              <a:gd name="connsiteY5" fmla="*/ 0 h 276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9367" h="2768220">
                <a:moveTo>
                  <a:pt x="0" y="122829"/>
                </a:moveTo>
                <a:cubicBezTo>
                  <a:pt x="243385" y="1445524"/>
                  <a:pt x="486770" y="2768220"/>
                  <a:pt x="723331" y="2756847"/>
                </a:cubicBezTo>
                <a:cubicBezTo>
                  <a:pt x="959892" y="2745474"/>
                  <a:pt x="1419367" y="54591"/>
                  <a:pt x="1419367" y="54591"/>
                </a:cubicBezTo>
                <a:lnTo>
                  <a:pt x="1419367" y="54591"/>
                </a:lnTo>
                <a:lnTo>
                  <a:pt x="1419367" y="54591"/>
                </a:lnTo>
                <a:lnTo>
                  <a:pt x="1419367" y="0"/>
                </a:lnTo>
              </a:path>
            </a:pathLst>
          </a:cu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857625" y="1714500"/>
            <a:ext cx="1071563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accent5">
                    <a:lumMod val="25000"/>
                  </a:schemeClr>
                </a:solidFill>
                <a:cs typeface="+mn-cs"/>
              </a:rPr>
              <a:t>При</a:t>
            </a:r>
            <a:r>
              <a:rPr lang="ru-RU" dirty="0">
                <a:solidFill>
                  <a:srgbClr val="00B050"/>
                </a:solidFill>
                <a:cs typeface="+mn-cs"/>
              </a:rPr>
              <a:t> </a:t>
            </a:r>
          </a:p>
        </p:txBody>
      </p:sp>
      <p:pic>
        <p:nvPicPr>
          <p:cNvPr id="5143" name="Рисунок 26" descr="a&lt;0~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5" y="1785938"/>
            <a:ext cx="12144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3786188" y="2143125"/>
            <a:ext cx="2928937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accent5">
                    <a:lumMod val="25000"/>
                  </a:schemeClr>
                </a:solidFill>
                <a:cs typeface="+mn-cs"/>
              </a:rPr>
              <a:t>ветви параболы направлены вниз</a:t>
            </a:r>
          </a:p>
        </p:txBody>
      </p:sp>
      <p:pic>
        <p:nvPicPr>
          <p:cNvPr id="46" name="Picture 3" descr="j034913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8926" y="4572007"/>
            <a:ext cx="2571768" cy="210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643688" y="4429125"/>
          <a:ext cx="684212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9" imgW="342720" imgH="393480" progId="Equation.3">
                  <p:embed/>
                </p:oleObj>
              </mc:Choice>
              <mc:Fallback>
                <p:oleObj name="Формула" r:id="rId9" imgW="34272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88" y="4429125"/>
                        <a:ext cx="684212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8" name="Прямоугольник 8"/>
          <p:cNvSpPr>
            <a:spLocks noChangeArrowheads="1"/>
          </p:cNvSpPr>
          <p:nvPr/>
        </p:nvSpPr>
        <p:spPr bwMode="auto">
          <a:xfrm>
            <a:off x="6786563" y="2857500"/>
            <a:ext cx="574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Georgia" pitchFamily="18" charset="0"/>
              </a:rPr>
              <a:t>f(x</a:t>
            </a:r>
            <a:r>
              <a:rPr lang="en-US" baseline="-25000">
                <a:latin typeface="Georgia" pitchFamily="18" charset="0"/>
              </a:rPr>
              <a:t>0</a:t>
            </a:r>
            <a:r>
              <a:rPr lang="en-US">
                <a:latin typeface="Georgia" pitchFamily="18" charset="0"/>
              </a:rPr>
              <a:t>)</a:t>
            </a:r>
            <a:endParaRPr lang="ru-RU">
              <a:latin typeface="Georgia" pitchFamily="18" charset="0"/>
            </a:endParaRPr>
          </a:p>
        </p:txBody>
      </p:sp>
      <p:sp>
        <p:nvSpPr>
          <p:cNvPr id="5149" name="TextBox 9"/>
          <p:cNvSpPr txBox="1">
            <a:spLocks noChangeArrowheads="1"/>
          </p:cNvSpPr>
          <p:nvPr/>
        </p:nvSpPr>
        <p:spPr bwMode="auto">
          <a:xfrm>
            <a:off x="3214688" y="3929063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х</a:t>
            </a:r>
          </a:p>
        </p:txBody>
      </p:sp>
      <p:sp>
        <p:nvSpPr>
          <p:cNvPr id="5150" name="TextBox 9"/>
          <p:cNvSpPr txBox="1">
            <a:spLocks noChangeArrowheads="1"/>
          </p:cNvSpPr>
          <p:nvPr/>
        </p:nvSpPr>
        <p:spPr bwMode="auto">
          <a:xfrm>
            <a:off x="8429625" y="3929063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х</a:t>
            </a:r>
          </a:p>
        </p:txBody>
      </p:sp>
      <p:sp>
        <p:nvSpPr>
          <p:cNvPr id="5151" name="TextBox 10"/>
          <p:cNvSpPr txBox="1">
            <a:spLocks noChangeArrowheads="1"/>
          </p:cNvSpPr>
          <p:nvPr/>
        </p:nvSpPr>
        <p:spPr bwMode="auto">
          <a:xfrm>
            <a:off x="7715250" y="1714500"/>
            <a:ext cx="642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у</a:t>
            </a:r>
          </a:p>
        </p:txBody>
      </p:sp>
      <p:sp>
        <p:nvSpPr>
          <p:cNvPr id="5152" name="TextBox 10"/>
          <p:cNvSpPr txBox="1">
            <a:spLocks noChangeArrowheads="1"/>
          </p:cNvSpPr>
          <p:nvPr/>
        </p:nvSpPr>
        <p:spPr bwMode="auto">
          <a:xfrm>
            <a:off x="1285875" y="1643063"/>
            <a:ext cx="642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у</a:t>
            </a:r>
          </a:p>
        </p:txBody>
      </p:sp>
      <p:cxnSp>
        <p:nvCxnSpPr>
          <p:cNvPr id="49" name="Прямая соединительная линия 48"/>
          <p:cNvCxnSpPr>
            <a:endCxn id="25" idx="4"/>
          </p:cNvCxnSpPr>
          <p:nvPr/>
        </p:nvCxnSpPr>
        <p:spPr>
          <a:xfrm flipV="1">
            <a:off x="1214438" y="5214938"/>
            <a:ext cx="642937" cy="0"/>
          </a:xfrm>
          <a:prstGeom prst="line">
            <a:avLst/>
          </a:prstGeom>
          <a:ln w="158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7000875" y="3357563"/>
            <a:ext cx="642938" cy="0"/>
          </a:xfrm>
          <a:prstGeom prst="line">
            <a:avLst/>
          </a:prstGeom>
          <a:ln w="158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2" grpId="0"/>
      <p:bldP spid="40" grpId="0" animBg="1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6324600" cy="1047750"/>
          </a:xfrm>
        </p:spPr>
        <p:txBody>
          <a:bodyPr/>
          <a:lstStyle/>
          <a:p>
            <a:pPr eaLnBrk="1" hangingPunct="1"/>
            <a:r>
              <a:rPr lang="ru-RU" sz="2400" smtClean="0"/>
              <a:t> </a:t>
            </a:r>
            <a:r>
              <a:rPr lang="ru-RU" sz="2800" smtClean="0"/>
              <a:t>Назовите те параболы, ветви которых будут направлены вниз</a:t>
            </a:r>
          </a:p>
        </p:txBody>
      </p:sp>
      <p:sp>
        <p:nvSpPr>
          <p:cNvPr id="27651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7158" y="3643314"/>
            <a:ext cx="3071834" cy="1219200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cs typeface="+mn-cs"/>
                <a:hlinkClick r:id="rId3" action="ppaction://hlinksldjump"/>
              </a:rPr>
              <a:t>f</a:t>
            </a:r>
            <a:r>
              <a:rPr lang="ru-RU" sz="2000" dirty="0">
                <a:cs typeface="+mn-cs"/>
                <a:hlinkClick r:id="rId3" action="ppaction://hlinksldjump"/>
              </a:rPr>
              <a:t>(</a:t>
            </a:r>
            <a:r>
              <a:rPr lang="en-US" sz="2000" dirty="0">
                <a:cs typeface="+mn-cs"/>
                <a:hlinkClick r:id="rId3" action="ppaction://hlinksldjump"/>
              </a:rPr>
              <a:t>x</a:t>
            </a:r>
            <a:r>
              <a:rPr lang="ru-RU" sz="2000" dirty="0">
                <a:cs typeface="+mn-cs"/>
                <a:hlinkClick r:id="rId3" action="ppaction://hlinksldjump"/>
              </a:rPr>
              <a:t>) = - 2 ( </a:t>
            </a:r>
            <a:r>
              <a:rPr lang="ru-RU" sz="2000" dirty="0" err="1">
                <a:cs typeface="+mn-cs"/>
                <a:hlinkClick r:id="rId3" action="ppaction://hlinksldjump"/>
              </a:rPr>
              <a:t>х</a:t>
            </a:r>
            <a:r>
              <a:rPr lang="ru-RU" sz="2000" dirty="0">
                <a:cs typeface="+mn-cs"/>
                <a:hlinkClick r:id="rId3" action="ppaction://hlinksldjump"/>
              </a:rPr>
              <a:t> – 3 ) </a:t>
            </a:r>
            <a:r>
              <a:rPr lang="ru-RU" sz="2000" baseline="30000" dirty="0">
                <a:cs typeface="+mn-cs"/>
                <a:hlinkClick r:id="rId3" action="ppaction://hlinksldjump"/>
              </a:rPr>
              <a:t>2</a:t>
            </a:r>
            <a:r>
              <a:rPr lang="ru-RU" sz="2000" dirty="0">
                <a:cs typeface="+mn-cs"/>
                <a:hlinkClick r:id="rId3" action="ppaction://hlinksldjump"/>
              </a:rPr>
              <a:t> + 4</a:t>
            </a:r>
            <a:endParaRPr lang="ru-RU" sz="2000" b="1" i="1" dirty="0">
              <a:latin typeface="Times New Roman" pitchFamily="18" charset="0"/>
              <a:cs typeface="+mn-cs"/>
            </a:endParaRPr>
          </a:p>
        </p:txBody>
      </p:sp>
      <p:sp>
        <p:nvSpPr>
          <p:cNvPr id="27652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357950" y="1857364"/>
            <a:ext cx="2428892" cy="1214446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+mn-cs"/>
                <a:hlinkClick r:id="rId4" action="ppaction://hlinksldjump"/>
              </a:rPr>
              <a:t>f</a:t>
            </a:r>
            <a:r>
              <a:rPr lang="ru-RU" dirty="0">
                <a:cs typeface="+mn-cs"/>
                <a:hlinkClick r:id="rId4" action="ppaction://hlinksldjump"/>
              </a:rPr>
              <a:t>(</a:t>
            </a:r>
            <a:r>
              <a:rPr lang="en-US" dirty="0">
                <a:cs typeface="+mn-cs"/>
                <a:hlinkClick r:id="rId4" action="ppaction://hlinksldjump"/>
              </a:rPr>
              <a:t>x</a:t>
            </a:r>
            <a:r>
              <a:rPr lang="ru-RU" dirty="0">
                <a:cs typeface="+mn-cs"/>
                <a:hlinkClick r:id="rId4" action="ppaction://hlinksldjump"/>
              </a:rPr>
              <a:t>)</a:t>
            </a:r>
            <a:r>
              <a:rPr lang="ru-RU" dirty="0">
                <a:cs typeface="+mn-cs"/>
              </a:rPr>
              <a:t> </a:t>
            </a:r>
            <a:r>
              <a:rPr lang="ru-RU" sz="2000" dirty="0">
                <a:cs typeface="+mn-cs"/>
                <a:hlinkClick r:id="rId4" action="ppaction://hlinksldjump"/>
              </a:rPr>
              <a:t> = 7х</a:t>
            </a:r>
            <a:r>
              <a:rPr lang="ru-RU" sz="2000" baseline="30000" dirty="0">
                <a:cs typeface="+mn-cs"/>
                <a:hlinkClick r:id="rId4" action="ppaction://hlinksldjump"/>
              </a:rPr>
              <a:t>2</a:t>
            </a:r>
            <a:r>
              <a:rPr lang="ru-RU" sz="2000" dirty="0">
                <a:cs typeface="+mn-cs"/>
                <a:hlinkClick r:id="rId4" action="ppaction://hlinksldjump"/>
              </a:rPr>
              <a:t> + 2х -1</a:t>
            </a:r>
            <a:endParaRPr lang="ru-RU" sz="2000" dirty="0">
              <a:latin typeface="Times New Roman" pitchFamily="18" charset="0"/>
              <a:cs typeface="+mn-cs"/>
            </a:endParaRPr>
          </a:p>
        </p:txBody>
      </p:sp>
      <p:sp>
        <p:nvSpPr>
          <p:cNvPr id="27653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14348" y="1857364"/>
            <a:ext cx="2643206" cy="1285884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cs typeface="+mn-cs"/>
                <a:hlinkClick r:id="rId4" action="ppaction://hlinksldjump"/>
              </a:rPr>
              <a:t>f</a:t>
            </a:r>
            <a:r>
              <a:rPr lang="ru-RU" sz="2000" dirty="0">
                <a:cs typeface="+mn-cs"/>
                <a:hlinkClick r:id="rId4" action="ppaction://hlinksldjump"/>
              </a:rPr>
              <a:t>(</a:t>
            </a:r>
            <a:r>
              <a:rPr lang="en-US" sz="2000" dirty="0">
                <a:cs typeface="+mn-cs"/>
                <a:hlinkClick r:id="rId4" action="ppaction://hlinksldjump"/>
              </a:rPr>
              <a:t>x</a:t>
            </a:r>
            <a:r>
              <a:rPr lang="ru-RU" sz="2000" dirty="0">
                <a:cs typeface="+mn-cs"/>
                <a:hlinkClick r:id="rId4" action="ppaction://hlinksldjump"/>
              </a:rPr>
              <a:t>) = ( </a:t>
            </a:r>
            <a:r>
              <a:rPr lang="ru-RU" sz="2000" dirty="0" err="1">
                <a:cs typeface="+mn-cs"/>
                <a:hlinkClick r:id="rId4" action="ppaction://hlinksldjump"/>
              </a:rPr>
              <a:t>х</a:t>
            </a:r>
            <a:r>
              <a:rPr lang="ru-RU" sz="2000" dirty="0">
                <a:cs typeface="+mn-cs"/>
                <a:hlinkClick r:id="rId4" action="ppaction://hlinksldjump"/>
              </a:rPr>
              <a:t> + 2 ) </a:t>
            </a:r>
            <a:r>
              <a:rPr lang="ru-RU" sz="2000" baseline="30000" dirty="0">
                <a:cs typeface="+mn-cs"/>
                <a:hlinkClick r:id="rId4" action="ppaction://hlinksldjump"/>
              </a:rPr>
              <a:t>2</a:t>
            </a:r>
            <a:r>
              <a:rPr lang="ru-RU" sz="2000" dirty="0">
                <a:cs typeface="+mn-cs"/>
                <a:hlinkClick r:id="rId4" action="ppaction://hlinksldjump"/>
              </a:rPr>
              <a:t> – 3</a:t>
            </a:r>
            <a:endParaRPr lang="ru-RU" sz="2000" b="1" i="1" dirty="0">
              <a:latin typeface="Times New Roman" pitchFamily="18" charset="0"/>
              <a:cs typeface="+mn-cs"/>
            </a:endParaRPr>
          </a:p>
        </p:txBody>
      </p:sp>
      <p:sp>
        <p:nvSpPr>
          <p:cNvPr id="27655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00166" y="5214950"/>
            <a:ext cx="2714644" cy="1214446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cs typeface="+mn-cs"/>
                <a:hlinkClick r:id="rId4" action="ppaction://hlinksldjump"/>
              </a:rPr>
              <a:t>f</a:t>
            </a:r>
            <a:r>
              <a:rPr lang="ru-RU" sz="1800" dirty="0">
                <a:cs typeface="+mn-cs"/>
                <a:hlinkClick r:id="rId4" action="ppaction://hlinksldjump"/>
              </a:rPr>
              <a:t>(</a:t>
            </a:r>
            <a:r>
              <a:rPr lang="en-US" sz="1800" dirty="0">
                <a:cs typeface="+mn-cs"/>
                <a:hlinkClick r:id="rId4" action="ppaction://hlinksldjump"/>
              </a:rPr>
              <a:t>x</a:t>
            </a:r>
            <a:r>
              <a:rPr lang="ru-RU" sz="1800" dirty="0">
                <a:cs typeface="+mn-cs"/>
                <a:hlinkClick r:id="rId4" action="ppaction://hlinksldjump"/>
              </a:rPr>
              <a:t>) = х</a:t>
            </a:r>
            <a:r>
              <a:rPr lang="ru-RU" sz="1800" baseline="30000" dirty="0">
                <a:cs typeface="+mn-cs"/>
                <a:hlinkClick r:id="rId4" action="ppaction://hlinksldjump"/>
              </a:rPr>
              <a:t>2 </a:t>
            </a:r>
            <a:r>
              <a:rPr lang="ru-RU" sz="1800" dirty="0">
                <a:cs typeface="+mn-cs"/>
                <a:hlinkClick r:id="rId4" action="ppaction://hlinksldjump"/>
              </a:rPr>
              <a:t>+ (а + 1)</a:t>
            </a:r>
            <a:r>
              <a:rPr lang="ru-RU" sz="1800" dirty="0" err="1">
                <a:cs typeface="+mn-cs"/>
                <a:hlinkClick r:id="rId4" action="ppaction://hlinksldjump"/>
              </a:rPr>
              <a:t>х</a:t>
            </a:r>
            <a:r>
              <a:rPr lang="ru-RU" sz="1800" dirty="0">
                <a:cs typeface="+mn-cs"/>
                <a:hlinkClick r:id="rId4" action="ppaction://hlinksldjump"/>
              </a:rPr>
              <a:t> + 3</a:t>
            </a:r>
            <a:endParaRPr lang="ru-RU" sz="1800" b="1" i="1" dirty="0">
              <a:latin typeface="Times New Roman" pitchFamily="18" charset="0"/>
              <a:cs typeface="+mn-cs"/>
            </a:endParaRPr>
          </a:p>
        </p:txBody>
      </p:sp>
      <p:sp>
        <p:nvSpPr>
          <p:cNvPr id="7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43306" y="3357562"/>
            <a:ext cx="2514600" cy="1214446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cs typeface="+mn-cs"/>
                <a:hlinkClick r:id="rId4" action="ppaction://hlinksldjump"/>
              </a:rPr>
              <a:t>f</a:t>
            </a:r>
            <a:r>
              <a:rPr lang="ru-RU" sz="2000" dirty="0">
                <a:cs typeface="+mn-cs"/>
                <a:hlinkClick r:id="rId4" action="ppaction://hlinksldjump"/>
              </a:rPr>
              <a:t>(</a:t>
            </a:r>
            <a:r>
              <a:rPr lang="en-US" sz="2000" dirty="0">
                <a:cs typeface="+mn-cs"/>
                <a:hlinkClick r:id="rId4" action="ppaction://hlinksldjump"/>
              </a:rPr>
              <a:t>x</a:t>
            </a:r>
            <a:r>
              <a:rPr lang="ru-RU" sz="2000" dirty="0">
                <a:cs typeface="+mn-cs"/>
                <a:hlinkClick r:id="rId4" action="ppaction://hlinksldjump"/>
              </a:rPr>
              <a:t>) = </a:t>
            </a:r>
            <a:r>
              <a:rPr lang="ru-RU" sz="2000" dirty="0" smtClean="0">
                <a:cs typeface="+mn-cs"/>
                <a:hlinkClick r:id="rId4" action="ppaction://hlinksldjump"/>
              </a:rPr>
              <a:t>0,5 х</a:t>
            </a:r>
            <a:r>
              <a:rPr lang="ru-RU" sz="2000" baseline="30000" dirty="0" smtClean="0">
                <a:cs typeface="+mn-cs"/>
                <a:hlinkClick r:id="rId4" action="ppaction://hlinksldjump"/>
              </a:rPr>
              <a:t>2 </a:t>
            </a:r>
            <a:r>
              <a:rPr lang="ru-RU" sz="2000" dirty="0">
                <a:cs typeface="+mn-cs"/>
                <a:hlinkClick r:id="rId4" action="ppaction://hlinksldjump"/>
              </a:rPr>
              <a:t>– 6х + 5</a:t>
            </a:r>
            <a:endParaRPr lang="ru-RU" sz="2000" dirty="0">
              <a:cs typeface="+mn-cs"/>
            </a:endParaRPr>
          </a:p>
          <a:p>
            <a:pPr algn="ctr">
              <a:defRPr/>
            </a:pPr>
            <a:r>
              <a:rPr lang="ru-RU" sz="2000" dirty="0">
                <a:cs typeface="+mn-cs"/>
              </a:rPr>
              <a:t> </a:t>
            </a:r>
            <a:endParaRPr lang="ru-RU" sz="2000" dirty="0">
              <a:latin typeface="Times New Roman" pitchFamily="18" charset="0"/>
              <a:cs typeface="+mn-cs"/>
            </a:endParaRPr>
          </a:p>
        </p:txBody>
      </p:sp>
      <p:sp>
        <p:nvSpPr>
          <p:cNvPr id="8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00694" y="5214950"/>
            <a:ext cx="2786062" cy="1219200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cs typeface="+mn-cs"/>
                <a:hlinkClick r:id="rId4" action="ppaction://hlinksldjump"/>
              </a:rPr>
              <a:t>f</a:t>
            </a:r>
            <a:r>
              <a:rPr lang="ru-RU" sz="2000" dirty="0">
                <a:cs typeface="+mn-cs"/>
                <a:hlinkClick r:id="rId4" action="ppaction://hlinksldjump"/>
              </a:rPr>
              <a:t>(</a:t>
            </a:r>
            <a:r>
              <a:rPr lang="en-US" sz="2000" dirty="0">
                <a:cs typeface="+mn-cs"/>
                <a:hlinkClick r:id="rId4" action="ppaction://hlinksldjump"/>
              </a:rPr>
              <a:t>x</a:t>
            </a:r>
            <a:r>
              <a:rPr lang="ru-RU" sz="2000" dirty="0">
                <a:cs typeface="+mn-cs"/>
                <a:hlinkClick r:id="rId4" action="ppaction://hlinksldjump"/>
              </a:rPr>
              <a:t>) = 6х</a:t>
            </a:r>
            <a:r>
              <a:rPr lang="ru-RU" sz="2000" baseline="30000" dirty="0">
                <a:cs typeface="+mn-cs"/>
                <a:hlinkClick r:id="rId4" action="ppaction://hlinksldjump"/>
              </a:rPr>
              <a:t>3</a:t>
            </a:r>
            <a:r>
              <a:rPr lang="ru-RU" sz="2000" dirty="0">
                <a:cs typeface="+mn-cs"/>
                <a:hlinkClick r:id="rId4" action="ppaction://hlinksldjump"/>
              </a:rPr>
              <a:t> – 5х</a:t>
            </a:r>
            <a:r>
              <a:rPr lang="ru-RU" sz="2000" baseline="30000" dirty="0">
                <a:cs typeface="+mn-cs"/>
                <a:hlinkClick r:id="rId4" action="ppaction://hlinksldjump"/>
              </a:rPr>
              <a:t>2</a:t>
            </a:r>
            <a:r>
              <a:rPr lang="ru-RU" sz="2000" dirty="0">
                <a:cs typeface="+mn-cs"/>
                <a:hlinkClick r:id="rId4" action="ppaction://hlinksldjump"/>
              </a:rPr>
              <a:t> + 7</a:t>
            </a:r>
            <a:endParaRPr lang="ru-RU" sz="2000" dirty="0">
              <a:latin typeface="Times New Roman" pitchFamily="18" charset="0"/>
              <a:cs typeface="+mn-cs"/>
            </a:endParaRPr>
          </a:p>
        </p:txBody>
      </p:sp>
      <p:pic>
        <p:nvPicPr>
          <p:cNvPr id="15369" name="Рисунок 9" descr="95099_1_F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214290"/>
            <a:ext cx="2127279" cy="130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357950" y="3643314"/>
            <a:ext cx="2514600" cy="1219200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cs typeface="+mn-cs"/>
                <a:hlinkClick r:id="rId4" action="ppaction://hlinksldjump"/>
              </a:rPr>
              <a:t>f</a:t>
            </a:r>
            <a:r>
              <a:rPr lang="ru-RU" sz="2000" dirty="0">
                <a:cs typeface="+mn-cs"/>
                <a:hlinkClick r:id="rId4" action="ppaction://hlinksldjump"/>
              </a:rPr>
              <a:t>(</a:t>
            </a:r>
            <a:r>
              <a:rPr lang="en-US" sz="2000" dirty="0">
                <a:cs typeface="+mn-cs"/>
                <a:hlinkClick r:id="rId4" action="ppaction://hlinksldjump"/>
              </a:rPr>
              <a:t>x</a:t>
            </a:r>
            <a:r>
              <a:rPr lang="ru-RU" sz="2000" dirty="0">
                <a:cs typeface="+mn-cs"/>
                <a:hlinkClick r:id="rId4" action="ppaction://hlinksldjump"/>
              </a:rPr>
              <a:t>) = ( </a:t>
            </a:r>
            <a:r>
              <a:rPr lang="ru-RU" sz="2000" dirty="0" err="1">
                <a:cs typeface="+mn-cs"/>
                <a:hlinkClick r:id="rId4" action="ppaction://hlinksldjump"/>
              </a:rPr>
              <a:t>х</a:t>
            </a:r>
            <a:r>
              <a:rPr lang="ru-RU" sz="2000" dirty="0">
                <a:cs typeface="+mn-cs"/>
                <a:hlinkClick r:id="rId4" action="ppaction://hlinksldjump"/>
              </a:rPr>
              <a:t> + 2 ) </a:t>
            </a:r>
            <a:r>
              <a:rPr lang="ru-RU" sz="2000" baseline="30000" dirty="0">
                <a:cs typeface="+mn-cs"/>
                <a:hlinkClick r:id="rId4" action="ppaction://hlinksldjump"/>
              </a:rPr>
              <a:t>2</a:t>
            </a:r>
            <a:r>
              <a:rPr lang="ru-RU" sz="2000" dirty="0">
                <a:cs typeface="+mn-cs"/>
                <a:hlinkClick r:id="rId4" action="ppaction://hlinksldjump"/>
              </a:rPr>
              <a:t> – 3</a:t>
            </a:r>
            <a:endParaRPr lang="ru-RU" sz="2000" b="1" i="1" dirty="0">
              <a:latin typeface="Times New Roman" pitchFamily="18" charset="0"/>
              <a:cs typeface="+mn-cs"/>
            </a:endParaRPr>
          </a:p>
        </p:txBody>
      </p:sp>
      <p:sp>
        <p:nvSpPr>
          <p:cNvPr id="1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71868" y="1857364"/>
            <a:ext cx="2514600" cy="1214446"/>
          </a:xfrm>
          <a:prstGeom prst="actionButtonBlank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dirty="0">
                <a:cs typeface="+mn-cs"/>
                <a:hlinkClick r:id="rId3" action="ppaction://hlinksldjump"/>
              </a:rPr>
              <a:t>f</a:t>
            </a:r>
            <a:r>
              <a:rPr lang="ru-RU" sz="2000" dirty="0">
                <a:cs typeface="+mn-cs"/>
                <a:hlinkClick r:id="rId3" action="ppaction://hlinksldjump"/>
              </a:rPr>
              <a:t>(</a:t>
            </a:r>
            <a:r>
              <a:rPr lang="en-US" sz="2000" dirty="0">
                <a:cs typeface="+mn-cs"/>
                <a:hlinkClick r:id="rId3" action="ppaction://hlinksldjump"/>
              </a:rPr>
              <a:t>x</a:t>
            </a:r>
            <a:r>
              <a:rPr lang="ru-RU" sz="2000" dirty="0">
                <a:cs typeface="+mn-cs"/>
                <a:hlinkClick r:id="rId3" action="ppaction://hlinksldjump"/>
              </a:rPr>
              <a:t>) = - 3х</a:t>
            </a:r>
            <a:r>
              <a:rPr lang="ru-RU" sz="2000" baseline="30000" dirty="0">
                <a:cs typeface="+mn-cs"/>
                <a:hlinkClick r:id="rId3" action="ppaction://hlinksldjump"/>
              </a:rPr>
              <a:t>2</a:t>
            </a:r>
            <a:r>
              <a:rPr lang="ru-RU" sz="2000" dirty="0">
                <a:cs typeface="+mn-cs"/>
                <a:hlinkClick r:id="rId3" action="ppaction://hlinksldjump"/>
              </a:rPr>
              <a:t> + 1</a:t>
            </a:r>
            <a:endParaRPr lang="ru-RU" sz="2000" dirty="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animBg="1" autoUpdateAnimBg="0"/>
      <p:bldP spid="27652" grpId="0" animBg="1" autoUpdateAnimBg="0"/>
      <p:bldP spid="27653" grpId="0" animBg="1" autoUpdateAnimBg="0"/>
      <p:bldP spid="27655" grpId="0" animBg="1" autoUpdateAnimBg="0"/>
      <p:bldP spid="7" grpId="0" animBg="1" autoUpdateAnimBg="0"/>
      <p:bldP spid="8" grpId="0" animBg="1" autoUpdateAnimBg="0"/>
      <p:bldP spid="11" grpId="0" animBg="1" autoUpdateAnimBg="0"/>
      <p:bldP spid="1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304800"/>
            <a:ext cx="8286750" cy="1143000"/>
          </a:xfrm>
        </p:spPr>
        <p:txBody>
          <a:bodyPr/>
          <a:lstStyle/>
          <a:p>
            <a:pPr eaLnBrk="1" hangingPunct="1"/>
            <a:r>
              <a:rPr lang="uk-UA" sz="4000" smtClean="0"/>
              <a:t>Для закрепления теоретических знаний решим задачу.</a:t>
            </a:r>
            <a:endParaRPr lang="ru-RU" sz="4000" smtClean="0"/>
          </a:p>
        </p:txBody>
      </p:sp>
      <p:pic>
        <p:nvPicPr>
          <p:cNvPr id="5" name="Рисунок 4" descr="OR68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429000"/>
            <a:ext cx="3077576" cy="260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1214438" y="1928813"/>
            <a:ext cx="7358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/>
            <a:r>
              <a:rPr lang="ru-RU" sz="3600" i="1" u="sng">
                <a:latin typeface="Calibri" pitchFamily="34" charset="0"/>
                <a:ea typeface="Times New Roman" pitchFamily="18" charset="0"/>
                <a:cs typeface="Calibri" pitchFamily="34" charset="0"/>
              </a:rPr>
              <a:t>Задание: </a:t>
            </a:r>
            <a:r>
              <a:rPr lang="ru-RU" sz="3600" i="1"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  <a:r>
              <a:rPr lang="ru-RU" sz="3600">
                <a:latin typeface="Calibri" pitchFamily="34" charset="0"/>
                <a:ea typeface="Times New Roman" pitchFamily="18" charset="0"/>
                <a:cs typeface="Calibri" pitchFamily="34" charset="0"/>
              </a:rPr>
              <a:t>Построить  график  функции :</a:t>
            </a:r>
            <a:endParaRPr lang="ru-RU" sz="3600">
              <a:latin typeface="Arial" charset="0"/>
              <a:ea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643313" y="3214688"/>
          <a:ext cx="1357322" cy="741045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5715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4800" b="1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у  </a:t>
                      </a:r>
                      <a:r>
                        <a:rPr lang="ru-RU" sz="4800" b="1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=</a:t>
                      </a:r>
                      <a:endParaRPr lang="ru-RU" sz="4800" b="1" i="0" u="none" strike="noStrike" dirty="0">
                        <a:solidFill>
                          <a:srgbClr val="008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143500" y="2928938"/>
          <a:ext cx="3714776" cy="1494282"/>
        </p:xfrm>
        <a:graphic>
          <a:graphicData uri="http://schemas.openxmlformats.org/drawingml/2006/table">
            <a:tbl>
              <a:tblPr/>
              <a:tblGrid>
                <a:gridCol w="3714776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ru-RU" sz="4840" b="1" i="0" u="none" strike="noStrike" dirty="0" err="1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4840" b="1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 </a:t>
                      </a:r>
                      <a:r>
                        <a:rPr lang="ru-RU" sz="4840" b="1" i="0" u="none" strike="noStrike" baseline="30000" dirty="0">
                          <a:solidFill>
                            <a:srgbClr val="008000"/>
                          </a:solidFill>
                          <a:latin typeface="Calibri"/>
                        </a:rPr>
                        <a:t>3</a:t>
                      </a:r>
                      <a:r>
                        <a:rPr lang="ru-RU" sz="4840" b="1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 </a:t>
                      </a:r>
                      <a:r>
                        <a:rPr lang="ru-RU" sz="4840" b="1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- 6 </a:t>
                      </a:r>
                      <a:r>
                        <a:rPr lang="ru-RU" sz="4840" b="1" i="0" u="none" strike="noStrike" dirty="0" err="1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4840" b="1" i="0" u="none" strike="noStrike" baseline="30000" dirty="0">
                          <a:solidFill>
                            <a:srgbClr val="008000"/>
                          </a:solidFill>
                          <a:latin typeface="Calibri"/>
                        </a:rPr>
                        <a:t> 2</a:t>
                      </a:r>
                      <a:r>
                        <a:rPr lang="ru-RU" sz="4840" b="1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 + 8 </a:t>
                      </a:r>
                      <a:r>
                        <a:rPr lang="ru-RU" sz="4840" b="1" i="0" u="none" strike="noStrike" dirty="0" err="1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4840" b="1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ru-RU" sz="4840" b="1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           </a:t>
                      </a:r>
                      <a:r>
                        <a:rPr lang="ru-RU" sz="4840" b="1" i="0" u="none" strike="noStrike" dirty="0" err="1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endParaRPr lang="ru-RU" sz="4840" b="1" i="0" u="none" strike="noStrike" dirty="0">
                        <a:solidFill>
                          <a:srgbClr val="008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6396" name="Рисунок 9" descr="003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4500570"/>
            <a:ext cx="19526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064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00000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876"/>
            <a:ext cx="2178080" cy="307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304800"/>
            <a:ext cx="8286750" cy="766763"/>
          </a:xfrm>
        </p:spPr>
        <p:txBody>
          <a:bodyPr/>
          <a:lstStyle/>
          <a:p>
            <a:pPr algn="ctr" eaLnBrk="1" hangingPunct="1"/>
            <a:r>
              <a:rPr lang="uk-UA" b="1" smtClean="0"/>
              <a:t>Решение</a:t>
            </a:r>
            <a:r>
              <a:rPr lang="uk-UA" sz="4000" b="1" smtClean="0"/>
              <a:t> :</a:t>
            </a:r>
            <a:endParaRPr lang="ru-RU" sz="4000" b="1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2938" y="1785938"/>
          <a:ext cx="1357322" cy="619125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5715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0" b="0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у  =</a:t>
                      </a:r>
                      <a:endParaRPr lang="ru-RU" sz="4000" b="0" i="0" u="none" strike="noStrike" dirty="0">
                        <a:solidFill>
                          <a:srgbClr val="008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85938" y="1500188"/>
          <a:ext cx="2928958" cy="1238250"/>
        </p:xfrm>
        <a:graphic>
          <a:graphicData uri="http://schemas.openxmlformats.org/drawingml/2006/table">
            <a:tbl>
              <a:tblPr/>
              <a:tblGrid>
                <a:gridCol w="2928958"/>
              </a:tblGrid>
              <a:tr h="57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4000" b="0" i="0" u="none" strike="noStrike" dirty="0" err="1" smtClean="0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4000" b="0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 </a:t>
                      </a:r>
                      <a:r>
                        <a:rPr lang="ru-RU" sz="4000" b="0" i="0" u="none" strike="noStrike" baseline="30000" dirty="0" smtClean="0">
                          <a:solidFill>
                            <a:srgbClr val="008000"/>
                          </a:solidFill>
                          <a:latin typeface="Calibri"/>
                        </a:rPr>
                        <a:t>3</a:t>
                      </a:r>
                      <a:r>
                        <a:rPr lang="ru-RU" sz="4000" b="0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 - 6 </a:t>
                      </a:r>
                      <a:r>
                        <a:rPr lang="ru-RU" sz="4000" b="0" i="0" u="none" strike="noStrike" dirty="0" err="1" smtClean="0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4000" b="0" i="0" u="none" strike="noStrike" baseline="30000" dirty="0" smtClean="0">
                          <a:solidFill>
                            <a:srgbClr val="008000"/>
                          </a:solidFill>
                          <a:latin typeface="Calibri"/>
                        </a:rPr>
                        <a:t> 2</a:t>
                      </a:r>
                      <a:r>
                        <a:rPr lang="ru-RU" sz="4000" b="0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 + 8 </a:t>
                      </a:r>
                      <a:r>
                        <a:rPr lang="ru-RU" sz="4000" b="0" i="0" u="none" strike="noStrike" dirty="0" err="1" smtClean="0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4000" b="0" i="0" u="none" strike="noStrike" dirty="0" smtClean="0">
                          <a:solidFill>
                            <a:srgbClr val="008000"/>
                          </a:solidFill>
                          <a:latin typeface="Calibri"/>
                        </a:rPr>
                        <a:t> </a:t>
                      </a:r>
                      <a:endParaRPr lang="ru-RU" sz="4000" b="0" i="0" u="none" strike="noStrike" dirty="0">
                        <a:solidFill>
                          <a:srgbClr val="008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4000" b="0" i="0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           </a:t>
                      </a:r>
                      <a:r>
                        <a:rPr lang="ru-RU" sz="4000" b="0" i="0" u="none" strike="noStrike" dirty="0" err="1">
                          <a:solidFill>
                            <a:srgbClr val="008000"/>
                          </a:solidFill>
                          <a:latin typeface="Calibri"/>
                        </a:rPr>
                        <a:t>х</a:t>
                      </a:r>
                      <a:endParaRPr lang="ru-RU" sz="4000" b="0" i="0" u="none" strike="noStrike" dirty="0">
                        <a:solidFill>
                          <a:srgbClr val="008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42938" y="2786063"/>
          <a:ext cx="714380" cy="627695"/>
        </p:xfrm>
        <a:graphic>
          <a:graphicData uri="http://schemas.openxmlformats.org/drawingml/2006/table">
            <a:tbl>
              <a:tblPr/>
              <a:tblGrid>
                <a:gridCol w="714380"/>
              </a:tblGrid>
              <a:tr h="6276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3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х</a:t>
                      </a:r>
                      <a:endParaRPr lang="ru-RU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29734" name="Object 6"/>
          <p:cNvGraphicFramePr>
            <a:graphicFrameLocks noChangeAspect="1"/>
          </p:cNvGraphicFramePr>
          <p:nvPr/>
        </p:nvGraphicFramePr>
        <p:xfrm>
          <a:off x="1214438" y="3000375"/>
          <a:ext cx="50006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4" imgW="139680" imgH="139680" progId="Equation.3">
                  <p:embed/>
                </p:oleObj>
              </mc:Choice>
              <mc:Fallback>
                <p:oleObj name="Формула" r:id="rId4" imgW="139680" imgH="139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3000375"/>
                        <a:ext cx="500062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71625" y="2928938"/>
            <a:ext cx="352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0000"/>
                </a:solidFill>
              </a:rPr>
              <a:t>0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500313" y="2857500"/>
          <a:ext cx="3643338" cy="497205"/>
        </p:xfrm>
        <a:graphic>
          <a:graphicData uri="http://schemas.openxmlformats.org/drawingml/2006/table">
            <a:tbl>
              <a:tblPr/>
              <a:tblGrid>
                <a:gridCol w="950436"/>
                <a:gridCol w="2692902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   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Х </a:t>
                      </a:r>
                      <a:r>
                        <a:rPr lang="ru-RU" sz="3200" b="0" i="0" u="none" strike="noStrike" baseline="30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r>
                        <a:rPr lang="ru-RU" sz="3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 </a:t>
                      </a:r>
                      <a:r>
                        <a:rPr lang="ru-RU" sz="3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х</a:t>
                      </a:r>
                      <a:r>
                        <a:rPr lang="ru-RU" sz="32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3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 </a:t>
                      </a:r>
                      <a:r>
                        <a:rPr lang="ru-RU" sz="3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 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488" y="3500438"/>
          <a:ext cx="5572164" cy="1300163"/>
        </p:xfrm>
        <a:graphic>
          <a:graphicData uri="http://schemas.openxmlformats.org/drawingml/2006/table">
            <a:tbl>
              <a:tblPr/>
              <a:tblGrid>
                <a:gridCol w="5572164"/>
              </a:tblGrid>
              <a:tr h="130016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r>
                        <a:rPr lang="en-US" sz="3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= </a:t>
                      </a:r>
                      <a:r>
                        <a:rPr lang="en-US" sz="3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(х</a:t>
                      </a:r>
                      <a:r>
                        <a:rPr lang="ru-RU" sz="3200" b="1" i="0" u="none" strike="noStrike" baseline="300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3200" b="1" i="0" u="none" strike="noStrike" baseline="300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3200" b="1" i="0" u="none" strike="noStrike" baseline="-250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200" b="1" i="0" u="none" strike="noStrike" baseline="300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r>
                        <a:rPr lang="ru-RU" sz="32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+ </a:t>
                      </a:r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9) 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ru-RU" sz="3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=      </a:t>
                      </a:r>
                    </a:p>
                    <a:p>
                      <a:pPr algn="l" fontAlgn="b"/>
                      <a:r>
                        <a:rPr lang="ru-RU" sz="40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= </a:t>
                      </a:r>
                      <a:r>
                        <a:rPr lang="ru-RU" sz="4000" b="1" i="0" u="none" strike="noStrike" dirty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( </a:t>
                      </a:r>
                      <a:r>
                        <a:rPr lang="ru-RU" sz="4000" b="1" i="0" u="none" strike="noStrike" dirty="0" err="1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r>
                        <a:rPr lang="ru-RU" sz="4000" b="1" i="0" u="none" strike="noStrike" dirty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 - 3 )</a:t>
                      </a:r>
                      <a:r>
                        <a:rPr lang="ru-RU" sz="4000" b="1" i="0" u="none" strike="noStrike" baseline="30000" dirty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4000" b="1" i="0" u="none" strike="noStrike" dirty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 -1</a:t>
                      </a:r>
                      <a:endParaRPr lang="ru-RU" sz="40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2786050" y="4929198"/>
            <a:ext cx="4000514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Arial" charset="0"/>
                <a:ea typeface="Times New Roman" pitchFamily="18" charset="0"/>
              </a:rPr>
              <a:t>График функции   можно построить двумя способами:</a:t>
            </a:r>
            <a:endParaRPr lang="ru-RU" sz="3200" b="1" dirty="0">
              <a:latin typeface="Arial" charset="0"/>
              <a:ea typeface="Times New Roman" pitchFamily="18" charset="0"/>
            </a:endParaRPr>
          </a:p>
        </p:txBody>
      </p:sp>
      <p:pic>
        <p:nvPicPr>
          <p:cNvPr id="14" name="Рисунок 13" descr="9576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6414" y="285728"/>
            <a:ext cx="2044242" cy="307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" grpId="0" autoUpdateAnimBg="0"/>
      <p:bldP spid="1187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1" descr="Рисунок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1285875"/>
            <a:ext cx="4575175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571472" y="1428736"/>
            <a:ext cx="407196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/>
            <a:r>
              <a:rPr lang="ru-RU" sz="2600" dirty="0">
                <a:solidFill>
                  <a:srgbClr val="17365D"/>
                </a:solidFill>
                <a:latin typeface="Arial" charset="0"/>
                <a:ea typeface="Times New Roman" pitchFamily="18" charset="0"/>
              </a:rPr>
              <a:t>Построим график </a:t>
            </a:r>
          </a:p>
          <a:p>
            <a:pPr indent="228600"/>
            <a:r>
              <a:rPr lang="ru-RU" sz="2600" b="1" dirty="0">
                <a:solidFill>
                  <a:srgbClr val="17365D"/>
                </a:solidFill>
                <a:latin typeface="Arial" charset="0"/>
                <a:ea typeface="Times New Roman" pitchFamily="18" charset="0"/>
              </a:rPr>
              <a:t>у = х</a:t>
            </a:r>
            <a:r>
              <a:rPr lang="ru-RU" sz="2600" b="1" baseline="30000" dirty="0">
                <a:solidFill>
                  <a:srgbClr val="17365D"/>
                </a:solidFill>
                <a:latin typeface="Arial" charset="0"/>
                <a:ea typeface="Times New Roman" pitchFamily="18" charset="0"/>
              </a:rPr>
              <a:t>2</a:t>
            </a:r>
            <a:r>
              <a:rPr lang="ru-RU" sz="2600" dirty="0">
                <a:solidFill>
                  <a:srgbClr val="17365D"/>
                </a:solidFill>
                <a:latin typeface="Arial" charset="0"/>
                <a:ea typeface="Times New Roman" pitchFamily="18" charset="0"/>
              </a:rPr>
              <a:t>, </a:t>
            </a:r>
          </a:p>
          <a:p>
            <a:pPr indent="228600"/>
            <a:r>
              <a:rPr lang="ru-RU" sz="2600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затем произведем параллельный его перенос на 3 единицы </a:t>
            </a:r>
            <a:r>
              <a:rPr lang="ru-RU" sz="2600" i="1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вправо</a:t>
            </a:r>
            <a:r>
              <a:rPr lang="ru-RU" sz="2600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 и на 1 единицу </a:t>
            </a:r>
            <a:r>
              <a:rPr lang="ru-RU" sz="2600" i="1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вниз. </a:t>
            </a:r>
          </a:p>
          <a:p>
            <a:pPr indent="228600"/>
            <a:endParaRPr lang="ru-RU" sz="2600" dirty="0">
              <a:solidFill>
                <a:srgbClr val="008080"/>
              </a:solidFill>
              <a:latin typeface="Arial" charset="0"/>
              <a:ea typeface="Times New Roman" pitchFamily="18" charset="0"/>
            </a:endParaRPr>
          </a:p>
          <a:p>
            <a:pPr indent="228600"/>
            <a:r>
              <a:rPr lang="ru-RU" sz="2600" dirty="0">
                <a:solidFill>
                  <a:srgbClr val="17365D"/>
                </a:solidFill>
                <a:latin typeface="Arial" charset="0"/>
                <a:ea typeface="Times New Roman" pitchFamily="18" charset="0"/>
              </a:rPr>
              <a:t> </a:t>
            </a:r>
            <a:endParaRPr lang="ru-RU" sz="1800" dirty="0">
              <a:latin typeface="Arial" charset="0"/>
              <a:ea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357188"/>
            <a:ext cx="6929438" cy="857250"/>
          </a:xfrm>
        </p:spPr>
        <p:txBody>
          <a:bodyPr/>
          <a:lstStyle/>
          <a:p>
            <a:pPr algn="ctr"/>
            <a:r>
              <a:rPr lang="ru-RU" sz="3200" b="1" i="1" smtClean="0">
                <a:solidFill>
                  <a:srgbClr val="990099"/>
                </a:solidFill>
                <a:latin typeface="Arial" charset="0"/>
                <a:cs typeface="Arial" charset="0"/>
              </a:rPr>
              <a:t>Построение графика функции по 1 способу:</a:t>
            </a:r>
          </a:p>
        </p:txBody>
      </p:sp>
      <p:sp>
        <p:nvSpPr>
          <p:cNvPr id="13" name="Овал 12"/>
          <p:cNvSpPr>
            <a:spLocks noChangeArrowheads="1"/>
          </p:cNvSpPr>
          <p:nvPr/>
        </p:nvSpPr>
        <p:spPr bwMode="auto">
          <a:xfrm>
            <a:off x="6429375" y="4357688"/>
            <a:ext cx="142875" cy="21431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4" name="Овал 13"/>
          <p:cNvSpPr>
            <a:spLocks noChangeArrowheads="1"/>
          </p:cNvSpPr>
          <p:nvPr/>
        </p:nvSpPr>
        <p:spPr bwMode="auto">
          <a:xfrm>
            <a:off x="5572125" y="4643438"/>
            <a:ext cx="142875" cy="1428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59" name="Овал 58"/>
          <p:cNvSpPr>
            <a:spLocks noChangeArrowheads="1"/>
          </p:cNvSpPr>
          <p:nvPr/>
        </p:nvSpPr>
        <p:spPr bwMode="auto">
          <a:xfrm flipH="1" flipV="1">
            <a:off x="6429375" y="4714875"/>
            <a:ext cx="142875" cy="1428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67" name="Блок-схема: узел 66"/>
          <p:cNvSpPr/>
          <p:nvPr/>
        </p:nvSpPr>
        <p:spPr bwMode="auto">
          <a:xfrm>
            <a:off x="6143625" y="4357688"/>
            <a:ext cx="142875" cy="142875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8" name="Блок-схема: узел 67"/>
          <p:cNvSpPr/>
          <p:nvPr/>
        </p:nvSpPr>
        <p:spPr bwMode="auto">
          <a:xfrm>
            <a:off x="6715125" y="4357688"/>
            <a:ext cx="142875" cy="142875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17419" name="Рисунок 21" descr="a26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623058"/>
            <a:ext cx="1571603" cy="202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Прямая соединительная линия 22"/>
          <p:cNvCxnSpPr>
            <a:cxnSpLocks noChangeShapeType="1"/>
            <a:stCxn id="14" idx="5"/>
          </p:cNvCxnSpPr>
          <p:nvPr/>
        </p:nvCxnSpPr>
        <p:spPr bwMode="auto">
          <a:xfrm rot="16200000" flipH="1">
            <a:off x="6980238" y="3479800"/>
            <a:ext cx="20638" cy="25923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" name="Прямая соединительная линия 24"/>
          <p:cNvCxnSpPr>
            <a:cxnSpLocks noChangeShapeType="1"/>
            <a:stCxn id="13" idx="4"/>
          </p:cNvCxnSpPr>
          <p:nvPr/>
        </p:nvCxnSpPr>
        <p:spPr bwMode="auto">
          <a:xfrm rot="16200000" flipH="1">
            <a:off x="5680075" y="5392738"/>
            <a:ext cx="1643063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9" name="Полилиния 38"/>
          <p:cNvSpPr>
            <a:spLocks noChangeArrowheads="1"/>
          </p:cNvSpPr>
          <p:nvPr/>
        </p:nvSpPr>
        <p:spPr bwMode="auto">
          <a:xfrm>
            <a:off x="5357813" y="1500188"/>
            <a:ext cx="1143000" cy="3286125"/>
          </a:xfrm>
          <a:custGeom>
            <a:avLst/>
            <a:gdLst>
              <a:gd name="T0" fmla="*/ 0 w 1263534"/>
              <a:gd name="T1" fmla="*/ 0 h 3225338"/>
              <a:gd name="T2" fmla="*/ 1143008 w 1263534"/>
              <a:gd name="T3" fmla="*/ 326920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0" name="Полилиния 39"/>
          <p:cNvSpPr>
            <a:spLocks noChangeArrowheads="1"/>
          </p:cNvSpPr>
          <p:nvPr/>
        </p:nvSpPr>
        <p:spPr bwMode="auto">
          <a:xfrm flipH="1">
            <a:off x="6500813" y="1643063"/>
            <a:ext cx="1357312" cy="3143250"/>
          </a:xfrm>
          <a:custGeom>
            <a:avLst/>
            <a:gdLst>
              <a:gd name="T0" fmla="*/ 0 w 1263534"/>
              <a:gd name="T1" fmla="*/ 0 h 3225338"/>
              <a:gd name="T2" fmla="*/ 1357322 w 1263534"/>
              <a:gd name="T3" fmla="*/ 312706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50" name="Полилиния 49"/>
          <p:cNvSpPr>
            <a:spLocks noChangeArrowheads="1"/>
          </p:cNvSpPr>
          <p:nvPr/>
        </p:nvSpPr>
        <p:spPr bwMode="auto">
          <a:xfrm>
            <a:off x="4357688" y="1357313"/>
            <a:ext cx="1285875" cy="3143250"/>
          </a:xfrm>
          <a:custGeom>
            <a:avLst/>
            <a:gdLst>
              <a:gd name="T0" fmla="*/ 0 w 1263534"/>
              <a:gd name="T1" fmla="*/ 0 h 3225338"/>
              <a:gd name="T2" fmla="*/ 1285884 w 1263534"/>
              <a:gd name="T3" fmla="*/ 312706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008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51" name="Полилиния 50"/>
          <p:cNvSpPr>
            <a:spLocks noChangeArrowheads="1"/>
          </p:cNvSpPr>
          <p:nvPr/>
        </p:nvSpPr>
        <p:spPr bwMode="auto">
          <a:xfrm flipH="1">
            <a:off x="5643563" y="1214438"/>
            <a:ext cx="1285875" cy="3286125"/>
          </a:xfrm>
          <a:custGeom>
            <a:avLst/>
            <a:gdLst>
              <a:gd name="T0" fmla="*/ 0 w 1263534"/>
              <a:gd name="T1" fmla="*/ 0 h 3225338"/>
              <a:gd name="T2" fmla="*/ 1285884 w 1263534"/>
              <a:gd name="T3" fmla="*/ 326920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008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1" name="Овал 20"/>
          <p:cNvSpPr/>
          <p:nvPr/>
        </p:nvSpPr>
        <p:spPr bwMode="auto">
          <a:xfrm>
            <a:off x="5572125" y="2428875"/>
            <a:ext cx="142875" cy="142875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cxnSp>
        <p:nvCxnSpPr>
          <p:cNvPr id="17428" name="Прямая соединительная линия 25"/>
          <p:cNvCxnSpPr>
            <a:cxnSpLocks noChangeShapeType="1"/>
          </p:cNvCxnSpPr>
          <p:nvPr/>
        </p:nvCxnSpPr>
        <p:spPr bwMode="auto">
          <a:xfrm rot="5400000" flipH="1" flipV="1">
            <a:off x="5251450" y="4322763"/>
            <a:ext cx="214313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9" name="Прямая соединительная линия 27"/>
          <p:cNvCxnSpPr>
            <a:cxnSpLocks noChangeShapeType="1"/>
          </p:cNvCxnSpPr>
          <p:nvPr/>
        </p:nvCxnSpPr>
        <p:spPr bwMode="auto">
          <a:xfrm rot="10800000">
            <a:off x="5357813" y="4214813"/>
            <a:ext cx="5715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30" name="Прямая соединительная линия 30"/>
          <p:cNvCxnSpPr>
            <a:cxnSpLocks noChangeShapeType="1"/>
          </p:cNvCxnSpPr>
          <p:nvPr/>
        </p:nvCxnSpPr>
        <p:spPr bwMode="auto">
          <a:xfrm rot="5400000">
            <a:off x="5822950" y="4322763"/>
            <a:ext cx="214313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3" name="Овал 32"/>
          <p:cNvSpPr/>
          <p:nvPr/>
        </p:nvSpPr>
        <p:spPr bwMode="auto">
          <a:xfrm flipV="1">
            <a:off x="5572125" y="4357688"/>
            <a:ext cx="142875" cy="142875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aphicFrame>
        <p:nvGraphicFramePr>
          <p:cNvPr id="82946" name="Object 15"/>
          <p:cNvGraphicFramePr>
            <a:graphicFrameLocks noChangeAspect="1"/>
          </p:cNvGraphicFramePr>
          <p:nvPr/>
        </p:nvGraphicFramePr>
        <p:xfrm>
          <a:off x="285720" y="4143380"/>
          <a:ext cx="4071966" cy="1000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7" name="Формула" r:id="rId5" imgW="1981080" imgH="419040" progId="Equation.3">
                  <p:embed/>
                </p:oleObj>
              </mc:Choice>
              <mc:Fallback>
                <p:oleObj name="Формула" r:id="rId5" imgW="1981080" imgH="4190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4143380"/>
                        <a:ext cx="4071966" cy="1000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 bwMode="auto">
          <a:xfrm>
            <a:off x="857224" y="6286500"/>
            <a:ext cx="357188" cy="571500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000"/>
                            </p:stCondLst>
                            <p:childTnLst>
                              <p:par>
                                <p:cTn id="8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9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9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7000"/>
                            </p:stCondLst>
                            <p:childTnLst>
                              <p:par>
                                <p:cTn id="15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3" grpId="0"/>
      <p:bldP spid="2" grpId="0"/>
      <p:bldP spid="13" grpId="0" animBg="1"/>
      <p:bldP spid="14" grpId="0" animBg="1"/>
      <p:bldP spid="59" grpId="0" animBg="1"/>
      <p:bldP spid="67" grpId="0" animBg="1"/>
      <p:bldP spid="68" grpId="0" animBg="1"/>
      <p:bldP spid="39" grpId="0" animBg="1"/>
      <p:bldP spid="40" grpId="0" animBg="1"/>
      <p:bldP spid="50" grpId="0" animBg="1"/>
      <p:bldP spid="50" grpId="1" animBg="1"/>
      <p:bldP spid="51" grpId="0" animBg="1"/>
      <p:bldP spid="51" grpId="1" animBg="1"/>
      <p:bldP spid="21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1" descr="Рисунок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2613" y="1214438"/>
            <a:ext cx="4573587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357158" y="785794"/>
            <a:ext cx="4000528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228600">
              <a:spcBef>
                <a:spcPts val="600"/>
              </a:spcBef>
            </a:pPr>
            <a:r>
              <a:rPr lang="ru-RU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Построим график , используя свойства  квадратичной функции   у</a:t>
            </a:r>
            <a:r>
              <a:rPr lang="en-US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ru-RU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 = </a:t>
            </a:r>
            <a:r>
              <a:rPr lang="ru-RU" sz="2200" b="1" i="1" dirty="0" err="1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х</a:t>
            </a:r>
            <a:r>
              <a:rPr lang="ru-RU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en-US" sz="2200" b="1" i="1" baseline="30000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2</a:t>
            </a:r>
            <a:r>
              <a:rPr lang="ru-RU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 -</a:t>
            </a:r>
            <a:r>
              <a:rPr lang="en-US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ru-RU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6 </a:t>
            </a:r>
            <a:r>
              <a:rPr lang="ru-RU" sz="2200" b="1" i="1" dirty="0" err="1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х</a:t>
            </a:r>
            <a:r>
              <a:rPr lang="ru-RU" sz="2200" b="1" i="1" dirty="0">
                <a:solidFill>
                  <a:srgbClr val="008000"/>
                </a:solidFill>
                <a:latin typeface="Arial" charset="0"/>
                <a:ea typeface="Times New Roman" pitchFamily="18" charset="0"/>
              </a:rPr>
              <a:t>  + 8 :</a:t>
            </a:r>
          </a:p>
          <a:p>
            <a:pPr indent="228600">
              <a:spcBef>
                <a:spcPts val="600"/>
              </a:spcBef>
            </a:pPr>
            <a:r>
              <a:rPr lang="en-US" sz="2200" dirty="0">
                <a:solidFill>
                  <a:srgbClr val="17365D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uk-UA" sz="2200" b="1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( 3;  -1)-  вершина парабол</a:t>
            </a:r>
            <a:r>
              <a:rPr lang="ru-RU" sz="2200" b="1" dirty="0" err="1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ы</a:t>
            </a:r>
            <a:r>
              <a:rPr lang="ru-RU" sz="2200" b="1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ru-RU" sz="2200" dirty="0" smtClean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(т.к.  </a:t>
            </a:r>
            <a:r>
              <a:rPr lang="ru-RU" sz="2200" dirty="0" err="1" smtClean="0">
                <a:solidFill>
                  <a:srgbClr val="008080"/>
                </a:solidFill>
                <a:ea typeface="Times New Roman" pitchFamily="18" charset="0"/>
              </a:rPr>
              <a:t>х</a:t>
            </a:r>
            <a:r>
              <a:rPr lang="ru-RU" sz="2200" dirty="0" smtClean="0">
                <a:solidFill>
                  <a:srgbClr val="008080"/>
                </a:solidFill>
                <a:ea typeface="Times New Roman" pitchFamily="18" charset="0"/>
              </a:rPr>
              <a:t> </a:t>
            </a:r>
            <a:r>
              <a:rPr lang="ru-RU" sz="2200" dirty="0">
                <a:solidFill>
                  <a:srgbClr val="008080"/>
                </a:solidFill>
                <a:ea typeface="Times New Roman" pitchFamily="18" charset="0"/>
              </a:rPr>
              <a:t>=</a:t>
            </a:r>
            <a:r>
              <a:rPr lang="en-US" sz="2200" dirty="0">
                <a:solidFill>
                  <a:srgbClr val="008080"/>
                </a:solidFill>
                <a:ea typeface="Times New Roman" pitchFamily="18" charset="0"/>
              </a:rPr>
              <a:t> -(b/ 2a)</a:t>
            </a:r>
            <a:r>
              <a:rPr lang="uk-UA" sz="2200" dirty="0">
                <a:solidFill>
                  <a:srgbClr val="008080"/>
                </a:solidFill>
                <a:ea typeface="Times New Roman" pitchFamily="18" charset="0"/>
              </a:rPr>
              <a:t>;   </a:t>
            </a:r>
            <a:r>
              <a:rPr lang="en-US" sz="2200" dirty="0">
                <a:solidFill>
                  <a:srgbClr val="008080"/>
                </a:solidFill>
                <a:ea typeface="Times New Roman" pitchFamily="18" charset="0"/>
              </a:rPr>
              <a:t>y=(4ac – b</a:t>
            </a:r>
            <a:r>
              <a:rPr lang="en-US" sz="2200" baseline="30000" dirty="0">
                <a:solidFill>
                  <a:srgbClr val="008080"/>
                </a:solidFill>
                <a:ea typeface="Times New Roman" pitchFamily="18" charset="0"/>
              </a:rPr>
              <a:t>2</a:t>
            </a:r>
            <a:r>
              <a:rPr lang="en-US" sz="2200" dirty="0">
                <a:solidFill>
                  <a:srgbClr val="008080"/>
                </a:solidFill>
                <a:ea typeface="Times New Roman" pitchFamily="18" charset="0"/>
              </a:rPr>
              <a:t>) / 4a  )</a:t>
            </a:r>
            <a:endParaRPr lang="en-US" sz="2200" dirty="0">
              <a:solidFill>
                <a:srgbClr val="008080"/>
              </a:solidFill>
              <a:latin typeface="Arial" charset="0"/>
              <a:ea typeface="Times New Roman" pitchFamily="18" charset="0"/>
            </a:endParaRPr>
          </a:p>
          <a:p>
            <a:pPr indent="228600">
              <a:spcBef>
                <a:spcPts val="600"/>
              </a:spcBef>
            </a:pPr>
            <a:r>
              <a:rPr lang="ru-RU" sz="2200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Решив квадратное уравнение </a:t>
            </a:r>
            <a:r>
              <a:rPr lang="ru-RU" sz="2200" b="1" dirty="0" err="1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х</a:t>
            </a:r>
            <a:r>
              <a:rPr lang="ru-RU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en-US" sz="2200" b="1" baseline="30000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2</a:t>
            </a:r>
            <a:r>
              <a:rPr lang="ru-RU" sz="2200" b="1" baseline="-25000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-</a:t>
            </a:r>
            <a:r>
              <a:rPr lang="en-US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6 </a:t>
            </a:r>
            <a:r>
              <a:rPr lang="ru-RU" sz="2200" b="1" dirty="0" err="1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х</a:t>
            </a:r>
            <a:r>
              <a:rPr lang="ru-RU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  + 8 =0 </a:t>
            </a:r>
            <a:r>
              <a:rPr lang="ru-RU" sz="2200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определяем  </a:t>
            </a:r>
            <a:r>
              <a:rPr lang="ru-RU" sz="2200" b="1" dirty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нули </a:t>
            </a:r>
            <a:r>
              <a:rPr lang="ru-RU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функции</a:t>
            </a:r>
            <a:r>
              <a:rPr lang="ru-RU" sz="2200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Arial" charset="0"/>
                <a:ea typeface="Times New Roman" pitchFamily="18" charset="0"/>
              </a:rPr>
              <a:t>Х = 2  и Х = 4 </a:t>
            </a:r>
            <a:endParaRPr lang="ru-RU" sz="2200" b="1" dirty="0">
              <a:solidFill>
                <a:srgbClr val="003399"/>
              </a:solidFill>
              <a:latin typeface="Arial" charset="0"/>
              <a:ea typeface="Times New Roman" pitchFamily="18" charset="0"/>
            </a:endParaRPr>
          </a:p>
          <a:p>
            <a:pPr indent="228600">
              <a:spcBef>
                <a:spcPts val="600"/>
              </a:spcBef>
            </a:pPr>
            <a:r>
              <a:rPr lang="uk-UA" sz="2200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а </a:t>
            </a:r>
            <a:r>
              <a:rPr lang="en-US" sz="2200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&gt; </a:t>
            </a:r>
            <a:r>
              <a:rPr lang="uk-UA" sz="2200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0   (</a:t>
            </a:r>
            <a:r>
              <a:rPr lang="ru-RU" sz="2200" dirty="0">
                <a:solidFill>
                  <a:srgbClr val="006666"/>
                </a:solidFill>
                <a:latin typeface="Arial" charset="0"/>
                <a:ea typeface="Times New Roman" pitchFamily="18" charset="0"/>
              </a:rPr>
              <a:t>Ветви параболы направлены вверх)</a:t>
            </a:r>
            <a:endParaRPr lang="en-US" sz="2200" dirty="0">
              <a:solidFill>
                <a:srgbClr val="006666"/>
              </a:solidFill>
              <a:latin typeface="Arial" charset="0"/>
              <a:ea typeface="Times New Roman" pitchFamily="18" charset="0"/>
            </a:endParaRPr>
          </a:p>
          <a:p>
            <a:pPr indent="228600">
              <a:spcBef>
                <a:spcPts val="600"/>
              </a:spcBef>
            </a:pPr>
            <a:r>
              <a:rPr lang="ru-RU" sz="2200" dirty="0">
                <a:solidFill>
                  <a:srgbClr val="282C59"/>
                </a:solidFill>
                <a:latin typeface="Arial" charset="0"/>
                <a:ea typeface="Times New Roman" pitchFamily="18" charset="0"/>
              </a:rPr>
              <a:t>Точка пересечения с осью ординат  </a:t>
            </a:r>
            <a:r>
              <a:rPr lang="ru-RU" sz="2200" dirty="0" smtClean="0">
                <a:solidFill>
                  <a:srgbClr val="282C59"/>
                </a:solidFill>
                <a:latin typeface="Arial" charset="0"/>
                <a:ea typeface="Times New Roman" pitchFamily="18" charset="0"/>
              </a:rPr>
              <a:t>(0 ; </a:t>
            </a:r>
            <a:r>
              <a:rPr lang="en-US" sz="2200" dirty="0" smtClean="0">
                <a:solidFill>
                  <a:srgbClr val="282C59"/>
                </a:solidFill>
                <a:latin typeface="Arial" charset="0"/>
                <a:ea typeface="Times New Roman" pitchFamily="18" charset="0"/>
              </a:rPr>
              <a:t>8</a:t>
            </a:r>
            <a:r>
              <a:rPr lang="ru-RU" sz="2200" dirty="0" smtClean="0">
                <a:solidFill>
                  <a:srgbClr val="282C59"/>
                </a:solidFill>
                <a:latin typeface="Arial" charset="0"/>
                <a:ea typeface="Times New Roman" pitchFamily="18" charset="0"/>
              </a:rPr>
              <a:t>)</a:t>
            </a:r>
            <a:endParaRPr lang="en-US" sz="2200" dirty="0">
              <a:solidFill>
                <a:srgbClr val="282C59"/>
              </a:solidFill>
              <a:latin typeface="Arial" charset="0"/>
              <a:ea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858280" cy="571504"/>
          </a:xfrm>
        </p:spPr>
        <p:txBody>
          <a:bodyPr/>
          <a:lstStyle/>
          <a:p>
            <a:r>
              <a:rPr lang="ru-RU" sz="3000" b="1" dirty="0" smtClean="0">
                <a:solidFill>
                  <a:srgbClr val="990099"/>
                </a:solidFill>
                <a:latin typeface="Arial" charset="0"/>
                <a:cs typeface="Arial" charset="0"/>
              </a:rPr>
              <a:t>Построение графика функции по 2 способу:</a:t>
            </a:r>
          </a:p>
        </p:txBody>
      </p:sp>
      <p:sp>
        <p:nvSpPr>
          <p:cNvPr id="13" name="Овал 12"/>
          <p:cNvSpPr>
            <a:spLocks noChangeArrowheads="1"/>
          </p:cNvSpPr>
          <p:nvPr/>
        </p:nvSpPr>
        <p:spPr bwMode="auto">
          <a:xfrm>
            <a:off x="6480175" y="4248150"/>
            <a:ext cx="142875" cy="21431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4" name="Овал 13"/>
          <p:cNvSpPr>
            <a:spLocks noChangeArrowheads="1"/>
          </p:cNvSpPr>
          <p:nvPr/>
        </p:nvSpPr>
        <p:spPr bwMode="auto">
          <a:xfrm>
            <a:off x="5572125" y="4572000"/>
            <a:ext cx="142875" cy="2857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67" name="Блок-схема: узел 66"/>
          <p:cNvSpPr/>
          <p:nvPr/>
        </p:nvSpPr>
        <p:spPr bwMode="auto">
          <a:xfrm flipV="1">
            <a:off x="6191250" y="4214813"/>
            <a:ext cx="142875" cy="214312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8" name="Блок-схема: узел 67"/>
          <p:cNvSpPr/>
          <p:nvPr/>
        </p:nvSpPr>
        <p:spPr bwMode="auto">
          <a:xfrm>
            <a:off x="6767513" y="4211638"/>
            <a:ext cx="142875" cy="214312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cxnSp>
        <p:nvCxnSpPr>
          <p:cNvPr id="23" name="Прямая соединительная линия 22"/>
          <p:cNvCxnSpPr>
            <a:cxnSpLocks noChangeShapeType="1"/>
          </p:cNvCxnSpPr>
          <p:nvPr/>
        </p:nvCxnSpPr>
        <p:spPr bwMode="auto">
          <a:xfrm>
            <a:off x="5715000" y="4751388"/>
            <a:ext cx="2428875" cy="34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" name="Прямая соединительная линия 24"/>
          <p:cNvCxnSpPr>
            <a:cxnSpLocks noChangeShapeType="1"/>
          </p:cNvCxnSpPr>
          <p:nvPr/>
        </p:nvCxnSpPr>
        <p:spPr bwMode="auto">
          <a:xfrm rot="16200000" flipH="1">
            <a:off x="5741987" y="5256213"/>
            <a:ext cx="1643063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9" name="Блок-схема: узел 28"/>
          <p:cNvSpPr/>
          <p:nvPr/>
        </p:nvSpPr>
        <p:spPr bwMode="auto">
          <a:xfrm>
            <a:off x="5572125" y="2303463"/>
            <a:ext cx="142875" cy="214312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9" name="Полилиния 38"/>
          <p:cNvSpPr>
            <a:spLocks noChangeArrowheads="1"/>
          </p:cNvSpPr>
          <p:nvPr/>
        </p:nvSpPr>
        <p:spPr bwMode="auto">
          <a:xfrm>
            <a:off x="5429250" y="1643063"/>
            <a:ext cx="1114425" cy="3143250"/>
          </a:xfrm>
          <a:custGeom>
            <a:avLst/>
            <a:gdLst>
              <a:gd name="T0" fmla="*/ 0 w 1263534"/>
              <a:gd name="T1" fmla="*/ 0 h 3225338"/>
              <a:gd name="T2" fmla="*/ 1114314 w 1263534"/>
              <a:gd name="T3" fmla="*/ 312706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0" name="Полилиния 39"/>
          <p:cNvSpPr>
            <a:spLocks noChangeArrowheads="1"/>
          </p:cNvSpPr>
          <p:nvPr/>
        </p:nvSpPr>
        <p:spPr bwMode="auto">
          <a:xfrm flipH="1">
            <a:off x="6500813" y="1500188"/>
            <a:ext cx="1357312" cy="3286125"/>
          </a:xfrm>
          <a:custGeom>
            <a:avLst/>
            <a:gdLst>
              <a:gd name="T0" fmla="*/ 0 w 1263534"/>
              <a:gd name="T1" fmla="*/ 0 h 3225338"/>
              <a:gd name="T2" fmla="*/ 1357322 w 1263534"/>
              <a:gd name="T3" fmla="*/ 326920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pic>
        <p:nvPicPr>
          <p:cNvPr id="18" name="Рисунок 17" descr="cartoon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5286388"/>
            <a:ext cx="1306570" cy="1357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49" name="Rectangle 1"/>
          <p:cNvSpPr>
            <a:spLocks noChangeArrowheads="1"/>
          </p:cNvSpPr>
          <p:nvPr/>
        </p:nvSpPr>
        <p:spPr bwMode="auto">
          <a:xfrm rot="-5400000">
            <a:off x="5261769" y="2140744"/>
            <a:ext cx="1990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28600"/>
            <a:r>
              <a:rPr lang="ru-RU" sz="180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Ось</a:t>
            </a:r>
            <a:r>
              <a:rPr lang="en-US" sz="180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180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симметрии</a:t>
            </a:r>
            <a:endParaRPr lang="ru-RU" sz="1800">
              <a:solidFill>
                <a:srgbClr val="008000"/>
              </a:solidFill>
              <a:latin typeface="Arial" charset="0"/>
              <a:ea typeface="Times New Roman" pitchFamily="18" charset="0"/>
            </a:endParaRPr>
          </a:p>
        </p:txBody>
      </p:sp>
      <p:cxnSp>
        <p:nvCxnSpPr>
          <p:cNvPr id="27" name="Прямая со стрелкой 26"/>
          <p:cNvCxnSpPr>
            <a:cxnSpLocks noChangeShapeType="1"/>
          </p:cNvCxnSpPr>
          <p:nvPr/>
        </p:nvCxnSpPr>
        <p:spPr bwMode="auto">
          <a:xfrm rot="16200000" flipV="1">
            <a:off x="4931569" y="3124994"/>
            <a:ext cx="3249612" cy="0"/>
          </a:xfrm>
          <a:prstGeom prst="straightConnector1">
            <a:avLst/>
          </a:prstGeom>
          <a:noFill/>
          <a:ln w="12700" algn="ctr">
            <a:solidFill>
              <a:srgbClr val="008000"/>
            </a:solidFill>
            <a:round/>
            <a:headEnd/>
            <a:tailEnd type="arrow" w="med" len="med"/>
          </a:ln>
        </p:spPr>
      </p:cxnSp>
      <p:sp>
        <p:nvSpPr>
          <p:cNvPr id="59" name="Овал 58"/>
          <p:cNvSpPr>
            <a:spLocks noChangeArrowheads="1"/>
          </p:cNvSpPr>
          <p:nvPr/>
        </p:nvSpPr>
        <p:spPr bwMode="auto">
          <a:xfrm flipH="1" flipV="1">
            <a:off x="6480175" y="4643438"/>
            <a:ext cx="142875" cy="2143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0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3000"/>
                            </p:stCondLst>
                            <p:childTnLst>
                              <p:par>
                                <p:cTn id="10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700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3" grpId="0"/>
      <p:bldP spid="2" grpId="0"/>
      <p:bldP spid="13" grpId="0" animBg="1"/>
      <p:bldP spid="14" grpId="0" animBg="1"/>
      <p:bldP spid="67" grpId="0" animBg="1"/>
      <p:bldP spid="68" grpId="0" animBg="1"/>
      <p:bldP spid="29" grpId="0" animBg="1"/>
      <p:bldP spid="39" grpId="0" animBg="1"/>
      <p:bldP spid="40" grpId="0" animBg="1"/>
      <p:bldP spid="130049" grpId="0"/>
      <p:bldP spid="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1" descr="Рисунок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2613" y="1214438"/>
            <a:ext cx="4573587" cy="53578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Овал 12"/>
          <p:cNvSpPr>
            <a:spLocks noChangeArrowheads="1"/>
          </p:cNvSpPr>
          <p:nvPr/>
        </p:nvSpPr>
        <p:spPr bwMode="auto">
          <a:xfrm>
            <a:off x="6480175" y="4248150"/>
            <a:ext cx="142875" cy="21431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4" name="Овал 13"/>
          <p:cNvSpPr>
            <a:spLocks noChangeArrowheads="1"/>
          </p:cNvSpPr>
          <p:nvPr/>
        </p:nvSpPr>
        <p:spPr bwMode="auto">
          <a:xfrm>
            <a:off x="5572125" y="4572000"/>
            <a:ext cx="142875" cy="2857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67" name="Блок-схема: узел 66"/>
          <p:cNvSpPr/>
          <p:nvPr/>
        </p:nvSpPr>
        <p:spPr bwMode="auto">
          <a:xfrm flipV="1">
            <a:off x="6191250" y="4214813"/>
            <a:ext cx="142875" cy="214312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8" name="Блок-схема: узел 67"/>
          <p:cNvSpPr/>
          <p:nvPr/>
        </p:nvSpPr>
        <p:spPr bwMode="auto">
          <a:xfrm>
            <a:off x="6767513" y="4211638"/>
            <a:ext cx="142875" cy="214312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cxnSp>
        <p:nvCxnSpPr>
          <p:cNvPr id="23" name="Прямая соединительная линия 22"/>
          <p:cNvCxnSpPr>
            <a:cxnSpLocks noChangeShapeType="1"/>
          </p:cNvCxnSpPr>
          <p:nvPr/>
        </p:nvCxnSpPr>
        <p:spPr bwMode="auto">
          <a:xfrm>
            <a:off x="5715000" y="4751388"/>
            <a:ext cx="2428875" cy="34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" name="Прямая соединительная линия 24"/>
          <p:cNvCxnSpPr>
            <a:cxnSpLocks noChangeShapeType="1"/>
          </p:cNvCxnSpPr>
          <p:nvPr/>
        </p:nvCxnSpPr>
        <p:spPr bwMode="auto">
          <a:xfrm rot="16200000" flipH="1">
            <a:off x="5741987" y="5256213"/>
            <a:ext cx="1643063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9" name="Блок-схема: узел 28"/>
          <p:cNvSpPr/>
          <p:nvPr/>
        </p:nvSpPr>
        <p:spPr bwMode="auto">
          <a:xfrm>
            <a:off x="5572125" y="2303463"/>
            <a:ext cx="142875" cy="214312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9" name="Полилиния 38"/>
          <p:cNvSpPr>
            <a:spLocks noChangeArrowheads="1"/>
          </p:cNvSpPr>
          <p:nvPr/>
        </p:nvSpPr>
        <p:spPr bwMode="auto">
          <a:xfrm>
            <a:off x="5429250" y="1643063"/>
            <a:ext cx="1114425" cy="3143250"/>
          </a:xfrm>
          <a:custGeom>
            <a:avLst/>
            <a:gdLst>
              <a:gd name="T0" fmla="*/ 0 w 1263534"/>
              <a:gd name="T1" fmla="*/ 0 h 3225338"/>
              <a:gd name="T2" fmla="*/ 1114314 w 1263534"/>
              <a:gd name="T3" fmla="*/ 312706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0" name="Полилиния 39"/>
          <p:cNvSpPr>
            <a:spLocks noChangeArrowheads="1"/>
          </p:cNvSpPr>
          <p:nvPr/>
        </p:nvSpPr>
        <p:spPr bwMode="auto">
          <a:xfrm flipH="1">
            <a:off x="6500813" y="1500188"/>
            <a:ext cx="1357312" cy="3286125"/>
          </a:xfrm>
          <a:custGeom>
            <a:avLst/>
            <a:gdLst>
              <a:gd name="T0" fmla="*/ 0 w 1263534"/>
              <a:gd name="T1" fmla="*/ 0 h 3225338"/>
              <a:gd name="T2" fmla="*/ 1357322 w 1263534"/>
              <a:gd name="T3" fmla="*/ 3269209 h 3225338"/>
              <a:gd name="T4" fmla="*/ 0 60000 65536"/>
              <a:gd name="T5" fmla="*/ 0 60000 65536"/>
              <a:gd name="T6" fmla="*/ 0 w 1263534"/>
              <a:gd name="T7" fmla="*/ 0 h 3225338"/>
              <a:gd name="T8" fmla="*/ 1263534 w 1263534"/>
              <a:gd name="T9" fmla="*/ 3225338 h 32253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63534" h="3225338">
                <a:moveTo>
                  <a:pt x="0" y="0"/>
                </a:moveTo>
                <a:cubicBezTo>
                  <a:pt x="483523" y="1612669"/>
                  <a:pt x="967047" y="3225338"/>
                  <a:pt x="1263534" y="3208713"/>
                </a:cubicBezTo>
              </a:path>
            </a:pathLst>
          </a:custGeom>
          <a:noFill/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0049" name="Rectangle 1"/>
          <p:cNvSpPr>
            <a:spLocks noChangeArrowheads="1"/>
          </p:cNvSpPr>
          <p:nvPr/>
        </p:nvSpPr>
        <p:spPr bwMode="auto">
          <a:xfrm rot="-5400000">
            <a:off x="5261769" y="2140744"/>
            <a:ext cx="1990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28600"/>
            <a:r>
              <a:rPr lang="ru-RU" sz="1800" dirty="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Ось</a:t>
            </a:r>
            <a:r>
              <a:rPr lang="en-US" sz="1800" dirty="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1800" dirty="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симметрии</a:t>
            </a:r>
            <a:endParaRPr lang="ru-RU" sz="1800" dirty="0">
              <a:solidFill>
                <a:srgbClr val="008000"/>
              </a:solidFill>
              <a:latin typeface="Arial" charset="0"/>
              <a:ea typeface="Times New Roman" pitchFamily="18" charset="0"/>
            </a:endParaRPr>
          </a:p>
        </p:txBody>
      </p:sp>
      <p:cxnSp>
        <p:nvCxnSpPr>
          <p:cNvPr id="27" name="Прямая со стрелкой 26"/>
          <p:cNvCxnSpPr>
            <a:cxnSpLocks noChangeShapeType="1"/>
          </p:cNvCxnSpPr>
          <p:nvPr/>
        </p:nvCxnSpPr>
        <p:spPr bwMode="auto">
          <a:xfrm rot="16200000" flipV="1">
            <a:off x="4931569" y="3124994"/>
            <a:ext cx="3249612" cy="0"/>
          </a:xfrm>
          <a:prstGeom prst="straightConnector1">
            <a:avLst/>
          </a:prstGeom>
          <a:noFill/>
          <a:ln w="12700" algn="ctr">
            <a:solidFill>
              <a:srgbClr val="008000"/>
            </a:solidFill>
            <a:round/>
            <a:headEnd/>
            <a:tailEnd type="arrow" w="med" len="med"/>
          </a:ln>
        </p:spPr>
      </p:cxnSp>
      <p:sp>
        <p:nvSpPr>
          <p:cNvPr id="59" name="Овал 58"/>
          <p:cNvSpPr>
            <a:spLocks noChangeArrowheads="1"/>
          </p:cNvSpPr>
          <p:nvPr/>
        </p:nvSpPr>
        <p:spPr bwMode="auto">
          <a:xfrm flipH="1" flipV="1">
            <a:off x="6480175" y="4643438"/>
            <a:ext cx="142875" cy="21431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4500594" cy="785833"/>
          </a:xfrm>
          <a:solidFill>
            <a:schemeClr val="bg1"/>
          </a:solidFill>
          <a:ln>
            <a:solidFill>
              <a:srgbClr val="990099"/>
            </a:solidFill>
          </a:ln>
        </p:spPr>
        <p:txBody>
          <a:bodyPr/>
          <a:lstStyle/>
          <a:p>
            <a:r>
              <a:rPr lang="ru-RU" sz="2800" dirty="0" smtClean="0">
                <a:solidFill>
                  <a:srgbClr val="990099"/>
                </a:solidFill>
              </a:rPr>
              <a:t> </a:t>
            </a:r>
            <a:r>
              <a:rPr lang="ru-RU" sz="2400" dirty="0" smtClean="0">
                <a:solidFill>
                  <a:srgbClr val="990099"/>
                </a:solidFill>
              </a:rPr>
              <a:t>Область значений функции –</a:t>
            </a:r>
            <a:r>
              <a:rPr lang="ru-RU" sz="2400" dirty="0" smtClean="0"/>
              <a:t> Е (</a:t>
            </a:r>
            <a:r>
              <a:rPr lang="en-US" sz="2400" dirty="0" smtClean="0"/>
              <a:t>f</a:t>
            </a:r>
            <a:r>
              <a:rPr lang="ru-RU" sz="2400" dirty="0" smtClean="0"/>
              <a:t>)</a:t>
            </a:r>
            <a:r>
              <a:rPr lang="uk-UA" sz="2400" dirty="0" smtClean="0"/>
              <a:t> = </a:t>
            </a:r>
            <a:r>
              <a:rPr lang="ru-RU" sz="2400" dirty="0" smtClean="0"/>
              <a:t>[ -1 ; +        )</a:t>
            </a:r>
          </a:p>
        </p:txBody>
      </p:sp>
      <p:sp>
        <p:nvSpPr>
          <p:cNvPr id="24" name="Oval 3"/>
          <p:cNvSpPr>
            <a:spLocks noChangeArrowheads="1"/>
          </p:cNvSpPr>
          <p:nvPr/>
        </p:nvSpPr>
        <p:spPr bwMode="auto">
          <a:xfrm>
            <a:off x="2571736" y="785794"/>
            <a:ext cx="285750" cy="1428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9900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2857488" y="785794"/>
            <a:ext cx="285750" cy="1428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9900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" name="Рисунок 29" descr="125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269206"/>
            <a:ext cx="1214446" cy="228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285720" y="1285860"/>
            <a:ext cx="4000528" cy="892552"/>
          </a:xfrm>
          <a:prstGeom prst="rect">
            <a:avLst/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/>
            <a:r>
              <a:rPr lang="ru-RU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Функция возрастает в промежутке  </a:t>
            </a:r>
            <a:r>
              <a:rPr lang="en-US" sz="28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[</a:t>
            </a:r>
            <a:r>
              <a:rPr lang="ru-RU" sz="28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28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+3</a:t>
            </a:r>
            <a:r>
              <a:rPr lang="uk-UA" sz="28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; </a:t>
            </a:r>
            <a:r>
              <a:rPr lang="en-US" sz="28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  <a:r>
              <a:rPr lang="uk-UA" sz="28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+        )   </a:t>
            </a:r>
            <a:endParaRPr lang="uk-UA" sz="1800" dirty="0">
              <a:latin typeface="Arial" charset="0"/>
              <a:ea typeface="Times New Roman" pitchFamily="18" charset="0"/>
            </a:endParaRPr>
          </a:p>
        </p:txBody>
      </p:sp>
      <p:sp>
        <p:nvSpPr>
          <p:cNvPr id="33" name="Oval 3"/>
          <p:cNvSpPr>
            <a:spLocks noChangeArrowheads="1"/>
          </p:cNvSpPr>
          <p:nvPr/>
        </p:nvSpPr>
        <p:spPr bwMode="auto">
          <a:xfrm flipV="1">
            <a:off x="3571868" y="1857364"/>
            <a:ext cx="285752" cy="142871"/>
          </a:xfrm>
          <a:prstGeom prst="ellipse">
            <a:avLst/>
          </a:prstGeom>
          <a:solidFill>
            <a:srgbClr val="FFFFFF"/>
          </a:solidFill>
          <a:ln w="952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" name="Oval 3"/>
          <p:cNvSpPr>
            <a:spLocks noChangeArrowheads="1"/>
          </p:cNvSpPr>
          <p:nvPr/>
        </p:nvSpPr>
        <p:spPr bwMode="auto">
          <a:xfrm flipV="1">
            <a:off x="3286116" y="1857364"/>
            <a:ext cx="285752" cy="142871"/>
          </a:xfrm>
          <a:prstGeom prst="ellipse">
            <a:avLst/>
          </a:prstGeom>
          <a:solidFill>
            <a:srgbClr val="FFFFFF"/>
          </a:solidFill>
          <a:ln w="952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285720" y="2428868"/>
            <a:ext cx="3714776" cy="892552"/>
          </a:xfrm>
          <a:prstGeom prst="rect">
            <a:avLst/>
          </a:prstGeom>
          <a:solidFill>
            <a:schemeClr val="bg1"/>
          </a:solidFill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/>
            <a:r>
              <a:rPr lang="ru-RU" dirty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Функция убывает в промежутке </a:t>
            </a:r>
            <a:r>
              <a:rPr lang="ru-RU" sz="2800" dirty="0" smtClean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(</a:t>
            </a:r>
            <a:r>
              <a:rPr lang="uk-UA" sz="2800" dirty="0" smtClean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-        </a:t>
            </a:r>
            <a:r>
              <a:rPr lang="uk-UA" sz="2800" dirty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;</a:t>
            </a:r>
            <a:r>
              <a:rPr lang="ru-RU" sz="2800" dirty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+</a:t>
            </a:r>
            <a:r>
              <a:rPr lang="ru-RU" sz="2800" dirty="0" smtClean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3</a:t>
            </a:r>
            <a:r>
              <a:rPr lang="en-US" sz="2800" dirty="0" smtClean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]</a:t>
            </a:r>
            <a:r>
              <a:rPr lang="uk-UA" sz="2800" dirty="0" smtClean="0">
                <a:solidFill>
                  <a:srgbClr val="00666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endParaRPr lang="uk-UA" sz="2800" dirty="0">
              <a:solidFill>
                <a:srgbClr val="006666"/>
              </a:solidFill>
              <a:latin typeface="Arial" charset="0"/>
              <a:ea typeface="Times New Roman" pitchFamily="18" charset="0"/>
            </a:endParaRPr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>
            <a:off x="2428860" y="3000372"/>
            <a:ext cx="214312" cy="1428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" name="Oval 3"/>
          <p:cNvSpPr>
            <a:spLocks noChangeArrowheads="1"/>
          </p:cNvSpPr>
          <p:nvPr/>
        </p:nvSpPr>
        <p:spPr bwMode="auto">
          <a:xfrm>
            <a:off x="2643174" y="3000372"/>
            <a:ext cx="214313" cy="1428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785786" y="3429000"/>
            <a:ext cx="3357586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uk-UA" dirty="0">
                <a:solidFill>
                  <a:srgbClr val="008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Наименьшее   значение  функции равно -1</a:t>
            </a:r>
            <a:endParaRPr lang="uk-UA" dirty="0">
              <a:solidFill>
                <a:srgbClr val="008000"/>
              </a:solidFill>
              <a:latin typeface="Arial" charset="0"/>
              <a:ea typeface="Times New Roman" pitchFamily="18" charset="0"/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1000100" y="4357694"/>
            <a:ext cx="3286148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uk-UA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Наибольшего  значения функции не существует</a:t>
            </a:r>
            <a:endParaRPr lang="uk-UA" dirty="0">
              <a:solidFill>
                <a:srgbClr val="7030A0"/>
              </a:solidFill>
              <a:latin typeface="Arial" charset="0"/>
              <a:ea typeface="Times New Roman" pitchFamily="18" charset="0"/>
            </a:endParaRPr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1714480" y="5286388"/>
            <a:ext cx="2571768" cy="707886"/>
          </a:xfrm>
          <a:prstGeom prst="rect">
            <a:avLst/>
          </a:prstGeom>
          <a:solidFill>
            <a:schemeClr val="bg1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f</a:t>
            </a:r>
            <a:r>
              <a:rPr lang="ru-RU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(</a:t>
            </a:r>
            <a:r>
              <a:rPr lang="en-US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x</a:t>
            </a:r>
            <a:r>
              <a:rPr lang="ru-RU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) &gt; 0 при </a:t>
            </a:r>
            <a:r>
              <a:rPr lang="ru-RU" sz="2000" dirty="0" err="1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х</a:t>
            </a:r>
            <a:r>
              <a:rPr lang="ru-RU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&lt; 2, </a:t>
            </a:r>
            <a:r>
              <a:rPr lang="ru-RU" sz="2000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r>
              <a:rPr lang="uk-UA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или х </a:t>
            </a:r>
            <a:r>
              <a:rPr lang="ru-RU" sz="2000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&gt; 4</a:t>
            </a:r>
            <a:endParaRPr lang="ru-RU" sz="2000" dirty="0">
              <a:solidFill>
                <a:srgbClr val="0070C0"/>
              </a:solidFill>
              <a:latin typeface="Arial" charset="0"/>
              <a:ea typeface="Times New Roman" pitchFamily="18" charset="0"/>
            </a:endParaRP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2214546" y="6143644"/>
            <a:ext cx="2643206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/>
            <a:r>
              <a:rPr lang="en-US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f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x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) &lt; 0 при 2</a:t>
            </a:r>
            <a:r>
              <a:rPr lang="en-US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&lt; </a:t>
            </a:r>
            <a:r>
              <a:rPr lang="ru-RU" sz="2000" dirty="0" err="1">
                <a:latin typeface="Calibri" pitchFamily="34" charset="0"/>
                <a:ea typeface="Times New Roman" pitchFamily="18" charset="0"/>
                <a:cs typeface="Calibri" pitchFamily="34" charset="0"/>
              </a:rPr>
              <a:t>х</a:t>
            </a:r>
            <a:r>
              <a:rPr lang="ru-RU" sz="20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&lt; 4</a:t>
            </a:r>
            <a:endParaRPr lang="ru-RU" sz="2000" dirty="0">
              <a:latin typeface="Arial" charset="0"/>
              <a:ea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163513" eaLnBrk="1" hangingPunct="1">
              <a:tabLst>
                <a:tab pos="914400" algn="l"/>
              </a:tabLst>
            </a:pPr>
            <a:r>
              <a:rPr lang="ru-RU" b="1" i="1" dirty="0" smtClean="0">
                <a:solidFill>
                  <a:srgbClr val="C00000"/>
                </a:solidFill>
                <a:latin typeface="Arial" charset="0"/>
                <a:ea typeface="Times New Roman" pitchFamily="18" charset="0"/>
                <a:cs typeface="Arial" charset="0"/>
              </a:rPr>
              <a:t>Литература</a:t>
            </a:r>
          </a:p>
        </p:txBody>
      </p:sp>
      <p:pic>
        <p:nvPicPr>
          <p:cNvPr id="3" name="Рисунок 2" descr="5698024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876"/>
            <a:ext cx="14859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Risunok19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14290"/>
            <a:ext cx="2727324" cy="204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10" y="2285992"/>
            <a:ext cx="82153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1. Методическая разработка урока «Функция  у = ах</a:t>
            </a:r>
            <a:r>
              <a:rPr lang="ru-RU" baseline="30000" dirty="0"/>
              <a:t>2</a:t>
            </a:r>
            <a:r>
              <a:rPr lang="ru-RU" dirty="0"/>
              <a:t> + </a:t>
            </a:r>
            <a:r>
              <a:rPr lang="en-US" dirty="0" err="1"/>
              <a:t>bx</a:t>
            </a:r>
            <a:r>
              <a:rPr lang="ru-RU" dirty="0"/>
              <a:t> + с,  ее свойства и график».УМК  «Алгебра, 8 класс» А.Г. </a:t>
            </a:r>
            <a:r>
              <a:rPr lang="ru-RU" dirty="0" err="1"/>
              <a:t>Мордкович.Гл</a:t>
            </a:r>
            <a:r>
              <a:rPr lang="ru-RU" dirty="0"/>
              <a:t>. 2 «Квадратичная функция».</a:t>
            </a:r>
          </a:p>
        </p:txBody>
      </p:sp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2143108" y="4000504"/>
            <a:ext cx="65722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dirty="0"/>
              <a:t>2</a:t>
            </a:r>
            <a:r>
              <a:rPr lang="ru-RU" dirty="0" smtClean="0"/>
              <a:t>. </a:t>
            </a:r>
            <a:r>
              <a:rPr lang="ru-RU" dirty="0"/>
              <a:t>Мерзляк А.Г.Полонский В.Б. Якир М.С. </a:t>
            </a:r>
            <a:r>
              <a:rPr lang="ru-RU" dirty="0" err="1"/>
              <a:t>Алгебра:Учебник</a:t>
            </a:r>
            <a:r>
              <a:rPr lang="ru-RU" dirty="0"/>
              <a:t> для 9 </a:t>
            </a:r>
            <a:r>
              <a:rPr lang="ru-RU" dirty="0" err="1"/>
              <a:t>кл</a:t>
            </a:r>
            <a:r>
              <a:rPr lang="ru-RU" dirty="0"/>
              <a:t>. общеобразовательных учебных заведений.- Х. Гимназия,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034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" descr="cat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2757" y="0"/>
            <a:ext cx="58410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2214554"/>
            <a:ext cx="51435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</a:t>
            </a: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за  </a:t>
            </a:r>
          </a:p>
          <a:p>
            <a:pPr>
              <a:defRPr/>
            </a:pP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внимание</a:t>
            </a:r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j028274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404813"/>
            <a:ext cx="43926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763713" y="4724400"/>
            <a:ext cx="583247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+mn-cs"/>
              </a:rPr>
              <a:t>Подумай еще</a:t>
            </a:r>
          </a:p>
        </p:txBody>
      </p:sp>
      <p:sp>
        <p:nvSpPr>
          <p:cNvPr id="7" name="AutoShape 6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4857752" y="6072206"/>
            <a:ext cx="928694" cy="785795"/>
          </a:xfrm>
          <a:prstGeom prst="actionButtonReturn">
            <a:avLst/>
          </a:prstGeom>
          <a:solidFill>
            <a:srgbClr val="FFCC99"/>
          </a:solidFill>
          <a:ln w="158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43125" y="285750"/>
            <a:ext cx="4929188" cy="6167438"/>
            <a:chOff x="113" y="0"/>
            <a:chExt cx="3811" cy="4209"/>
          </a:xfrm>
        </p:grpSpPr>
        <p:pic>
          <p:nvPicPr>
            <p:cNvPr id="27652" name="Picture 4" descr="Рисунок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3" y="1797"/>
              <a:ext cx="1946" cy="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158" y="0"/>
              <a:ext cx="3766" cy="1480"/>
            </a:xfrm>
            <a:prstGeom prst="cloudCallout">
              <a:avLst>
                <a:gd name="adj1" fmla="val -17764"/>
                <a:gd name="adj2" fmla="val 1264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>
                <a:latin typeface="Garamond" pitchFamily="18" charset="0"/>
              </a:endParaRPr>
            </a:p>
          </p:txBody>
        </p:sp>
        <p:sp>
          <p:nvSpPr>
            <p:cNvPr id="47110" name="Text Box 6"/>
            <p:cNvSpPr txBox="1">
              <a:spLocks noChangeArrowheads="1"/>
            </p:cNvSpPr>
            <p:nvPr/>
          </p:nvSpPr>
          <p:spPr bwMode="auto">
            <a:xfrm>
              <a:off x="613" y="300"/>
              <a:ext cx="2720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5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aramond" pitchFamily="18" charset="0"/>
                  <a:cs typeface="+mn-cs"/>
                </a:rPr>
                <a:t>Молодец!!!</a:t>
              </a:r>
            </a:p>
          </p:txBody>
        </p:sp>
      </p:grpSp>
      <p:sp>
        <p:nvSpPr>
          <p:cNvPr id="8" name="AutoShape 6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4929190" y="6072207"/>
            <a:ext cx="928694" cy="785794"/>
          </a:xfrm>
          <a:prstGeom prst="actionButtonReturn">
            <a:avLst/>
          </a:prstGeom>
          <a:solidFill>
            <a:srgbClr val="FFCC99"/>
          </a:solidFill>
          <a:ln w="158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theme/theme1.xml><?xml version="1.0" encoding="utf-8"?>
<a:theme xmlns:a="http://schemas.openxmlformats.org/drawingml/2006/main" name="Эскиз">
  <a:themeElements>
    <a:clrScheme name="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6F89F7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2733</TotalTime>
  <Words>1035</Words>
  <Application>Microsoft Office PowerPoint</Application>
  <PresentationFormat>Экран (4:3)</PresentationFormat>
  <Paragraphs>195</Paragraphs>
  <Slides>25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Arial Unicode MS</vt:lpstr>
      <vt:lpstr>Arial</vt:lpstr>
      <vt:lpstr>Arial Narrow</vt:lpstr>
      <vt:lpstr>Calibri</vt:lpstr>
      <vt:lpstr>Garamond</vt:lpstr>
      <vt:lpstr>Georgia</vt:lpstr>
      <vt:lpstr>Symbol</vt:lpstr>
      <vt:lpstr>Tahoma</vt:lpstr>
      <vt:lpstr>Times New Roman</vt:lpstr>
      <vt:lpstr>Trebuchet MS</vt:lpstr>
      <vt:lpstr>Wingdings</vt:lpstr>
      <vt:lpstr>Эскиз</vt:lpstr>
      <vt:lpstr>Формула</vt:lpstr>
      <vt:lpstr>Диаграмма</vt:lpstr>
      <vt:lpstr>Квадратичная функция. Её свойства и график.</vt:lpstr>
      <vt:lpstr>Презентация PowerPoint</vt:lpstr>
      <vt:lpstr>Презентация PowerPoint</vt:lpstr>
      <vt:lpstr>Презентация PowerPoint</vt:lpstr>
      <vt:lpstr>Алгоритм построения параболы   у = ах2 + bх + с  :</vt:lpstr>
      <vt:lpstr>Построение графика функции</vt:lpstr>
      <vt:lpstr>Презентация PowerPoint</vt:lpstr>
      <vt:lpstr>Презентация PowerPoint</vt:lpstr>
      <vt:lpstr>Презентация PowerPoint</vt:lpstr>
      <vt:lpstr>Свойства квадратичной функции</vt:lpstr>
      <vt:lpstr>Вспоминаем :</vt:lpstr>
      <vt:lpstr>Презентация PowerPoint</vt:lpstr>
      <vt:lpstr>Презентация PowerPoint</vt:lpstr>
      <vt:lpstr>Презентация PowerPoint</vt:lpstr>
      <vt:lpstr>Презентация PowerPoint</vt:lpstr>
      <vt:lpstr> Назовите те параболы, ветви которых будут направлены вниз</vt:lpstr>
      <vt:lpstr>Для закрепления теоретических знаний решим задачу.</vt:lpstr>
      <vt:lpstr>Решение :</vt:lpstr>
      <vt:lpstr>Построение графика функции по 1 способу:</vt:lpstr>
      <vt:lpstr>Построение графика функции по 2 способу:</vt:lpstr>
      <vt:lpstr> Область значений функции – Е (f) = [ -1 ; +        )</vt:lpstr>
      <vt:lpstr>Литература</vt:lpstr>
      <vt:lpstr>Презентация PowerPoint</vt:lpstr>
      <vt:lpstr>Презентация PowerPoint</vt:lpstr>
      <vt:lpstr>Презентация PowerPoint</vt:lpstr>
    </vt:vector>
  </TitlesOfParts>
  <Company>FIO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</dc:creator>
  <cp:lastModifiedBy>Артём Мендрик</cp:lastModifiedBy>
  <cp:revision>340</cp:revision>
  <dcterms:created xsi:type="dcterms:W3CDTF">2004-06-19T07:33:10Z</dcterms:created>
  <dcterms:modified xsi:type="dcterms:W3CDTF">2015-08-11T10:08:40Z</dcterms:modified>
</cp:coreProperties>
</file>