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5"/>
  </p:notesMasterIdLst>
  <p:sldIdLst>
    <p:sldId id="257" r:id="rId2"/>
    <p:sldId id="283" r:id="rId3"/>
    <p:sldId id="284" r:id="rId4"/>
    <p:sldId id="258" r:id="rId5"/>
    <p:sldId id="259" r:id="rId6"/>
    <p:sldId id="260" r:id="rId7"/>
    <p:sldId id="261" r:id="rId8"/>
    <p:sldId id="276" r:id="rId9"/>
    <p:sldId id="277" r:id="rId10"/>
    <p:sldId id="269" r:id="rId11"/>
    <p:sldId id="270" r:id="rId12"/>
    <p:sldId id="262" r:id="rId13"/>
    <p:sldId id="264" r:id="rId14"/>
    <p:sldId id="266" r:id="rId15"/>
    <p:sldId id="275" r:id="rId16"/>
    <p:sldId id="273" r:id="rId17"/>
    <p:sldId id="274" r:id="rId18"/>
    <p:sldId id="278" r:id="rId19"/>
    <p:sldId id="279" r:id="rId20"/>
    <p:sldId id="280" r:id="rId21"/>
    <p:sldId id="281" r:id="rId22"/>
    <p:sldId id="268" r:id="rId23"/>
    <p:sldId id="28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E6852-249A-4631-8C44-998C25D3DC8B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C1978-4B1A-4361-AB68-57177D37B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534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B75C44-A87E-4584-A702-D5C7920C2B5A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3413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AF921E-8623-4AE7-9685-6E27BB84506B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373780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6E7672-D86F-4A58-88B5-8752FBDD71BD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D9FC482-6037-4CFE-B213-C203791BB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ru.wikipedia.org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643174" y="2857496"/>
            <a:ext cx="6215106" cy="114300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i="1" dirty="0" smtClean="0">
                <a:solidFill>
                  <a:srgbClr val="FF5050"/>
                </a:solidFill>
                <a:latin typeface="Monotype Corsiva" pitchFamily="66" charset="0"/>
              </a:rPr>
              <a:t>виды</a:t>
            </a:r>
            <a:r>
              <a:rPr lang="ru-RU" b="1" i="1" dirty="0" smtClean="0">
                <a:solidFill>
                  <a:srgbClr val="FF5050"/>
                </a:solidFill>
                <a:latin typeface="Monotype Corsiva" pitchFamily="66" charset="0"/>
              </a:rPr>
              <a:t>   </a:t>
            </a:r>
            <a:r>
              <a:rPr lang="ru-RU" b="1" i="1" dirty="0" smtClean="0">
                <a:solidFill>
                  <a:srgbClr val="7030A0"/>
                </a:solidFill>
                <a:latin typeface="Monotype Corsiva" pitchFamily="66" charset="0"/>
              </a:rPr>
              <a:t>искусства</a:t>
            </a:r>
            <a:endParaRPr lang="ru-RU" b="1" i="1" dirty="0" smtClean="0">
              <a:solidFill>
                <a:srgbClr val="CC00FF"/>
              </a:solidFill>
              <a:latin typeface="Monotype Corsiva" pitchFamily="66" charset="0"/>
            </a:endParaRPr>
          </a:p>
        </p:txBody>
      </p:sp>
      <p:pic>
        <p:nvPicPr>
          <p:cNvPr id="2051" name="Рисунок 2" descr="31449967_vselennaya_lyubv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071546"/>
            <a:ext cx="2270249" cy="178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Рисунок 3" descr="весь мир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571744"/>
            <a:ext cx="2643206" cy="186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Рисунок 4" descr="весь мир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14290"/>
            <a:ext cx="2224817" cy="1982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5" descr="любить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4000504"/>
            <a:ext cx="2428322" cy="1614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143504" y="5643578"/>
            <a:ext cx="37337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Федорова Галина Владимировна</a:t>
            </a:r>
          </a:p>
          <a:p>
            <a:r>
              <a:rPr lang="ru-RU" dirty="0" smtClean="0"/>
              <a:t>Учитель музыки и МХК</a:t>
            </a:r>
          </a:p>
          <a:p>
            <a:r>
              <a:rPr lang="ru-RU" dirty="0" smtClean="0"/>
              <a:t>МБОУ СОШ № 22 г. Тамбов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96621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        </a:t>
            </a:r>
            <a:r>
              <a:rPr lang="ru-RU" sz="3600" dirty="0" smtClean="0">
                <a:latin typeface="Cambria Math" pitchFamily="18" charset="0"/>
                <a:ea typeface="Cambria Math" pitchFamily="18" charset="0"/>
              </a:rPr>
              <a:t>Виды искусства </a:t>
            </a:r>
            <a:r>
              <a:rPr lang="ru-RU" sz="2000" dirty="0" smtClean="0">
                <a:latin typeface="Cambria Math" pitchFamily="18" charset="0"/>
                <a:ea typeface="Cambria Math" pitchFamily="18" charset="0"/>
              </a:rPr>
              <a:t>–</a:t>
            </a:r>
            <a:br>
              <a:rPr lang="ru-RU" sz="20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2000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20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2000" dirty="0" smtClean="0">
                <a:latin typeface="Cambria Math" pitchFamily="18" charset="0"/>
                <a:ea typeface="Cambria Math" pitchFamily="18" charset="0"/>
              </a:rPr>
              <a:t>это исторически сложившиеся формы творческой деятельности, обладающие способностью художественной реализации жизненного содержания и различающиеся по способам ее материального воплощения.</a:t>
            </a:r>
            <a:endParaRPr lang="ru-RU" sz="2000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Различают 3 группы искусств: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Пространственные или пластические искусства (изобразительное искусство, декоративно-прикладное искусство, архитектура, фотография);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Временные или динамические искусства(музыка, литература);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Пространственно-временные искусства(хореография, литература, театральное искусство, киноискусство)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22944"/>
          </a:xfrm>
        </p:spPr>
        <p:txBody>
          <a:bodyPr/>
          <a:lstStyle/>
          <a:p>
            <a:pPr eaLnBrk="1" hangingPunct="1"/>
            <a:r>
              <a:rPr lang="ru-RU" i="1" dirty="0" smtClean="0"/>
              <a:t>Кто такой </a:t>
            </a:r>
            <a:r>
              <a:rPr lang="ru-RU" i="1" dirty="0" smtClean="0">
                <a:solidFill>
                  <a:srgbClr val="0066FF"/>
                </a:solidFill>
              </a:rPr>
              <a:t>х</a:t>
            </a:r>
            <a:r>
              <a:rPr lang="ru-RU" i="1" dirty="0" smtClean="0">
                <a:solidFill>
                  <a:srgbClr val="CC00FF"/>
                </a:solidFill>
              </a:rPr>
              <a:t>у</a:t>
            </a:r>
            <a:r>
              <a:rPr lang="ru-RU" i="1" dirty="0" smtClean="0">
                <a:solidFill>
                  <a:srgbClr val="0066FF"/>
                </a:solidFill>
              </a:rPr>
              <a:t>д</a:t>
            </a:r>
            <a:r>
              <a:rPr lang="ru-RU" i="1" dirty="0" smtClean="0">
                <a:solidFill>
                  <a:srgbClr val="CC00FF"/>
                </a:solidFill>
              </a:rPr>
              <a:t>о</a:t>
            </a:r>
            <a:r>
              <a:rPr lang="ru-RU" i="1" dirty="0" smtClean="0">
                <a:solidFill>
                  <a:srgbClr val="0066FF"/>
                </a:solidFill>
              </a:rPr>
              <a:t>ж</a:t>
            </a:r>
            <a:r>
              <a:rPr lang="ru-RU" i="1" dirty="0" smtClean="0">
                <a:solidFill>
                  <a:srgbClr val="CC00FF"/>
                </a:solidFill>
              </a:rPr>
              <a:t>н</a:t>
            </a:r>
            <a:r>
              <a:rPr lang="ru-RU" i="1" dirty="0" smtClean="0">
                <a:solidFill>
                  <a:srgbClr val="0066FF"/>
                </a:solidFill>
              </a:rPr>
              <a:t>и</a:t>
            </a:r>
            <a:r>
              <a:rPr lang="ru-RU" i="1" dirty="0" smtClean="0">
                <a:solidFill>
                  <a:srgbClr val="CC00FF"/>
                </a:solidFill>
              </a:rPr>
              <a:t>к </a:t>
            </a:r>
            <a:r>
              <a:rPr lang="ru-RU" i="1" dirty="0" smtClean="0"/>
              <a:t>?</a:t>
            </a:r>
          </a:p>
        </p:txBody>
      </p:sp>
      <p:sp>
        <p:nvSpPr>
          <p:cNvPr id="4099" name="Содержимое 5"/>
          <p:cNvSpPr>
            <a:spLocks noGrp="1"/>
          </p:cNvSpPr>
          <p:nvPr>
            <p:ph sz="half" idx="1"/>
          </p:nvPr>
        </p:nvSpPr>
        <p:spPr>
          <a:xfrm>
            <a:off x="4499992" y="1628801"/>
            <a:ext cx="3520440" cy="2228828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Человек, который видит </a:t>
            </a:r>
            <a:r>
              <a:rPr lang="ru-RU" sz="3600" b="1" i="1" dirty="0" smtClean="0">
                <a:solidFill>
                  <a:srgbClr val="00B0F0"/>
                </a:solidFill>
              </a:rPr>
              <a:t>красоту вокруг</a:t>
            </a:r>
          </a:p>
          <a:p>
            <a:pPr algn="ctr" eaLnBrk="1" hangingPunct="1">
              <a:buFont typeface="Arial" charset="0"/>
              <a:buNone/>
            </a:pPr>
            <a:r>
              <a:rPr lang="ru-RU" dirty="0" smtClean="0"/>
              <a:t>и может сам</a:t>
            </a:r>
          </a:p>
          <a:p>
            <a:pPr algn="ctr" eaLnBrk="1" hangingPunct="1">
              <a:buFont typeface="Arial" charset="0"/>
              <a:buNone/>
            </a:pPr>
            <a:r>
              <a:rPr lang="ru-RU" i="1" dirty="0" smtClean="0">
                <a:solidFill>
                  <a:srgbClr val="CC3399"/>
                </a:solidFill>
              </a:rPr>
              <a:t>создавать прекрасное.</a:t>
            </a:r>
          </a:p>
        </p:txBody>
      </p:sp>
      <p:pic>
        <p:nvPicPr>
          <p:cNvPr id="4100" name="Рисунок 4" descr="658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4192588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5" descr="paint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861048"/>
            <a:ext cx="3402013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2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Рисунок 3" descr="5_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3857625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4" descr="67284799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780928"/>
            <a:ext cx="2874963" cy="37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5" descr="природа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836712"/>
            <a:ext cx="4214813" cy="316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28625" y="500063"/>
            <a:ext cx="8229600" cy="57150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Перед художником </a:t>
            </a:r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</a:rPr>
              <a:t>весь мир.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Он видит моря и леса, поля и горы. </a:t>
            </a:r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Видит </a:t>
            </a:r>
            <a:r>
              <a:rPr lang="ru-RU" i="1" dirty="0" smtClean="0">
                <a:solidFill>
                  <a:srgbClr val="0066FF"/>
                </a:solidFill>
              </a:rPr>
              <a:t>красоту неба</a:t>
            </a:r>
            <a:r>
              <a:rPr lang="ru-RU" dirty="0" smtClean="0"/>
              <a:t>, </a:t>
            </a:r>
            <a:r>
              <a:rPr lang="ru-RU" i="1" dirty="0" smtClean="0">
                <a:solidFill>
                  <a:srgbClr val="7030A0"/>
                </a:solidFill>
              </a:rPr>
              <a:t>синеву моря </a:t>
            </a:r>
            <a:r>
              <a:rPr lang="ru-RU" dirty="0" smtClean="0"/>
              <a:t>и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бескрайность полей.</a:t>
            </a:r>
            <a:r>
              <a:rPr lang="ru-RU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</a:t>
            </a:r>
          </a:p>
        </p:txBody>
      </p:sp>
      <p:pic>
        <p:nvPicPr>
          <p:cNvPr id="6" name="Picture 5" descr="Бенуа Итальянская комедия 19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70542">
            <a:off x="1382700" y="2587086"/>
            <a:ext cx="5112568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8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Пейзах с башнями машков 19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9058" y="214290"/>
            <a:ext cx="4929222" cy="2714644"/>
          </a:xfrm>
        </p:spPr>
        <p:txBody>
          <a:bodyPr/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Икона  </a:t>
            </a:r>
            <a:r>
              <a:rPr lang="ru-RU" sz="2800" dirty="0" smtClean="0"/>
              <a:t>               .</a:t>
            </a:r>
            <a:br>
              <a:rPr lang="ru-RU" sz="2800" dirty="0" smtClean="0"/>
            </a:br>
            <a:r>
              <a:rPr lang="ru-RU" sz="2800" dirty="0" smtClean="0"/>
              <a:t>«</a:t>
            </a:r>
            <a:r>
              <a:rPr lang="ru-RU" sz="2400" dirty="0" smtClean="0"/>
              <a:t>Когда мудрость войдет в сердце твое, и знание будет приятно душе твоей, тогда разум будет охранять тебя». (Библия. Премудрости Соломона)</a:t>
            </a:r>
            <a:r>
              <a:rPr lang="ru-RU" sz="2800" dirty="0" smtClean="0"/>
              <a:t>                   </a:t>
            </a:r>
            <a:endParaRPr lang="ru-RU" sz="2800" dirty="0"/>
          </a:p>
        </p:txBody>
      </p:sp>
      <p:pic>
        <p:nvPicPr>
          <p:cNvPr id="1026" name="Picture 2" descr="C:\Documents and Settings\Леонида\Рабочий стол\6984_27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3744416" cy="5271120"/>
          </a:xfrm>
          <a:prstGeom prst="rect">
            <a:avLst/>
          </a:prstGeom>
          <a:noFill/>
        </p:spPr>
      </p:pic>
      <p:pic>
        <p:nvPicPr>
          <p:cNvPr id="1027" name="Picture 3" descr="C:\Documents and Settings\Леонида\Рабочий стол\110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000372"/>
            <a:ext cx="3714776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Admin\Мои документы\Мои рисунки\Христос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5"/>
            <a:ext cx="3097213" cy="3857625"/>
          </a:xfrm>
          <a:prstGeom prst="rect">
            <a:avLst/>
          </a:prstGeom>
          <a:noFill/>
        </p:spPr>
      </p:pic>
      <p:pic>
        <p:nvPicPr>
          <p:cNvPr id="3076" name="Picture 4" descr="C:\Documents and Settings\Admin\Мои документы\Мои рисунки\0Богородица_c4fe_d752ed54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14290"/>
            <a:ext cx="3143272" cy="4000528"/>
          </a:xfrm>
          <a:prstGeom prst="rect">
            <a:avLst/>
          </a:prstGeom>
          <a:noFill/>
        </p:spPr>
      </p:pic>
      <p:pic>
        <p:nvPicPr>
          <p:cNvPr id="3077" name="Picture 5" descr="C:\Documents and Settings\Admin\Мои документы\Мои рисунки\Соровски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571876"/>
            <a:ext cx="2571768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2857520" cy="785818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                  </a:t>
            </a:r>
            <a:r>
              <a:rPr lang="ru-RU" b="0" dirty="0" smtClean="0">
                <a:latin typeface="Arial Black" pitchFamily="34" charset="0"/>
              </a:rPr>
              <a:t>МУЗЫКА</a:t>
            </a:r>
            <a:endParaRPr lang="ru-RU" b="0" dirty="0"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Нет на земле живого существа</a:t>
            </a:r>
          </a:p>
          <a:p>
            <a:pPr>
              <a:buNone/>
            </a:pPr>
            <a:r>
              <a:rPr lang="ru-RU" dirty="0" smtClean="0"/>
              <a:t>  столь жестокого, крутого, адски злого, чтоб не могла б хотя на час один в нем музыка свершить переворота.</a:t>
            </a:r>
          </a:p>
          <a:p>
            <a:pPr>
              <a:buNone/>
            </a:pPr>
            <a:r>
              <a:rPr lang="ru-RU" dirty="0" smtClean="0"/>
              <a:t>       ( В. Шекспир)</a:t>
            </a:r>
            <a:endParaRPr lang="ru-RU" dirty="0"/>
          </a:p>
        </p:txBody>
      </p:sp>
      <p:pic>
        <p:nvPicPr>
          <p:cNvPr id="1026" name="Picture 2" descr="C:\Documents and Settings\Admin\Мои документы\Мои рисунки\iноты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3831" y="1214422"/>
            <a:ext cx="3358566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Мои рисунки\Рахманинов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2136" b="12136"/>
          <a:stretch>
            <a:fillRect/>
          </a:stretch>
        </p:blipFill>
        <p:spPr bwMode="auto">
          <a:xfrm>
            <a:off x="500034" y="3000372"/>
            <a:ext cx="2786082" cy="3366516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Мои документы\Мои рисунки\М. Глин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786058"/>
            <a:ext cx="2643206" cy="383890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14348" y="1500174"/>
            <a:ext cx="4000528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Без музыки жизнь была бы ошибкой.(Фридрих Ницше)</a:t>
            </a:r>
            <a:endParaRPr lang="ru-RU" dirty="0"/>
          </a:p>
        </p:txBody>
      </p:sp>
      <p:pic>
        <p:nvPicPr>
          <p:cNvPr id="1026" name="Picture 2" descr="C:\Documents and Settings\Admin\Рабочий стол\Мои рисунки\170 чайковски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571480"/>
            <a:ext cx="2577600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Другой художник постарался передать красоту </a:t>
            </a:r>
            <a:br>
              <a:rPr lang="ru-RU" sz="2400" smtClean="0"/>
            </a:br>
            <a:r>
              <a:rPr lang="ru-RU" sz="2400" smtClean="0"/>
              <a:t>животных и людей с помощью глины.</a:t>
            </a:r>
          </a:p>
        </p:txBody>
      </p:sp>
      <p:pic>
        <p:nvPicPr>
          <p:cNvPr id="8195" name="Содержимое 4" descr="скульптор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15684"/>
            <a:ext cx="3521075" cy="3894994"/>
          </a:xfrm>
        </p:spPr>
      </p:pic>
      <p:sp>
        <p:nvSpPr>
          <p:cNvPr id="8196" name="Содержимое 3"/>
          <p:cNvSpPr>
            <a:spLocks noGrp="1"/>
          </p:cNvSpPr>
          <p:nvPr>
            <p:ph sz="half" idx="2"/>
          </p:nvPr>
        </p:nvSpPr>
        <p:spPr>
          <a:xfrm>
            <a:off x="4211960" y="1714488"/>
            <a:ext cx="4038600" cy="841288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sz="4400" b="1" i="1" dirty="0" smtClean="0">
                <a:solidFill>
                  <a:srgbClr val="00B0F0"/>
                </a:solidFill>
              </a:rPr>
              <a:t>Скульптор</a:t>
            </a:r>
          </a:p>
        </p:txBody>
      </p:sp>
      <p:pic>
        <p:nvPicPr>
          <p:cNvPr id="8198" name="Рисунок 6" descr="фигурки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645024"/>
            <a:ext cx="3465512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2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2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michelangelo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57166"/>
            <a:ext cx="6911648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214290"/>
            <a:ext cx="3786190" cy="2857520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i="1" dirty="0" smtClean="0"/>
              <a:t>Архитектурные здания  - </a:t>
            </a:r>
            <a:r>
              <a:rPr lang="ru-RU" sz="2800" dirty="0" smtClean="0"/>
              <a:t>творчество знаменитых архитекторов, благодаря  им  наш мир становится краше и ярче!</a:t>
            </a:r>
            <a:endParaRPr lang="ru-RU" sz="2800" dirty="0"/>
          </a:p>
        </p:txBody>
      </p:sp>
      <p:pic>
        <p:nvPicPr>
          <p:cNvPr id="4" name="Picture 9" descr="83-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3073" r="13073"/>
          <a:stretch>
            <a:fillRect/>
          </a:stretch>
        </p:blipFill>
        <p:spPr bwMode="auto">
          <a:xfrm>
            <a:off x="683568" y="980728"/>
            <a:ext cx="4206240" cy="420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 descr="b11-Gau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7925" y="2581275"/>
            <a:ext cx="2886075" cy="427672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Documents and Settings\Admin\Мои документы\Мои рисунки\дворцовая площад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7786742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20040"/>
            <a:ext cx="3214710" cy="822944"/>
          </a:xfrm>
        </p:spPr>
        <p:txBody>
          <a:bodyPr/>
          <a:lstStyle/>
          <a:p>
            <a:r>
              <a:rPr lang="ru-RU" dirty="0" smtClean="0"/>
              <a:t>         ТАНЕЦ</a:t>
            </a:r>
            <a:endParaRPr lang="ru-RU" dirty="0"/>
          </a:p>
        </p:txBody>
      </p:sp>
      <p:pic>
        <p:nvPicPr>
          <p:cNvPr id="4098" name="Picture 2" descr="C:\Documents and Settings\Admin\Мои документы\Мои рисунки\танец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14290"/>
            <a:ext cx="2763999" cy="4491652"/>
          </a:xfrm>
          <a:prstGeom prst="rect">
            <a:avLst/>
          </a:prstGeom>
          <a:noFill/>
        </p:spPr>
      </p:pic>
      <p:pic>
        <p:nvPicPr>
          <p:cNvPr id="4099" name="Picture 3" descr="C:\Documents and Settings\Admin\Мои документы\Мои рисунки\танец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357298"/>
            <a:ext cx="3476649" cy="521497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9058" y="4857760"/>
            <a:ext cx="4786346" cy="14144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Танец – единственный вид искусства, в котором мы сами являемся инструментом.( </a:t>
            </a:r>
            <a:r>
              <a:rPr lang="ru-RU" dirty="0" err="1" smtClean="0"/>
              <a:t>Рахель</a:t>
            </a:r>
            <a:r>
              <a:rPr lang="ru-RU" dirty="0" smtClean="0"/>
              <a:t> </a:t>
            </a:r>
            <a:r>
              <a:rPr lang="ru-RU" dirty="0" err="1" smtClean="0"/>
              <a:t>Фарнхаген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Мои документы\Мои рисунки\танец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290"/>
            <a:ext cx="6208560" cy="4572032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Мои документы\Мои рисунки\танец 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396" y="3714752"/>
            <a:ext cx="3943243" cy="28575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1472" y="4929198"/>
            <a:ext cx="4643470" cy="1700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Танец – перпендикулярное выражение горизонтальных желаний.(Бернар Шоу)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1538" y="320040"/>
            <a:ext cx="6627710" cy="608630"/>
          </a:xfrm>
        </p:spPr>
        <p:txBody>
          <a:bodyPr/>
          <a:lstStyle/>
          <a:p>
            <a:r>
              <a:rPr lang="ru-RU" dirty="0" smtClean="0"/>
              <a:t>Искусство фотографии</a:t>
            </a:r>
            <a:endParaRPr lang="ru-RU" dirty="0"/>
          </a:p>
        </p:txBody>
      </p:sp>
      <p:pic>
        <p:nvPicPr>
          <p:cNvPr id="9" name="Содержимое 8" descr="фото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214422"/>
            <a:ext cx="3143272" cy="2351622"/>
          </a:xfrm>
        </p:spPr>
      </p:pic>
      <p:pic>
        <p:nvPicPr>
          <p:cNvPr id="10" name="Содержимое 9" descr="фото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14282" y="3786190"/>
            <a:ext cx="3341172" cy="2505879"/>
          </a:xfrm>
        </p:spPr>
      </p:pic>
      <p:sp>
        <p:nvSpPr>
          <p:cNvPr id="11" name="Прямоугольник 10"/>
          <p:cNvSpPr/>
          <p:nvPr/>
        </p:nvSpPr>
        <p:spPr>
          <a:xfrm>
            <a:off x="3786182" y="3643314"/>
            <a:ext cx="4143404" cy="2714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Люди издавна приглядывались к причудливой игре солнечных лучей. Замечали способность освященных предметов изменяться в цвете и форме.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Опыты с химическими соединениями подсказали идею создания светописных изображений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8" name="Picture 4" descr="C:\Documents and Settings\Admin\Рабочий стол\Мои рисунки\фото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142984"/>
            <a:ext cx="3286148" cy="22386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320040"/>
            <a:ext cx="6484834" cy="751506"/>
          </a:xfrm>
        </p:spPr>
        <p:txBody>
          <a:bodyPr/>
          <a:lstStyle/>
          <a:p>
            <a:r>
              <a:rPr lang="ru-RU" dirty="0" smtClean="0"/>
              <a:t>Искусство дизайна</a:t>
            </a:r>
            <a:endParaRPr lang="ru-RU" dirty="0"/>
          </a:p>
        </p:txBody>
      </p:sp>
      <p:pic>
        <p:nvPicPr>
          <p:cNvPr id="5" name="Содержимое 4" descr="школа искусств Сингапур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357298"/>
            <a:ext cx="3521075" cy="2340826"/>
          </a:xfrm>
        </p:spPr>
      </p:pic>
      <p:pic>
        <p:nvPicPr>
          <p:cNvPr id="6" name="Содержимое 5" descr="интерьер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8596" y="3929066"/>
            <a:ext cx="3521075" cy="2640806"/>
          </a:xfrm>
        </p:spPr>
      </p:pic>
      <p:sp>
        <p:nvSpPr>
          <p:cNvPr id="7" name="Прямоугольник 6"/>
          <p:cNvSpPr/>
          <p:nvPr/>
        </p:nvSpPr>
        <p:spPr>
          <a:xfrm>
            <a:off x="4000496" y="1428736"/>
            <a:ext cx="4000528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«Дизайн – абстрактное искусство» (Герберт Рид)</a:t>
            </a:r>
          </a:p>
          <a:p>
            <a:pPr algn="ctr"/>
            <a:r>
              <a:rPr lang="ru-RU" sz="2000" dirty="0" smtClean="0"/>
              <a:t>Дизайн – искусство компоновки, стилистики и украшения.</a:t>
            </a:r>
            <a:endParaRPr lang="ru-RU" sz="2000" dirty="0"/>
          </a:p>
        </p:txBody>
      </p:sp>
      <p:pic>
        <p:nvPicPr>
          <p:cNvPr id="2050" name="Picture 2" descr="C:\Documents and Settings\Admin\Рабочий стол\Мои рисунки\искусство дизайна в фот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4071942"/>
            <a:ext cx="4000528" cy="2410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320040"/>
            <a:ext cx="6413396" cy="680068"/>
          </a:xfrm>
        </p:spPr>
        <p:txBody>
          <a:bodyPr/>
          <a:lstStyle/>
          <a:p>
            <a:r>
              <a:rPr lang="ru-RU" dirty="0" smtClean="0"/>
              <a:t>Искусство кино</a:t>
            </a:r>
            <a:endParaRPr lang="ru-RU" dirty="0"/>
          </a:p>
        </p:txBody>
      </p:sp>
      <p:pic>
        <p:nvPicPr>
          <p:cNvPr id="5" name="Содержимое 4" descr="кино1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1" y="1071546"/>
            <a:ext cx="3601915" cy="2857520"/>
          </a:xfrm>
        </p:spPr>
      </p:pic>
      <p:pic>
        <p:nvPicPr>
          <p:cNvPr id="6" name="Содержимое 5" descr="кино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786182" y="1142984"/>
            <a:ext cx="4400580" cy="3143272"/>
          </a:xfrm>
        </p:spPr>
      </p:pic>
      <p:sp>
        <p:nvSpPr>
          <p:cNvPr id="7" name="Прямоугольник 6"/>
          <p:cNvSpPr/>
          <p:nvPr/>
        </p:nvSpPr>
        <p:spPr>
          <a:xfrm>
            <a:off x="714348" y="4500570"/>
            <a:ext cx="6500858" cy="1857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История кино начинается в 19 веке. Изобретателями кинематографа стали французы, братья Луи и Огюст Люмьер.</a:t>
            </a:r>
          </a:p>
          <a:p>
            <a:pPr algn="ctr"/>
            <a:r>
              <a:rPr lang="ru-RU" sz="2000" dirty="0" smtClean="0"/>
              <a:t>Первая демонстрация фильма состоялась в Париже в 1895 году.</a:t>
            </a:r>
            <a:endParaRPr lang="ru-RU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320040"/>
            <a:ext cx="4698884" cy="4657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Театр</a:t>
            </a:r>
            <a:endParaRPr lang="ru-RU" dirty="0"/>
          </a:p>
        </p:txBody>
      </p:sp>
      <p:pic>
        <p:nvPicPr>
          <p:cNvPr id="5" name="Содержимое 4" descr="театр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857232"/>
            <a:ext cx="2949571" cy="2212178"/>
          </a:xfrm>
        </p:spPr>
      </p:pic>
      <p:pic>
        <p:nvPicPr>
          <p:cNvPr id="6" name="Содержимое 5" descr="театр 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29190" y="1000108"/>
            <a:ext cx="3750948" cy="2571768"/>
          </a:xfrm>
        </p:spPr>
      </p:pic>
      <p:sp>
        <p:nvSpPr>
          <p:cNvPr id="7" name="Прямоугольник 6"/>
          <p:cNvSpPr/>
          <p:nvPr/>
        </p:nvSpPr>
        <p:spPr>
          <a:xfrm>
            <a:off x="214282" y="5357826"/>
            <a:ext cx="7500990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«Весь мир – театр. В нем женщины, мужчины – все актеры. У них свои есть выходы, уходы.</a:t>
            </a:r>
          </a:p>
          <a:p>
            <a:pPr algn="ctr"/>
            <a:r>
              <a:rPr lang="ru-RU" sz="2000" dirty="0" smtClean="0"/>
              <a:t>И каждый не одну играет роль.» (Уильям Шекспир)</a:t>
            </a:r>
            <a:endParaRPr lang="ru-RU" sz="2000" dirty="0"/>
          </a:p>
        </p:txBody>
      </p:sp>
      <p:pic>
        <p:nvPicPr>
          <p:cNvPr id="3074" name="Picture 2" descr="C:\Documents and Settings\Admin\Рабочий стол\Мои рисунки\театр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2643182"/>
            <a:ext cx="3238496" cy="2590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836712"/>
            <a:ext cx="3598026" cy="23636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4"/>
                </a:solidFill>
                <a:latin typeface="Arial Black" pitchFamily="34" charset="0"/>
              </a:rPr>
              <a:t>Мир</a:t>
            </a:r>
            <a:r>
              <a:rPr lang="ru-RU" b="1" i="1" dirty="0" smtClean="0">
                <a:latin typeface="Arial Black" pitchFamily="34" charset="0"/>
              </a:rPr>
              <a:t>  </a:t>
            </a:r>
            <a:r>
              <a:rPr lang="ru-RU" b="1" i="1" dirty="0" smtClean="0">
                <a:solidFill>
                  <a:schemeClr val="accent6"/>
                </a:solidFill>
                <a:latin typeface="Arial Black" pitchFamily="34" charset="0"/>
              </a:rPr>
              <a:t>вокруг</a:t>
            </a:r>
            <a:r>
              <a:rPr lang="ru-RU" b="1" i="1" dirty="0" smtClean="0">
                <a:latin typeface="Arial Black" pitchFamily="34" charset="0"/>
              </a:rPr>
              <a:t> </a:t>
            </a:r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ru-RU" b="1" i="1" dirty="0" smtClean="0"/>
              <a:t> </a:t>
            </a:r>
            <a:br>
              <a:rPr lang="ru-RU" b="1" i="1" dirty="0" smtClean="0"/>
            </a:br>
            <a:r>
              <a:rPr lang="ru-RU" sz="4800" b="1" i="1" dirty="0" smtClean="0">
                <a:solidFill>
                  <a:srgbClr val="CC3399"/>
                </a:solidFill>
              </a:rPr>
              <a:t>БОЛЬШОЙ 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и </a:t>
            </a:r>
            <a:r>
              <a:rPr lang="ru-RU" b="1" i="1" dirty="0" smtClean="0"/>
              <a:t> </a:t>
            </a:r>
            <a:r>
              <a:rPr lang="ru-RU" sz="4000" b="1" i="1" dirty="0" smtClean="0">
                <a:solidFill>
                  <a:srgbClr val="0066FF"/>
                </a:solidFill>
              </a:rPr>
              <a:t>РАЗНЫЙ</a:t>
            </a:r>
            <a:r>
              <a:rPr lang="ru-RU" sz="6000" b="1" i="1" dirty="0" smtClean="0">
                <a:solidFill>
                  <a:schemeClr val="bg2">
                    <a:lumMod val="50000"/>
                  </a:schemeClr>
                </a:solidFill>
              </a:rPr>
              <a:t>!</a:t>
            </a:r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b="1" dirty="0" smtClean="0"/>
          </a:p>
        </p:txBody>
      </p:sp>
      <p:sp>
        <p:nvSpPr>
          <p:cNvPr id="16387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2645696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ru-RU" sz="3200" i="1" dirty="0" smtClean="0">
                <a:solidFill>
                  <a:srgbClr val="0066FF"/>
                </a:solidFill>
              </a:rPr>
              <a:t>Искусство поможет покорить этот мир и стать свободным!!!</a:t>
            </a:r>
          </a:p>
          <a:p>
            <a:pPr eaLnBrk="1" hangingPunct="1"/>
            <a:endParaRPr lang="ru-RU" dirty="0" smtClean="0"/>
          </a:p>
        </p:txBody>
      </p:sp>
      <p:sp>
        <p:nvSpPr>
          <p:cNvPr id="9" name="Рисунок 8"/>
          <p:cNvSpPr>
            <a:spLocks noGrp="1"/>
          </p:cNvSpPr>
          <p:nvPr>
            <p:ph type="pic" idx="1"/>
          </p:nvPr>
        </p:nvSpPr>
        <p:spPr/>
      </p:sp>
      <p:pic>
        <p:nvPicPr>
          <p:cNvPr id="16388" name="Picture 4" descr="D:\ОЛЬГА\садик\Дист обуч_ уроки\урок 1 Мир искуства\весь ми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5666">
            <a:off x="657198" y="1032361"/>
            <a:ext cx="4292320" cy="4095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387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0" y="285728"/>
            <a:ext cx="4357718" cy="4775270"/>
          </a:xfrm>
        </p:spPr>
        <p:txBody>
          <a:bodyPr>
            <a:normAutofit/>
          </a:bodyPr>
          <a:lstStyle/>
          <a:p>
            <a:endParaRPr lang="ru-RU" sz="2400" b="1" dirty="0" smtClean="0"/>
          </a:p>
          <a:p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Источники информации</a:t>
            </a:r>
          </a:p>
          <a:p>
            <a:endParaRPr lang="ru-RU" sz="24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1.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http://images.yandex.ru/?lr=13</a:t>
            </a:r>
            <a:endParaRPr lang="ru-RU" sz="20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2.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hlinkClick r:id="rId2"/>
              </a:rPr>
              <a:t>http://ru.wikipedia.org/</a:t>
            </a:r>
            <a:endParaRPr lang="ru-RU" sz="20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3.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http://crossmoda.narod.ru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/</a:t>
            </a:r>
            <a:endParaRPr lang="ru-RU" sz="24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4.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http://www.wikiquote.info/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Рисунок 6" descr="73271734_314253928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4474" r="14474"/>
          <a:stretch>
            <a:fillRect/>
          </a:stretch>
        </p:blipFill>
        <p:spPr>
          <a:xfrm>
            <a:off x="642938" y="1285875"/>
            <a:ext cx="3714750" cy="392112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349</TotalTime>
  <Words>355</Words>
  <Application>Microsoft Office PowerPoint</Application>
  <PresentationFormat>Экран (4:3)</PresentationFormat>
  <Paragraphs>58</Paragraphs>
  <Slides>23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Calibri</vt:lpstr>
      <vt:lpstr>Cambria Math</vt:lpstr>
      <vt:lpstr>Monotype Corsiva</vt:lpstr>
      <vt:lpstr>Trebuchet MS</vt:lpstr>
      <vt:lpstr>Wingdings</vt:lpstr>
      <vt:lpstr>Wingdings 2</vt:lpstr>
      <vt:lpstr>Изящная</vt:lpstr>
      <vt:lpstr>виды   искусства</vt:lpstr>
      <vt:lpstr>         Виды искусства –  это исторически сложившиеся формы творческой деятельности, обладающие способностью художественной реализации жизненного содержания и различающиеся по способам ее материального воплощения.</vt:lpstr>
      <vt:lpstr>Различают 3 группы искусств:</vt:lpstr>
      <vt:lpstr>Кто такой художник ?</vt:lpstr>
      <vt:lpstr>Презентация PowerPoint</vt:lpstr>
      <vt:lpstr>Презентация PowerPoint</vt:lpstr>
      <vt:lpstr>Презентация PowerPoint</vt:lpstr>
      <vt:lpstr>Икона                 . «Когда мудрость войдет в сердце твое, и знание будет приятно душе твоей, тогда разум будет охранять тебя». (Библия. Премудрости Соломона)                   </vt:lpstr>
      <vt:lpstr>Презентация PowerPoint</vt:lpstr>
      <vt:lpstr>                  МУЗЫКА</vt:lpstr>
      <vt:lpstr>Презентация PowerPoint</vt:lpstr>
      <vt:lpstr>Другой художник постарался передать красоту  животных и людей с помощью глины.</vt:lpstr>
      <vt:lpstr>Презентация PowerPoint</vt:lpstr>
      <vt:lpstr>Архитектурные здания  - творчество знаменитых архитекторов, благодаря  им  наш мир становится краше и ярче!</vt:lpstr>
      <vt:lpstr>Презентация PowerPoint</vt:lpstr>
      <vt:lpstr>         ТАНЕЦ</vt:lpstr>
      <vt:lpstr>Презентация PowerPoint</vt:lpstr>
      <vt:lpstr>Искусство фотографии</vt:lpstr>
      <vt:lpstr>Искусство дизайна</vt:lpstr>
      <vt:lpstr>Искусство кино</vt:lpstr>
      <vt:lpstr>Театр</vt:lpstr>
      <vt:lpstr>Мир  вокруг –  БОЛЬШОЙ  и  РАЗНЫЙ! </vt:lpstr>
      <vt:lpstr>Презентация PowerPoint</vt:lpstr>
    </vt:vector>
  </TitlesOfParts>
  <Company>Home PC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  И  Р      И  С  К  У С  С  Т  В  А</dc:title>
  <dc:creator>Leonida</dc:creator>
  <cp:lastModifiedBy>Артём Мендрик</cp:lastModifiedBy>
  <cp:revision>39</cp:revision>
  <dcterms:created xsi:type="dcterms:W3CDTF">2011-04-29T17:35:39Z</dcterms:created>
  <dcterms:modified xsi:type="dcterms:W3CDTF">2015-08-11T13:50:29Z</dcterms:modified>
</cp:coreProperties>
</file>