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60"/>
  </p:notesMasterIdLst>
  <p:handoutMasterIdLst>
    <p:handoutMasterId r:id="rId61"/>
  </p:handoutMasterIdLst>
  <p:sldIdLst>
    <p:sldId id="335" r:id="rId2"/>
    <p:sldId id="447" r:id="rId3"/>
    <p:sldId id="448" r:id="rId4"/>
    <p:sldId id="499" r:id="rId5"/>
    <p:sldId id="449" r:id="rId6"/>
    <p:sldId id="471" r:id="rId7"/>
    <p:sldId id="392" r:id="rId8"/>
    <p:sldId id="338" r:id="rId9"/>
    <p:sldId id="438" r:id="rId10"/>
    <p:sldId id="478" r:id="rId11"/>
    <p:sldId id="393" r:id="rId12"/>
    <p:sldId id="484" r:id="rId13"/>
    <p:sldId id="486" r:id="rId14"/>
    <p:sldId id="485" r:id="rId15"/>
    <p:sldId id="445" r:id="rId16"/>
    <p:sldId id="456" r:id="rId17"/>
    <p:sldId id="457" r:id="rId18"/>
    <p:sldId id="470" r:id="rId19"/>
    <p:sldId id="458" r:id="rId20"/>
    <p:sldId id="488" r:id="rId21"/>
    <p:sldId id="373" r:id="rId22"/>
    <p:sldId id="503" r:id="rId23"/>
    <p:sldId id="479" r:id="rId24"/>
    <p:sldId id="394" r:id="rId25"/>
    <p:sldId id="376" r:id="rId26"/>
    <p:sldId id="416" r:id="rId27"/>
    <p:sldId id="395" r:id="rId28"/>
    <p:sldId id="396" r:id="rId29"/>
    <p:sldId id="444" r:id="rId30"/>
    <p:sldId id="505" r:id="rId31"/>
    <p:sldId id="377" r:id="rId32"/>
    <p:sldId id="401" r:id="rId33"/>
    <p:sldId id="446" r:id="rId34"/>
    <p:sldId id="481" r:id="rId35"/>
    <p:sldId id="402" r:id="rId36"/>
    <p:sldId id="475" r:id="rId37"/>
    <p:sldId id="403" r:id="rId38"/>
    <p:sldId id="404" r:id="rId39"/>
    <p:sldId id="424" r:id="rId40"/>
    <p:sldId id="418" r:id="rId41"/>
    <p:sldId id="502" r:id="rId42"/>
    <p:sldId id="425" r:id="rId43"/>
    <p:sldId id="417" r:id="rId44"/>
    <p:sldId id="410" r:id="rId45"/>
    <p:sldId id="411" r:id="rId46"/>
    <p:sldId id="427" r:id="rId47"/>
    <p:sldId id="506" r:id="rId48"/>
    <p:sldId id="490" r:id="rId49"/>
    <p:sldId id="443" r:id="rId50"/>
    <p:sldId id="480" r:id="rId51"/>
    <p:sldId id="492" r:id="rId52"/>
    <p:sldId id="496" r:id="rId53"/>
    <p:sldId id="498" r:id="rId54"/>
    <p:sldId id="497" r:id="rId55"/>
    <p:sldId id="500" r:id="rId56"/>
    <p:sldId id="504" r:id="rId57"/>
    <p:sldId id="501" r:id="rId58"/>
    <p:sldId id="474" r:id="rId59"/>
  </p:sldIdLst>
  <p:sldSz cx="9144000" cy="6858000" type="screen4x3"/>
  <p:notesSz cx="7099300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A50021"/>
    <a:srgbClr val="FFFF99"/>
    <a:srgbClr val="00FF00"/>
    <a:srgbClr val="FFFF66"/>
    <a:srgbClr val="FF3300"/>
    <a:srgbClr val="9999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1" autoAdjust="0"/>
    <p:restoredTop sz="98535" autoAdjust="0"/>
  </p:normalViewPr>
  <p:slideViewPr>
    <p:cSldViewPr snapToGrid="0">
      <p:cViewPr varScale="1">
        <p:scale>
          <a:sx n="75" d="100"/>
          <a:sy n="75" d="100"/>
        </p:scale>
        <p:origin x="9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2" tIns="49516" rIns="99032" bIns="49516" numCol="1" anchor="t" anchorCtr="0" compatLnSpc="1">
            <a:prstTxWarp prst="textNoShape">
              <a:avLst/>
            </a:prstTxWarp>
          </a:bodyPr>
          <a:lstStyle>
            <a:lvl1pPr defTabSz="989013">
              <a:defRPr sz="13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2" tIns="49516" rIns="99032" bIns="49516" numCol="1" anchor="t" anchorCtr="0" compatLnSpc="1">
            <a:prstTxWarp prst="textNoShape">
              <a:avLst/>
            </a:prstTxWarp>
          </a:bodyPr>
          <a:lstStyle>
            <a:lvl1pPr algn="r" defTabSz="989013">
              <a:defRPr sz="13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2" tIns="49516" rIns="99032" bIns="49516" numCol="1" anchor="b" anchorCtr="0" compatLnSpc="1">
            <a:prstTxWarp prst="textNoShape">
              <a:avLst/>
            </a:prstTxWarp>
          </a:bodyPr>
          <a:lstStyle>
            <a:lvl1pPr defTabSz="989013">
              <a:defRPr sz="13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2" tIns="49516" rIns="99032" bIns="49516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>
                <a:latin typeface="Times New Roman" pitchFamily="18" charset="0"/>
              </a:defRPr>
            </a:lvl1pPr>
          </a:lstStyle>
          <a:p>
            <a:fld id="{58C5BE7D-A3AF-4BAF-A2F2-DEF95B68BDB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3628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defTabSz="965200">
              <a:defRPr sz="13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defTabSz="965200">
              <a:defRPr sz="13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>
                <a:latin typeface="Times New Roman" pitchFamily="18" charset="0"/>
              </a:defRPr>
            </a:lvl1pPr>
          </a:lstStyle>
          <a:p>
            <a:fld id="{E4916350-ACF2-4475-8F48-86A156F022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0770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77E08-4C7C-4E01-A1DC-D022734E2760}" type="slidenum">
              <a:rPr lang="ru-RU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8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1380" name="Номер слайда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460" tIns="48230" rIns="96460" bIns="48230" anchor="b"/>
          <a:lstStyle/>
          <a:p>
            <a:pPr algn="r" defTabSz="965200"/>
            <a:fld id="{DDE907CE-6A19-4C40-B921-8E55ACB2EA7D}" type="slidenum">
              <a:rPr lang="ru-RU" sz="1300">
                <a:latin typeface="Times New Roman" pitchFamily="18" charset="0"/>
              </a:rPr>
              <a:pPr algn="r" defTabSz="965200"/>
              <a:t>4</a:t>
            </a:fld>
            <a:endParaRPr lang="ru-RU" sz="13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40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148BAD-98C1-4552-AD7C-ABED848B6E08}" type="slidenum">
              <a:rPr lang="ru-RU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447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FA8D-D477-4D7D-9529-CAD222F51CFF}" type="slidenum">
              <a:rPr lang="ru-RU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8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57284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76777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7422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D5C46B-A2D5-48F6-9084-E4FE36333365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45FA51-DD0E-455B-8810-6685F27B55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03D70-9CDC-4C83-80B6-F085E22871D6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E2359-823E-47FF-90B5-4D581665C7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72677-62B2-40C1-ACD6-B34BC7573819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11107-EA45-43FA-88F1-84308ABFB7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4E4BC-5CFD-43C1-BF8F-2B55A146E4F0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537DC8-5320-4316-BB82-5D43E8078E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FC225-5747-48D7-AFFB-D287288CF545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BFE18-386B-4351-994F-6C0C60B4C8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929C2-A5BC-4EFD-B018-62CF2160BC4D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8CBF9-633E-481A-9B59-C5507FDF14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4CFAD1-E120-4F24-B265-F66E9EB640F4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61B54C-CCE0-4DB8-992A-7962F4B3D6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9958B-B2DD-45A2-9302-B80837944767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CA8DB-FEB7-478B-8D28-D395472B4A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6C838A-20C3-49D1-AC13-F26E97A3C452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7EE4D-3147-469F-8C86-74919F77D8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48EFB1-F246-460B-9324-9525E736AAF0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833988-7A59-408A-B027-37E8D46DA6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4A524-8E7C-4262-861E-5200099E8986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9918A3-6CB3-4C8E-B3E9-84F2326212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5C7A39-B44D-446E-BFFB-58FBB8173400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1795A-6964-47EC-940D-E34FD57F49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048F26-399E-4394-ACAA-4F48935DE02F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1D8BF4-41E9-4FCD-BE45-210F457F1B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584A5-3CB8-470F-9B62-461E40B0A1E5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1C05B3-68D0-4BF3-8EFF-3B7AD6DD7D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4BE01-0E1C-4D2A-B1D2-7E0231E3F96F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4B9FA0-9E79-47FB-87C7-F0E03351D3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ADB0DD-851A-4616-9A68-CDDC50F513DB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54C93-4476-4542-817C-82D7250CE6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9BF8E7-4DF5-4BF1-BC00-E9763807D163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7CE18E-DA65-43D3-AFCE-7F4C08B83F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189AB77-A6FC-4785-A549-D5C68D66D501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1324161-8022-48C4-8069-0C2192C43E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94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35008D7-D6AA-44C4-A611-B032591867E2}" type="datetime1">
              <a:rPr lang="ru-RU"/>
              <a:pPr/>
              <a:t>13.08.2015</a:t>
            </a:fld>
            <a:endParaRPr lang="ru-RU"/>
          </a:p>
        </p:txBody>
      </p:sp>
      <p:sp>
        <p:nvSpPr>
          <p:cNvPr id="594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94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1"/>
            </a:lvl1pPr>
          </a:lstStyle>
          <a:p>
            <a:fld id="{7ED1D124-D233-470C-9B36-60BCE2D999B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  <p:sldLayoutId id="2147483655" r:id="rId12"/>
    <p:sldLayoutId id="2147483654" r:id="rId13"/>
    <p:sldLayoutId id="2147483653" r:id="rId14"/>
    <p:sldLayoutId id="2147483652" r:id="rId15"/>
    <p:sldLayoutId id="2147483651" r:id="rId16"/>
    <p:sldLayoutId id="2147483650" r:id="rId17"/>
    <p:sldLayoutId id="2147483667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_________Microsoft_Word_97_20031.doc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0.emf"/><Relationship Id="rId4" Type="http://schemas.openxmlformats.org/officeDocument/2006/relationships/oleObject" Target="../embeddings/_________Microsoft_Word_97_20032.doc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7.emf"/><Relationship Id="rId4" Type="http://schemas.openxmlformats.org/officeDocument/2006/relationships/oleObject" Target="../embeddings/_________Microsoft_Word_97_20033.doc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5.emf"/><Relationship Id="rId5" Type="http://schemas.openxmlformats.org/officeDocument/2006/relationships/oleObject" Target="../embeddings/_________Microsoft_Word_97_20034.doc"/><Relationship Id="rId4" Type="http://schemas.openxmlformats.org/officeDocument/2006/relationships/oleObject" Target="../embeddings/oleObject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6.emf"/><Relationship Id="rId4" Type="http://schemas.openxmlformats.org/officeDocument/2006/relationships/oleObject" Target="../embeddings/_________Microsoft_Word_97_20035.doc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9.emf"/><Relationship Id="rId5" Type="http://schemas.openxmlformats.org/officeDocument/2006/relationships/oleObject" Target="../embeddings/_________Microsoft_Word_97_20036.doc"/><Relationship Id="rId4" Type="http://schemas.openxmlformats.org/officeDocument/2006/relationships/oleObject" Target="../embeddings/oleObject6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DB8071FB-F5B2-48D0-A905-D18286D3DE4A}" type="slidenum">
              <a:rPr lang="ru-RU"/>
              <a:pPr/>
              <a:t>1</a:t>
            </a:fld>
            <a:endParaRPr lang="ru-RU"/>
          </a:p>
        </p:txBody>
      </p:sp>
      <p:sp>
        <p:nvSpPr>
          <p:cNvPr id="107548" name="Rectangle 28"/>
          <p:cNvSpPr>
            <a:spLocks noChangeArrowheads="1"/>
          </p:cNvSpPr>
          <p:nvPr/>
        </p:nvSpPr>
        <p:spPr bwMode="auto">
          <a:xfrm>
            <a:off x="1598936" y="3431879"/>
            <a:ext cx="7059871" cy="1877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8000" b="1" dirty="0" smtClean="0">
                <a:solidFill>
                  <a:schemeClr val="tx2"/>
                </a:solidFill>
              </a:rPr>
              <a:t>Заземление</a:t>
            </a:r>
            <a:endParaRPr lang="ru-RU" sz="8000" b="1" dirty="0">
              <a:solidFill>
                <a:schemeClr val="tx2"/>
              </a:solidFill>
            </a:endParaRPr>
          </a:p>
          <a:p>
            <a:pPr algn="ctr"/>
            <a:endParaRPr lang="ru-RU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ru-RU" sz="1600" b="1" i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7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0" y="0"/>
            <a:ext cx="3746500" cy="2168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199" name="Picture 1025"/>
          <p:cNvPicPr>
            <a:picLocks noChangeAspect="1" noChangeArrowheads="1"/>
          </p:cNvPicPr>
          <p:nvPr/>
        </p:nvPicPr>
        <p:blipFill>
          <a:blip r:embed="rId5" cstate="print"/>
          <a:srcRect l="4333" t="3963" r="8923" b="4886"/>
          <a:stretch>
            <a:fillRect/>
          </a:stretch>
        </p:blipFill>
        <p:spPr bwMode="auto">
          <a:xfrm>
            <a:off x="0" y="0"/>
            <a:ext cx="1344613" cy="165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Click="0" advTm="1124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1A6E80BA-E315-4271-AEBE-A12347E9912B}" type="slidenum">
              <a:rPr lang="ru-RU"/>
              <a:pPr/>
              <a:t>2</a:t>
            </a:fld>
            <a:endParaRPr lang="ru-RU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/>
              <a:t>РЕЖИМЫ ЗАЗЕМЛЕНИЯ НЕЙТРАЛИ</a:t>
            </a:r>
            <a:r>
              <a:rPr lang="ru-RU" smtClean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434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1400" smtClean="0"/>
              <a:t>     </a:t>
            </a:r>
            <a:r>
              <a:rPr lang="ru-RU" sz="1600" smtClean="0"/>
              <a:t>В настоящее время в мировой практике используются следующие способы заземления нейтрали сетей среднего напряжения (термин «среднее напряжение» используется в зарубежных странах для сетей с диапазоном рабочих напряжений 1-69 кВ):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изолированная (незаземленная);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глухозаземленная (непосредственно присоединенная к заземляющему контуру);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заземленная через дугогасящий реактор;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заземленная через резистор (низкоомный или высокоомный);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заземленная через дугогасящий реактор и резистор .</a:t>
            </a:r>
            <a:r>
              <a:rPr lang="ru-RU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A980B64-F361-4D48-A3F2-5DBE60D89CF9}" type="slidenum">
              <a:rPr lang="ru-RU"/>
              <a:pPr/>
              <a:t>3</a:t>
            </a:fld>
            <a:endParaRPr lang="ru-RU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Способы заземления нейтрали в странах мира</a:t>
            </a:r>
            <a:r>
              <a:rPr lang="ru-RU" sz="4000" smtClean="0"/>
              <a:t> 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69900" y="2028825"/>
          <a:ext cx="7777163" cy="472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Документ" r:id="rId4" imgW="8967981" imgH="5459492" progId="Word.Document.8">
                  <p:embed/>
                </p:oleObj>
              </mc:Choice>
              <mc:Fallback>
                <p:oleObj name="Документ" r:id="rId4" imgW="8967981" imgH="5459492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2028825"/>
                        <a:ext cx="7777163" cy="472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F969310-D0AF-4BFB-BFB5-4E87D58E8D24}" type="slidenum">
              <a:rPr lang="ru-RU"/>
              <a:pPr/>
              <a:t>4</a:t>
            </a:fld>
            <a:endParaRPr lang="ru-RU"/>
          </a:p>
        </p:txBody>
      </p:sp>
      <p:sp>
        <p:nvSpPr>
          <p:cNvPr id="581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88913"/>
            <a:ext cx="7704137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Резистивное заземление </a:t>
            </a:r>
            <a:r>
              <a:rPr lang="ru-RU" sz="3200" b="1" dirty="0" err="1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нейтрали</a:t>
            </a:r>
            <a:r>
              <a:rPr lang="ru-RU" sz="32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сети способствует: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1844675"/>
            <a:ext cx="8429625" cy="3530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400" smtClean="0">
                <a:solidFill>
                  <a:srgbClr val="0000FF"/>
                </a:solidFill>
                <a:latin typeface="Arial Unicode MS" pitchFamily="34" charset="-128"/>
              </a:rPr>
              <a:t>отсутствию перенапряжений высокой амплитуды при дуговых однофазных замыканиях на землю и как следствие многоместных повреждений в сети; </a:t>
            </a:r>
          </a:p>
          <a:p>
            <a:pPr algn="just" eaLnBrk="1" hangingPunct="1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400" smtClean="0">
                <a:latin typeface="Arial Unicode MS" pitchFamily="34" charset="-128"/>
              </a:rPr>
              <a:t>устранению феррорезонансных и резонансных процессов и связанных с ними повреждений трансформаторов напряжения, другого основного оборудования; </a:t>
            </a:r>
          </a:p>
          <a:p>
            <a:pPr algn="just" eaLnBrk="1" hangingPunct="1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400" smtClean="0">
                <a:solidFill>
                  <a:srgbClr val="0000FF"/>
                </a:solidFill>
                <a:latin typeface="Arial Unicode MS" pitchFamily="34" charset="-128"/>
              </a:rPr>
              <a:t>простому выполнению чувствительной и селективной релейной защиты от однофазных замыканий на землю, основанной на токовом или фазном принципе.</a:t>
            </a:r>
            <a:r>
              <a:rPr lang="ru-RU" sz="2800" smtClean="0"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F61F272-7FA1-4F22-9A86-1A99F525F928}" type="slidenum">
              <a:rPr lang="ru-RU"/>
              <a:pPr/>
              <a:t>5</a:t>
            </a:fld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371600"/>
          </a:xfrm>
        </p:spPr>
        <p:txBody>
          <a:bodyPr/>
          <a:lstStyle/>
          <a:p>
            <a:pPr algn="r" eaLnBrk="1" hangingPunct="1"/>
            <a:r>
              <a:rPr lang="ru-RU" b="1" smtClean="0">
                <a:solidFill>
                  <a:srgbClr val="0033CC"/>
                </a:solidFill>
              </a:rPr>
              <a:t>Из седьмой редакции ПУЭ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37537" cy="21605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rgbClr val="FF0000"/>
                </a:solidFill>
              </a:rPr>
              <a:t>п.1.2.16.</a:t>
            </a:r>
            <a:r>
              <a:rPr lang="ru-RU" sz="2800" b="1" smtClean="0"/>
              <a:t>  Работа электрических сетей напряжением     2-35 кВ      может предусматриваться     как    с изолированной нейтралью, так и с нейтралью, заземленной через дугогасящий реактор или </a:t>
            </a:r>
            <a:r>
              <a:rPr lang="ru-RU" sz="2800" b="1" smtClean="0">
                <a:solidFill>
                  <a:schemeClr val="accent2"/>
                </a:solidFill>
              </a:rPr>
              <a:t>резистор</a:t>
            </a:r>
            <a:r>
              <a:rPr lang="ru-RU" sz="2800" b="1" smtClean="0"/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rgbClr val="FF0000"/>
                </a:solidFill>
              </a:rPr>
              <a:t>п.4.2.166.</a:t>
            </a:r>
            <a:r>
              <a:rPr lang="ru-RU" sz="2800" b="1" smtClean="0"/>
              <a:t>  Электрические сети 3-35 кВ должны работать с изолированной, заземленной через </a:t>
            </a:r>
            <a:r>
              <a:rPr lang="ru-RU" sz="2800" b="1" smtClean="0">
                <a:solidFill>
                  <a:schemeClr val="accent2"/>
                </a:solidFill>
              </a:rPr>
              <a:t>резистор</a:t>
            </a:r>
            <a:r>
              <a:rPr lang="ru-RU" sz="2800" b="1" smtClean="0"/>
              <a:t> или дугогасящий реактор нейтралью….</a:t>
            </a:r>
            <a:r>
              <a:rPr lang="ru-RU" b="1" smtClean="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2400" b="1" smtClean="0"/>
              <a:t>.</a:t>
            </a:r>
            <a:r>
              <a:rPr lang="ru-RU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E51358CC-3D2F-4CE2-B588-73E11D879BDD}" type="slidenum">
              <a:rPr lang="ru-RU"/>
              <a:pPr/>
              <a:t>6</a:t>
            </a:fld>
            <a:endParaRPr lang="ru-RU"/>
          </a:p>
        </p:txBody>
      </p:sp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700" b="1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Нормативные документы, регламентирующие применение резисторов для заземления нейтрали сети 6-35 кВ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accent2"/>
              </a:buClr>
            </a:pPr>
            <a:r>
              <a:rPr lang="ru-RU" sz="2400" smtClean="0">
                <a:solidFill>
                  <a:srgbClr val="0000FF"/>
                </a:solidFill>
              </a:rPr>
              <a:t>ОАО «Газпром»</a:t>
            </a:r>
            <a:r>
              <a:rPr lang="ru-RU" sz="2400" smtClean="0"/>
              <a:t> СТО Газпром 2-1.11-070-2006 </a:t>
            </a:r>
            <a:r>
              <a:rPr lang="ru-RU" sz="2400" smtClean="0">
                <a:solidFill>
                  <a:srgbClr val="006600"/>
                </a:solidFill>
              </a:rPr>
              <a:t>«Методические указания по выбору режима заземления нейтрали в сетях напряжением 6 и 10 кВ дочерних обществ и организаций ОАО «Газпром»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</a:pPr>
            <a:r>
              <a:rPr lang="ru-RU" sz="2400" smtClean="0">
                <a:solidFill>
                  <a:srgbClr val="0000FF"/>
                </a:solidFill>
              </a:rPr>
              <a:t>ОАО «АК «ТРАНСНЕФТЬ»</a:t>
            </a:r>
            <a:r>
              <a:rPr lang="ru-RU" sz="2400" smtClean="0"/>
              <a:t> РД-13.260.002-КТН-166-08  </a:t>
            </a:r>
            <a:r>
              <a:rPr lang="ru-RU" sz="2400" smtClean="0">
                <a:solidFill>
                  <a:srgbClr val="006600"/>
                </a:solidFill>
              </a:rPr>
              <a:t>«Технические решения на систему защиты электрооборудования ЗРУ 6-10 кВ НПС и линейной части МН от перенапряжений при замыканиях на землю в сетях 6-10 кВ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</a:pPr>
            <a:r>
              <a:rPr lang="ru-RU" sz="2400" smtClean="0">
                <a:solidFill>
                  <a:srgbClr val="0000FF"/>
                </a:solidFill>
              </a:rPr>
              <a:t>ОАО «МРСК Волги», «МРСК Урала»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006600"/>
                </a:solidFill>
              </a:rPr>
              <a:t>«Выбор режима заземления нейтрали в электрических сетях напряжением 6,10, 35 кВ» (проект)</a:t>
            </a:r>
            <a:endParaRPr lang="ru-RU" sz="200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228FB58A-3D02-427D-9BD2-3D426C7EC709}" type="slidenum">
              <a:rPr lang="ru-RU"/>
              <a:pPr/>
              <a:t>7</a:t>
            </a:fld>
            <a:endParaRPr lang="ru-RU"/>
          </a:p>
        </p:txBody>
      </p:sp>
      <p:sp>
        <p:nvSpPr>
          <p:cNvPr id="14340" name="Rectangle 41"/>
          <p:cNvSpPr>
            <a:spLocks noChangeArrowheads="1"/>
          </p:cNvSpPr>
          <p:nvPr/>
        </p:nvSpPr>
        <p:spPr bwMode="auto">
          <a:xfrm>
            <a:off x="611188" y="765175"/>
            <a:ext cx="80422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2000" b="1"/>
              <a:t>С 1995 г. "ПНП БОЛИД" разработаны и серийно выпускаются </a:t>
            </a:r>
          </a:p>
          <a:p>
            <a:pPr algn="ctr"/>
            <a:r>
              <a:rPr lang="ru-RU" sz="2000" b="1"/>
              <a:t>резисторы типа РЗ для заземления нейтрали сетей 3-35 кВ</a:t>
            </a:r>
          </a:p>
        </p:txBody>
      </p:sp>
      <p:sp>
        <p:nvSpPr>
          <p:cNvPr id="14341" name="Rectangle 42"/>
          <p:cNvSpPr>
            <a:spLocks noChangeArrowheads="1"/>
          </p:cNvSpPr>
          <p:nvPr/>
        </p:nvSpPr>
        <p:spPr bwMode="auto">
          <a:xfrm>
            <a:off x="3492500" y="1989138"/>
            <a:ext cx="23764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/>
              <a:t>Назначение</a:t>
            </a:r>
            <a:endParaRPr lang="ru-RU" sz="2600" b="1"/>
          </a:p>
        </p:txBody>
      </p:sp>
      <p:sp>
        <p:nvSpPr>
          <p:cNvPr id="390191" name="Text Box 47"/>
          <p:cNvSpPr txBox="1">
            <a:spLocks noChangeArrowheads="1"/>
          </p:cNvSpPr>
          <p:nvPr/>
        </p:nvSpPr>
        <p:spPr bwMode="auto">
          <a:xfrm>
            <a:off x="395288" y="4221163"/>
            <a:ext cx="8532812" cy="210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spcBef>
                <a:spcPct val="20000"/>
              </a:spcBef>
              <a:buFont typeface="Wingdings" pitchFamily="2" charset="2"/>
              <a:buChar char="Ш"/>
            </a:pPr>
            <a:r>
              <a:rPr lang="ru-RU" sz="1600">
                <a:solidFill>
                  <a:srgbClr val="A50021"/>
                </a:solidFill>
              </a:rPr>
              <a:t>Ограничение перенапряжений при дуговых замыканиях с помощью резистивного заземления нейтрали осуществляется за счет разряда емкости здоровых фаз и снижения напряжения на нейтрали до значения, исключающего эскалацию перенапряжений при последующих пробоях ослабленной изоляции аварийной фазы</a:t>
            </a:r>
            <a:r>
              <a:rPr lang="en-US" sz="1600">
                <a:solidFill>
                  <a:srgbClr val="A50021"/>
                </a:solidFill>
              </a:rPr>
              <a:t>;</a:t>
            </a:r>
          </a:p>
          <a:p>
            <a:pPr marL="339725" indent="-339725">
              <a:spcBef>
                <a:spcPct val="20000"/>
              </a:spcBef>
              <a:buFont typeface="Wingdings" pitchFamily="2" charset="2"/>
              <a:buChar char="Ш"/>
            </a:pPr>
            <a:r>
              <a:rPr lang="ru-RU" sz="1600">
                <a:solidFill>
                  <a:srgbClr val="A50021"/>
                </a:solidFill>
              </a:rPr>
              <a:t>Резистор, шунтируя обмотки высокого напряжения трансформаторов напряжения, практически исключает развитие феррорезонансных колебаний и термическое разрушение изоляции обмоток</a:t>
            </a:r>
            <a:r>
              <a:rPr lang="en-US" sz="1600">
                <a:solidFill>
                  <a:srgbClr val="A50021"/>
                </a:solidFill>
              </a:rPr>
              <a:t> (</a:t>
            </a:r>
            <a:r>
              <a:rPr lang="ru-RU" sz="1600">
                <a:solidFill>
                  <a:srgbClr val="A50021"/>
                </a:solidFill>
              </a:rPr>
              <a:t>ТН электромагнитного типа</a:t>
            </a:r>
            <a:r>
              <a:rPr lang="en-US" sz="1600">
                <a:solidFill>
                  <a:srgbClr val="A50021"/>
                </a:solidFill>
              </a:rPr>
              <a:t>) </a:t>
            </a:r>
            <a:r>
              <a:rPr lang="ru-RU" sz="1600">
                <a:solidFill>
                  <a:srgbClr val="A50021"/>
                </a:solidFill>
              </a:rPr>
              <a:t>.</a:t>
            </a:r>
            <a:endParaRPr lang="en-US" sz="1600">
              <a:solidFill>
                <a:srgbClr val="A50021"/>
              </a:solidFill>
            </a:endParaRPr>
          </a:p>
        </p:txBody>
      </p:sp>
      <p:sp>
        <p:nvSpPr>
          <p:cNvPr id="14343" name="Rectangle 43"/>
          <p:cNvSpPr>
            <a:spLocks noChangeArrowheads="1"/>
          </p:cNvSpPr>
          <p:nvPr/>
        </p:nvSpPr>
        <p:spPr bwMode="auto">
          <a:xfrm>
            <a:off x="282575" y="2427288"/>
            <a:ext cx="8716963" cy="13239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/>
              <a:t>Резистор защитный типа РЗ (ТУ 3414-006-11840528-97"Резистор защитный типа РЗ"  и ТУ 3414-007-50389285-00 "Резистор защитный типа РЗ для сети 35 кВ") предназначен для защиты сетевого оборудования от дуговых и феррорезонансных перенапряжений путем частичного заземления нейтрали в сети с номинальным напряжением 3, 6, 10, 35 кВ.</a:t>
            </a:r>
          </a:p>
        </p:txBody>
      </p:sp>
      <p:pic>
        <p:nvPicPr>
          <p:cNvPr id="14344" name="Picture 1"/>
          <p:cNvPicPr>
            <a:picLocks noChangeAspect="1" noChangeArrowheads="1"/>
          </p:cNvPicPr>
          <p:nvPr/>
        </p:nvPicPr>
        <p:blipFill>
          <a:blip r:embed="rId3" cstate="print"/>
          <a:srcRect l="4333" t="3963" r="8923" b="4886"/>
          <a:stretch>
            <a:fillRect/>
          </a:stretch>
        </p:blipFill>
        <p:spPr bwMode="auto">
          <a:xfrm>
            <a:off x="0" y="0"/>
            <a:ext cx="620713" cy="765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9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C4CF19AA-D12A-4A43-BB02-D4F7362B5111}" type="slidenum">
              <a:rPr lang="ru-RU"/>
              <a:pPr/>
              <a:t>8</a:t>
            </a:fld>
            <a:endParaRPr lang="ru-RU"/>
          </a:p>
        </p:txBody>
      </p:sp>
      <p:pic>
        <p:nvPicPr>
          <p:cNvPr id="15363" name="Picture 6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sp>
        <p:nvSpPr>
          <p:cNvPr id="15366" name="Rectangle 13"/>
          <p:cNvSpPr>
            <a:spLocks noChangeArrowheads="1"/>
          </p:cNvSpPr>
          <p:nvPr/>
        </p:nvSpPr>
        <p:spPr bwMode="auto">
          <a:xfrm>
            <a:off x="395288" y="1557338"/>
            <a:ext cx="8362950" cy="5111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Ш"/>
            </a:pPr>
            <a:endParaRPr lang="ru-RU" sz="2000">
              <a:solidFill>
                <a:srgbClr val="FF330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Ш"/>
            </a:pPr>
            <a:r>
              <a:rPr lang="ru-RU" sz="2000">
                <a:solidFill>
                  <a:schemeClr val="accent2"/>
                </a:solidFill>
              </a:rPr>
              <a:t>Материал "ЭКОМ" - это электропроводный композиционный материал</a:t>
            </a:r>
            <a:r>
              <a:rPr lang="ru-RU" sz="2000"/>
              <a:t> многофункционального назначения, разработанный и запатентованный сотрудниками "ПНП БОЛИД". Композит "ЭКОМ" разработан на основе, так называемой, химически связанной керамики с электропроводными добавками, который по совокупности свойств превосходит зарубежные и отечественные аналоги.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Ш"/>
            </a:pPr>
            <a:endParaRPr lang="ru-RU" sz="200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Ш"/>
            </a:pPr>
            <a:r>
              <a:rPr lang="ru-RU" sz="2000">
                <a:solidFill>
                  <a:schemeClr val="accent2"/>
                </a:solidFill>
              </a:rPr>
              <a:t>В материале “ЭКОМ” ток протекает по всему объему материала</a:t>
            </a:r>
            <a:r>
              <a:rPr lang="ru-RU" sz="2000"/>
              <a:t>. Это приводит к высокой  надежности, т.к., в отличие от проволочных нагревательных элементов, проводящие цепочки многократно дублируются по всему объему.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Ш"/>
            </a:pPr>
            <a:endParaRPr lang="ru-RU" sz="200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Ш"/>
            </a:pPr>
            <a:r>
              <a:rPr lang="ru-RU" sz="2000">
                <a:solidFill>
                  <a:schemeClr val="accent2"/>
                </a:solidFill>
              </a:rPr>
              <a:t>"ЭКОМ" имеет отрицательный температурный коэффициент сопротивления</a:t>
            </a:r>
            <a:r>
              <a:rPr lang="ru-RU" sz="2000"/>
              <a:t> (ТКС).  При последовательном соединении элементов отрицательный ТКС позволяет выравнивать выделяемые мощности в различных резистивных элементах.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539750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800" b="1"/>
              <a:t>Резисторы, производства «ПНП Болид», выпускаются на основе материала «ЭКОМ»</a:t>
            </a:r>
          </a:p>
        </p:txBody>
      </p:sp>
    </p:spTree>
  </p:cSld>
  <p:clrMapOvr>
    <a:masterClrMapping/>
  </p:clrMapOvr>
  <p:transition advClick="0" advTm="1179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344BC1AD-E71A-4C96-8ACE-186ACF95B790}" type="slidenum">
              <a:rPr lang="ru-RU"/>
              <a:pPr/>
              <a:t>9</a:t>
            </a:fld>
            <a:endParaRPr lang="ru-RU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>
          <a:xfrm>
            <a:off x="2268538" y="260350"/>
            <a:ext cx="4892675" cy="647700"/>
          </a:xfrm>
        </p:spPr>
        <p:txBody>
          <a:bodyPr/>
          <a:lstStyle/>
          <a:p>
            <a:pPr eaLnBrk="1" hangingPunct="1"/>
            <a:r>
              <a:rPr lang="ru-RU" sz="3200" b="1" smtClean="0"/>
              <a:t>Элемент ЭНГФ из материала «ЭКОМ»</a:t>
            </a:r>
          </a:p>
        </p:txBody>
      </p:sp>
      <p:sp>
        <p:nvSpPr>
          <p:cNvPr id="2055" name="Rectangle 1024"/>
          <p:cNvSpPr>
            <a:spLocks noGrp="1" noChangeArrowheads="1"/>
          </p:cNvSpPr>
          <p:nvPr>
            <p:ph sz="quarter" idx="3"/>
          </p:nvPr>
        </p:nvSpPr>
        <p:spPr>
          <a:xfrm>
            <a:off x="4652963" y="3946525"/>
            <a:ext cx="4033837" cy="2179638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pic>
        <p:nvPicPr>
          <p:cNvPr id="2056" name="Picture 1025"/>
          <p:cNvPicPr>
            <a:picLocks noChangeAspect="1" noChangeArrowheads="1"/>
          </p:cNvPicPr>
          <p:nvPr/>
        </p:nvPicPr>
        <p:blipFill>
          <a:blip r:embed="rId2" cstate="print"/>
          <a:srcRect l="4333" t="3963" r="8923" b="4886"/>
          <a:stretch>
            <a:fillRect/>
          </a:stretch>
        </p:blipFill>
        <p:spPr bwMode="auto">
          <a:xfrm>
            <a:off x="0" y="0"/>
            <a:ext cx="561975" cy="692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412875"/>
            <a:ext cx="5329237" cy="41433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E8E22905-90F3-45E8-B5F8-B7CCE4A910F6}" type="slidenum">
              <a:rPr lang="ru-RU"/>
              <a:pPr/>
              <a:t>10</a:t>
            </a:fld>
            <a:endParaRPr lang="ru-RU"/>
          </a:p>
        </p:txBody>
      </p:sp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9080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Основные технические характеристики высоковольтных резисторов типа РЗ</a:t>
            </a:r>
            <a:r>
              <a:rPr lang="ru-RU" sz="4000" dirty="0" smtClean="0"/>
              <a:t> 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39750" y="2470150"/>
            <a:ext cx="8388350" cy="310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 sz="2200"/>
              <a:t>    номинальное напряжение: 3-35 кВ;</a:t>
            </a:r>
          </a:p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 sz="2200"/>
              <a:t>    выпускаются согласно ТУ;</a:t>
            </a:r>
          </a:p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 sz="2200"/>
              <a:t>    ток от резистора: от 1 до 2 000 А;</a:t>
            </a:r>
          </a:p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 sz="2200"/>
              <a:t>    допустимая температура нагрева на поверхности      </a:t>
            </a:r>
          </a:p>
          <a:p>
            <a:pPr>
              <a:buClr>
                <a:srgbClr val="EE0000"/>
              </a:buClr>
              <a:buFont typeface="Wingdings" pitchFamily="2" charset="2"/>
              <a:buNone/>
            </a:pPr>
            <a:r>
              <a:rPr lang="ru-RU" sz="2200"/>
              <a:t>       резистивного элемента: </a:t>
            </a:r>
            <a:r>
              <a:rPr lang="en-US" sz="2200"/>
              <a:t>t</a:t>
            </a:r>
            <a:r>
              <a:rPr lang="ru-RU" sz="2200"/>
              <a:t>окр+100 </a:t>
            </a:r>
            <a:r>
              <a:rPr lang="ru-RU" sz="2200">
                <a:sym typeface="Symbol" pitchFamily="18" charset="2"/>
              </a:rPr>
              <a:t></a:t>
            </a:r>
            <a:r>
              <a:rPr lang="ru-RU" sz="2200"/>
              <a:t>С;</a:t>
            </a:r>
          </a:p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 sz="2200"/>
              <a:t>    время эксплуатации РЗ в режиме однофазного  </a:t>
            </a:r>
          </a:p>
          <a:p>
            <a:pPr>
              <a:buClr>
                <a:srgbClr val="EE0000"/>
              </a:buClr>
              <a:buFont typeface="Wingdings" pitchFamily="2" charset="2"/>
              <a:buNone/>
            </a:pPr>
            <a:r>
              <a:rPr lang="ru-RU" sz="2200"/>
              <a:t>       замыкания на землю: 5, 10, 20 секунд и длительно (6 часов).</a:t>
            </a:r>
          </a:p>
          <a:p>
            <a:pPr>
              <a:buClr>
                <a:srgbClr val="EE0000"/>
              </a:buClr>
              <a:buFont typeface="Wingdings" pitchFamily="2" charset="2"/>
              <a:buChar char="q"/>
            </a:pPr>
            <a:endParaRPr lang="ru-RU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1B076FF2-DDEB-4407-B24E-901277B86ED7}" type="slidenum">
              <a:rPr lang="ru-RU"/>
              <a:pPr/>
              <a:t>11</a:t>
            </a:fld>
            <a:endParaRPr lang="ru-RU"/>
          </a:p>
        </p:txBody>
      </p:sp>
      <p:pic>
        <p:nvPicPr>
          <p:cNvPr id="18436" name="Picture 7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sp>
        <p:nvSpPr>
          <p:cNvPr id="18437" name="Rectangle 13"/>
          <p:cNvSpPr>
            <a:spLocks noChangeArrowheads="1"/>
          </p:cNvSpPr>
          <p:nvPr/>
        </p:nvSpPr>
        <p:spPr bwMode="auto">
          <a:xfrm>
            <a:off x="323850" y="981075"/>
            <a:ext cx="8642350" cy="35274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ь"/>
            </a:pPr>
            <a:endParaRPr lang="ru-RU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/>
              <a:t>     Конструктивное  выполнение резистора в виде набора вертикально ориентированных отдельных пластин создает хороший теплоотвод от пластин в воздух за счет естественной конвекции.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ru-RU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/>
              <a:t>Это дает возможность стационарной работы резистора в неполнофазном режиме.</a:t>
            </a:r>
            <a:endParaRPr lang="en-US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ь"/>
            </a:pPr>
            <a:endParaRPr lang="en-US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ь"/>
            </a:pPr>
            <a:r>
              <a:rPr lang="ru-RU"/>
              <a:t>В соответствии с ПУЭ неполнофазный режим может продолжаться до 6 часов без отключения потребителей и резистора.</a:t>
            </a:r>
            <a:endParaRPr lang="en-US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ь"/>
            </a:pPr>
            <a:endParaRPr lang="en-US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ь"/>
            </a:pPr>
            <a:r>
              <a:rPr lang="ru-RU"/>
              <a:t>Выполнение резистора из набора отдельных элементов ЭРЗ дает возможность легко и быстро подобрать необходимое их количество для обеспечения нужного сопротивления и мощности в сетях 3-35 кВ.</a:t>
            </a:r>
          </a:p>
        </p:txBody>
      </p:sp>
      <p:sp>
        <p:nvSpPr>
          <p:cNvPr id="470018" name="Text Box 2"/>
          <p:cNvSpPr txBox="1">
            <a:spLocks noChangeArrowheads="1"/>
          </p:cNvSpPr>
          <p:nvPr/>
        </p:nvSpPr>
        <p:spPr bwMode="auto">
          <a:xfrm>
            <a:off x="1835150" y="188913"/>
            <a:ext cx="6437313" cy="830262"/>
          </a:xfrm>
          <a:prstGeom prst="rect">
            <a:avLst/>
          </a:prstGeom>
          <a:noFill/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+mj-lt"/>
              </a:rPr>
              <a:t>Конструктивное исполнение</a:t>
            </a:r>
          </a:p>
          <a:p>
            <a:pPr algn="ctr">
              <a:defRPr/>
            </a:pPr>
            <a:r>
              <a:rPr lang="ru-RU" sz="2400" b="1" dirty="0">
                <a:latin typeface="+mj-lt"/>
              </a:rPr>
              <a:t> высоковольтных резисторов типа РЗ</a:t>
            </a:r>
          </a:p>
        </p:txBody>
      </p:sp>
      <p:sp>
        <p:nvSpPr>
          <p:cNvPr id="470017" name="Rectangle 1"/>
          <p:cNvSpPr>
            <a:spLocks noChangeArrowheads="1"/>
          </p:cNvSpPr>
          <p:nvPr/>
        </p:nvSpPr>
        <p:spPr bwMode="auto">
          <a:xfrm>
            <a:off x="755650" y="4437063"/>
            <a:ext cx="7945438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000" b="1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Разработаны унифицированные конструкции блоков резисторов для установки в помещениях ЗРУ, территории  ОРУ, для комплектации ячеек КРУ.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0825" y="5373688"/>
            <a:ext cx="8713788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По заявке Заказчика изготавливаются резисторы на требуемые габаритные размеры,  величину напряжения, сопротивления, мощности, климатического исполнения, времени работы в режиме максимальной мощности (в том числе неограниченно).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20FB7B6E-BF4F-4127-A83D-2CDE79166B2A}" type="slidenum">
              <a:rPr lang="ru-RU"/>
              <a:pPr/>
              <a:t>12</a:t>
            </a:fld>
            <a:endParaRPr lang="ru-RU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Унифицированные</a:t>
            </a:r>
            <a:r>
              <a:rPr lang="ru-RU" sz="4000" smtClean="0"/>
              <a:t> конструкции блоков резистора</a:t>
            </a:r>
          </a:p>
        </p:txBody>
      </p:sp>
      <p:sp>
        <p:nvSpPr>
          <p:cNvPr id="17411" name="Rectangle 8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2" name="Rectangle 9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3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450" y="1412875"/>
            <a:ext cx="2744788" cy="4546600"/>
          </a:xfrm>
          <a:noFill/>
        </p:spPr>
      </p:pic>
      <p:sp>
        <p:nvSpPr>
          <p:cNvPr id="589829" name="Rectangle 5"/>
          <p:cNvSpPr>
            <a:spLocks noChangeArrowheads="1"/>
          </p:cNvSpPr>
          <p:nvPr/>
        </p:nvSpPr>
        <p:spPr bwMode="auto">
          <a:xfrm>
            <a:off x="5148263" y="6021388"/>
            <a:ext cx="37163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для установки в ячейках РУ</a:t>
            </a:r>
          </a:p>
        </p:txBody>
      </p:sp>
      <p:sp>
        <p:nvSpPr>
          <p:cNvPr id="589830" name="Rectangle 6"/>
          <p:cNvSpPr>
            <a:spLocks noChangeArrowheads="1"/>
          </p:cNvSpPr>
          <p:nvPr/>
        </p:nvSpPr>
        <p:spPr bwMode="auto">
          <a:xfrm>
            <a:off x="250825" y="6021388"/>
            <a:ext cx="4535488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для установки в помещениях ЗРУ,</a:t>
            </a:r>
          </a:p>
          <a:p>
            <a:pPr algn="ctr">
              <a:defRPr/>
            </a:pPr>
            <a:r>
              <a:rPr lang="ru-RU" sz="2000" b="1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на территории ОРУ</a:t>
            </a:r>
          </a:p>
        </p:txBody>
      </p:sp>
      <p:pic>
        <p:nvPicPr>
          <p:cNvPr id="1741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2205038"/>
            <a:ext cx="2495550" cy="3529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5481CDF1-C3C7-4783-8C28-51315CEEEF22}" type="slidenum">
              <a:rPr lang="ru-RU"/>
              <a:pPr/>
              <a:t>13</a:t>
            </a:fld>
            <a:endParaRPr lang="ru-RU"/>
          </a:p>
        </p:txBody>
      </p:sp>
      <p:pic>
        <p:nvPicPr>
          <p:cNvPr id="19460" name="Picture 4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627063" cy="765175"/>
          </a:xfrm>
          <a:noFill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68313" y="908050"/>
            <a:ext cx="8351837" cy="5113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 b="1"/>
              <a:t>Срок службы - 25 лет </a:t>
            </a:r>
          </a:p>
          <a:p>
            <a:pPr>
              <a:spcBef>
                <a:spcPct val="50000"/>
              </a:spcBef>
            </a:pPr>
            <a:r>
              <a:rPr lang="ru-RU" sz="2400" b="1"/>
              <a:t>Конструкция резистора является</a:t>
            </a:r>
            <a:r>
              <a:rPr lang="en-US" sz="2400" b="1"/>
              <a:t> </a:t>
            </a:r>
            <a:r>
              <a:rPr lang="ru-RU" sz="2400" b="1"/>
              <a:t>ремонтопригодной</a:t>
            </a: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</a:rPr>
              <a:t>В составе резисторов серии РЗ нет составных частей и материалов, представляющих опасность окружающей среды и для жизни и здоровья людей</a:t>
            </a:r>
          </a:p>
          <a:p>
            <a:pPr algn="just">
              <a:spcBef>
                <a:spcPct val="50000"/>
              </a:spcBef>
            </a:pPr>
            <a:r>
              <a:rPr lang="ru-RU" sz="2400"/>
              <a:t>Изготовитель гарантирует соответствие резистора защитного РЗ требованиям технической документации в течение </a:t>
            </a:r>
            <a:r>
              <a:rPr lang="ru-RU" sz="2400" b="1"/>
              <a:t>24 месяцев </a:t>
            </a:r>
            <a:r>
              <a:rPr lang="ru-RU" sz="2400"/>
              <a:t>эксплуатации с момента получения резистора потребителем </a:t>
            </a:r>
            <a:r>
              <a:rPr lang="en-US" sz="2400" i="1">
                <a:solidFill>
                  <a:schemeClr val="accent2"/>
                </a:solidFill>
              </a:rPr>
              <a:t>/</a:t>
            </a:r>
            <a:r>
              <a:rPr lang="ru-RU" sz="2400" i="1">
                <a:solidFill>
                  <a:schemeClr val="accent2"/>
                </a:solidFill>
              </a:rPr>
              <a:t>при соблюдении правил эксплуатации и хранения</a:t>
            </a:r>
            <a:r>
              <a:rPr lang="en-US" sz="2400" i="1">
                <a:solidFill>
                  <a:schemeClr val="accent2"/>
                </a:solidFill>
              </a:rPr>
              <a:t>/</a:t>
            </a:r>
            <a:endParaRPr lang="ru-RU" sz="2400" i="1">
              <a:solidFill>
                <a:schemeClr val="accent2"/>
              </a:solidFill>
            </a:endParaRPr>
          </a:p>
          <a:p>
            <a:pPr algn="just"/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  <p:custDataLst>
      <p:tags r:id="rId1"/>
    </p:custDataLst>
  </p:cSld>
  <p:clrMapOvr>
    <a:masterClrMapping/>
  </p:clrMapOvr>
  <p:transition advClick="0" advTm="19888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587E420D-BC1E-4C31-B672-816D17467B27}" type="slidenum">
              <a:rPr lang="ru-RU"/>
              <a:pPr/>
              <a:t>14</a:t>
            </a:fld>
            <a:endParaRPr lang="ru-RU"/>
          </a:p>
        </p:txBody>
      </p:sp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549275"/>
            <a:ext cx="8572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Высоковольтные резисторы для заземления </a:t>
            </a:r>
            <a:r>
              <a:rPr lang="ru-RU" sz="3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нейтрали</a:t>
            </a:r>
            <a:r>
              <a:rPr lang="ru-RU" sz="3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сетей 6-35 кВ</a:t>
            </a:r>
          </a:p>
        </p:txBody>
      </p:sp>
      <p:pic>
        <p:nvPicPr>
          <p:cNvPr id="20483" name="Picture 1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43625" y="4000500"/>
            <a:ext cx="2732088" cy="2185988"/>
          </a:xfrm>
          <a:noFill/>
          <a:ln>
            <a:solidFill>
              <a:srgbClr val="A50021"/>
            </a:solidFill>
          </a:ln>
        </p:spPr>
      </p:pic>
      <p:pic>
        <p:nvPicPr>
          <p:cNvPr id="20484" name="Picture 1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14313" y="1857375"/>
            <a:ext cx="2732087" cy="2185988"/>
          </a:xfrm>
          <a:noFill/>
          <a:ln>
            <a:solidFill>
              <a:srgbClr val="008000"/>
            </a:solidFill>
          </a:ln>
        </p:spPr>
      </p:pic>
      <p:sp>
        <p:nvSpPr>
          <p:cNvPr id="20485" name="Rectangle 14"/>
          <p:cNvSpPr>
            <a:spLocks noGrp="1" noChangeArrowheads="1"/>
          </p:cNvSpPr>
          <p:nvPr>
            <p:ph type="body" sz="half" idx="3"/>
          </p:nvPr>
        </p:nvSpPr>
        <p:spPr>
          <a:xfrm>
            <a:off x="323850" y="6237288"/>
            <a:ext cx="8229600" cy="9302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                       6-10 кВ                                             35 кВ </a:t>
            </a:r>
          </a:p>
        </p:txBody>
      </p:sp>
      <p:pic>
        <p:nvPicPr>
          <p:cNvPr id="20486" name="Picture 1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071813" y="1857375"/>
            <a:ext cx="2735262" cy="2187575"/>
          </a:xfrm>
          <a:noFill/>
          <a:ln>
            <a:solidFill>
              <a:srgbClr val="0000FF"/>
            </a:solidFill>
          </a:ln>
        </p:spPr>
      </p:pic>
      <p:pic>
        <p:nvPicPr>
          <p:cNvPr id="20487" name="Picture 4" descr=" Саратовэнерг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black">
          <a:xfrm>
            <a:off x="1000125" y="4143375"/>
            <a:ext cx="2779713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3" descr="Dscn0022"/>
          <p:cNvPicPr>
            <a:picLocks noChangeAspect="1" noChangeArrowheads="1"/>
          </p:cNvPicPr>
          <p:nvPr/>
        </p:nvPicPr>
        <p:blipFill>
          <a:blip r:embed="rId7" cstate="print">
            <a:lum bright="18000" contrast="24000"/>
          </a:blip>
          <a:srcRect/>
          <a:stretch>
            <a:fillRect/>
          </a:stretch>
        </p:blipFill>
        <p:spPr bwMode="black">
          <a:xfrm>
            <a:off x="4071938" y="4143375"/>
            <a:ext cx="13652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6" descr="DSCN0001(1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25" y="1857375"/>
            <a:ext cx="2760663" cy="207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B0063B02-BCE0-4458-9DA7-C8B1E4C8DDA8}" type="slidenum">
              <a:rPr lang="ru-RU"/>
              <a:pPr/>
              <a:t>15</a:t>
            </a:fld>
            <a:endParaRPr lang="ru-RU"/>
          </a:p>
        </p:txBody>
      </p:sp>
      <p:pic>
        <p:nvPicPr>
          <p:cNvPr id="21506" name="Picture 4" descr="логот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67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" descr="903,922,9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0025" y="620713"/>
            <a:ext cx="4972050" cy="6048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8" name="Picture 6" descr="903,922,923Фунд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133600"/>
            <a:ext cx="4021138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4284663" y="188913"/>
            <a:ext cx="45307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/>
              <a:t>Габаритный чертеж</a:t>
            </a:r>
            <a:r>
              <a:rPr lang="en-US" sz="2000" b="1"/>
              <a:t> </a:t>
            </a:r>
            <a:r>
              <a:rPr lang="ru-RU" sz="2000" b="1"/>
              <a:t>блока 6-10 кВ</a:t>
            </a:r>
            <a:r>
              <a:rPr lang="ru-RU" sz="2000"/>
              <a:t> </a:t>
            </a: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900113" y="1341438"/>
            <a:ext cx="2741612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/>
              <a:t>Чертеж фундамента</a:t>
            </a:r>
          </a:p>
          <a:p>
            <a:r>
              <a:rPr lang="ru-RU" sz="2000" b="1"/>
              <a:t>блока РЗ на 6-10 кВ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14E062B5-7098-4F61-BF7A-DFAE8764B814}" type="slidenum">
              <a:rPr lang="ru-RU"/>
              <a:pPr/>
              <a:t>16</a:t>
            </a:fld>
            <a:endParaRPr lang="ru-RU"/>
          </a:p>
        </p:txBody>
      </p:sp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77813"/>
            <a:ext cx="8075612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Резисторы типа РЗ для установки в ячейках РУ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11188" y="1628775"/>
            <a:ext cx="36718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>
              <a:buClr>
                <a:srgbClr val="EE0000"/>
              </a:buClr>
              <a:buFont typeface="Wingdings" pitchFamily="2" charset="2"/>
              <a:buChar char="q"/>
            </a:pPr>
            <a:r>
              <a:rPr lang="ru-RU"/>
              <a:t> предназначен для ограничения перенапряжений в сетях собственных нужд электростанций;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258888" y="3284538"/>
            <a:ext cx="3889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/>
              <a:t> работает в комплексе с релейной защитой, рассчитан на воздействие тока ОЗЗ 40 А в течение 15 секунд;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124075" y="5084763"/>
            <a:ext cx="40338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EE0000"/>
              </a:buClr>
              <a:buFont typeface="Wingdings" pitchFamily="2" charset="2"/>
              <a:buChar char="q"/>
            </a:pPr>
            <a:r>
              <a:rPr lang="ru-RU"/>
              <a:t> в этих же габаритах могут быть изготовлены резисторы номиналом от 50 до 1500 Ом, резисторы в тропическом исполнении</a:t>
            </a:r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38800"/>
            <a:ext cx="1038225" cy="121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850" y="1809750"/>
            <a:ext cx="3421063" cy="287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996E5016-0CE3-44C7-B67D-0944B005F868}" type="slidenum">
              <a:rPr lang="ru-RU"/>
              <a:pPr/>
              <a:t>17</a:t>
            </a:fld>
            <a:endParaRPr lang="ru-RU"/>
          </a:p>
        </p:txBody>
      </p:sp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7977187" cy="1136650"/>
          </a:xfrm>
        </p:spPr>
        <p:txBody>
          <a:bodyPr/>
          <a:lstStyle/>
          <a:p>
            <a:pPr eaLnBrk="1" hangingPunct="1">
              <a:defRPr/>
            </a:pPr>
            <a:r>
              <a:rPr lang="ru-RU" sz="3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Резистор импульсный для установки в кабельных сетях</a:t>
            </a:r>
            <a:br>
              <a:rPr lang="ru-RU" sz="3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400" b="1" dirty="0" smtClean="0">
              <a:solidFill>
                <a:srgbClr val="EE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4213" y="1773238"/>
            <a:ext cx="38163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EE0000"/>
              </a:buClr>
              <a:buFont typeface="Wingdings" pitchFamily="2" charset="2"/>
              <a:buChar char="n"/>
            </a:pPr>
            <a:r>
              <a:rPr lang="ru-RU">
                <a:solidFill>
                  <a:srgbClr val="006600"/>
                </a:solidFill>
              </a:rPr>
              <a:t>  предназначен для ограничения перенапряжений в кабельных сетях номинальным напряжением 20 кВ (преимущественно кабели из сшитого полиэтилена).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284663" y="5661025"/>
            <a:ext cx="46434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181100" algn="l"/>
              </a:tabLst>
            </a:pPr>
            <a:r>
              <a:rPr lang="ru-RU" sz="1600" i="1"/>
              <a:t>Габаритный чертеж</a:t>
            </a:r>
          </a:p>
          <a:p>
            <a:pPr algn="ctr">
              <a:tabLst>
                <a:tab pos="1181100" algn="l"/>
              </a:tabLst>
            </a:pPr>
            <a:r>
              <a:rPr lang="ru-RU" sz="1600" i="1"/>
              <a:t>Резистор импульсный типа РЗ-12-</a:t>
            </a:r>
            <a:r>
              <a:rPr lang="en-US" sz="1600" i="1"/>
              <a:t>72000</a:t>
            </a:r>
            <a:r>
              <a:rPr lang="ru-RU" sz="1600" i="1"/>
              <a:t>-20  для сети  20 кВ</a:t>
            </a:r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827088" y="4076700"/>
            <a:ext cx="31686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EE0000"/>
              </a:buClr>
              <a:buFont typeface="Wingdings" pitchFamily="2" charset="2"/>
              <a:buChar char="n"/>
            </a:pPr>
            <a:r>
              <a:rPr lang="ru-RU">
                <a:solidFill>
                  <a:srgbClr val="006600"/>
                </a:solidFill>
              </a:rPr>
              <a:t>  длительность работы резистора в режиме ОЗЗ ограничена и определяется быстродействием релейной защиты</a:t>
            </a:r>
          </a:p>
        </p:txBody>
      </p:sp>
      <p:pic>
        <p:nvPicPr>
          <p:cNvPr id="23559" name="Picture 4" descr="925"/>
          <p:cNvPicPr>
            <a:picLocks noChangeAspect="1" noChangeArrowheads="1"/>
          </p:cNvPicPr>
          <p:nvPr/>
        </p:nvPicPr>
        <p:blipFill>
          <a:blip r:embed="rId2" cstate="print">
            <a:lum bright="-40000" contrast="66000"/>
          </a:blip>
          <a:srcRect/>
          <a:stretch>
            <a:fillRect/>
          </a:stretch>
        </p:blipFill>
        <p:spPr bwMode="auto">
          <a:xfrm>
            <a:off x="4356100" y="1844675"/>
            <a:ext cx="4464050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B83628C7-C778-440E-97A7-24E1F4C40FE1}" type="slidenum">
              <a:rPr lang="ru-RU"/>
              <a:pPr/>
              <a:t>18</a:t>
            </a:fld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196975"/>
            <a:ext cx="838517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523875" y="260350"/>
            <a:ext cx="8620125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E0000"/>
              </a:buClr>
            </a:pPr>
            <a:r>
              <a:rPr lang="ru-RU" sz="2000">
                <a:latin typeface="Georgia" pitchFamily="18" charset="0"/>
              </a:rPr>
              <a:t>География применения резисторов –</a:t>
            </a:r>
            <a:r>
              <a:rPr lang="en-US" sz="2000">
                <a:latin typeface="Georgia" pitchFamily="18" charset="0"/>
              </a:rPr>
              <a:t>  </a:t>
            </a:r>
            <a:r>
              <a:rPr lang="ru-RU" sz="2000">
                <a:latin typeface="Georgia" pitchFamily="18" charset="0"/>
              </a:rPr>
              <a:t>практически вся территория России от Кольского полуострова до</a:t>
            </a:r>
            <a:r>
              <a:rPr lang="en-US" sz="2000">
                <a:latin typeface="Georgia" pitchFamily="18" charset="0"/>
              </a:rPr>
              <a:t> </a:t>
            </a:r>
            <a:r>
              <a:rPr lang="ru-RU" sz="2000">
                <a:latin typeface="Georgia" pitchFamily="18" charset="0"/>
              </a:rPr>
              <a:t>Сахалина, а также страны ближнего зарубежья – Казахстан, Украина, Белоруссия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F2388C4E-8810-4329-92B2-5EDE61115070}" type="slidenum">
              <a:rPr lang="ru-RU"/>
              <a:pPr/>
              <a:t>19</a:t>
            </a:fld>
            <a:endParaRPr lang="ru-RU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7705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7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Динамика выпуска резисторов </a:t>
            </a:r>
            <a:r>
              <a:rPr lang="en-US" sz="27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27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"ПНП Болид" для заземления </a:t>
            </a:r>
            <a:r>
              <a:rPr lang="ru-RU" sz="2700" b="1" dirty="0" err="1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нейтрали</a:t>
            </a:r>
            <a:r>
              <a:rPr lang="ru-RU" sz="27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сетей 3-35 кВ в период 2002 - 2008 гг.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 l="11296" t="3880" r="10852" b="845"/>
          <a:stretch>
            <a:fillRect/>
          </a:stretch>
        </p:blipFill>
        <p:spPr bwMode="auto">
          <a:xfrm>
            <a:off x="1836738" y="1557338"/>
            <a:ext cx="547211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C705E7C6-D0F8-4566-828E-F906FC2FACD7}" type="slidenum">
              <a:rPr lang="ru-RU"/>
              <a:pPr/>
              <a:t>20</a:t>
            </a:fld>
            <a:endParaRPr lang="ru-RU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404813"/>
            <a:ext cx="6923088" cy="792162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Основные типы электрических сетей, эксплуатирующих РЗ:</a:t>
            </a:r>
          </a:p>
        </p:txBody>
      </p:sp>
      <p:sp>
        <p:nvSpPr>
          <p:cNvPr id="616451" name="Text Box 3"/>
          <p:cNvSpPr txBox="1">
            <a:spLocks noChangeArrowheads="1"/>
          </p:cNvSpPr>
          <p:nvPr/>
        </p:nvSpPr>
        <p:spPr bwMode="auto">
          <a:xfrm>
            <a:off x="468313" y="1268413"/>
            <a:ext cx="8207375" cy="33305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/>
              <a:t>Сети собственных нужд электрических станций</a:t>
            </a:r>
            <a:r>
              <a:rPr lang="ru-RU" sz="2000"/>
              <a:t>: блочных – (Саратовская ТЭЦ-3), схемы СН, запитанные с ГРУ (Барнаульская ТЭЦ-2, Кемеровская ТЭЦ).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/>
              <a:t>Сети 6 – 10 кВ в системах электроснабжения предприятий и городов</a:t>
            </a:r>
            <a:r>
              <a:rPr lang="ru-RU" sz="2000"/>
              <a:t> (Сибнефть-ОНПЗ, компрессорные станции ОАО «Газпром», городские сети г.Пермь, г. Череповец, и т.д.).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/>
              <a:t>Кабельные сети 35 кВ</a:t>
            </a:r>
            <a:r>
              <a:rPr lang="ru-RU" sz="2000"/>
              <a:t> (ТЭЦ-3, ТЭЦ-4 ОАК «Омскэнерго» - ОНПЗ, Саратовская ГРЭС-1).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/>
              <a:t>Воздушные сети 35 кВ</a:t>
            </a:r>
            <a:r>
              <a:rPr lang="ru-RU" sz="2000"/>
              <a:t> (ряд подстанций ВЭС и СЭС ОАО «Кузбассэнерго»).</a:t>
            </a:r>
            <a:endParaRPr lang="ru-RU" sz="600" b="1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07950" y="4868863"/>
            <a:ext cx="9144000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>
                <a:solidFill>
                  <a:srgbClr val="FF3300"/>
                </a:solidFill>
              </a:rPr>
              <a:t>В настоящее время изготовлено и введено в эксплуатацию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 b="1">
                <a:solidFill>
                  <a:srgbClr val="FF3300"/>
                </a:solidFill>
              </a:rPr>
              <a:t>более </a:t>
            </a:r>
            <a:r>
              <a:rPr lang="en-US" sz="2000" b="1">
                <a:solidFill>
                  <a:srgbClr val="FF3300"/>
                </a:solidFill>
              </a:rPr>
              <a:t>6</a:t>
            </a:r>
            <a:r>
              <a:rPr lang="ru-RU" sz="2000" b="1">
                <a:solidFill>
                  <a:srgbClr val="FF3300"/>
                </a:solidFill>
              </a:rPr>
              <a:t>00 резисторов на номинальное напряжение 3-6-10-35 кВ.</a:t>
            </a:r>
            <a:r>
              <a:rPr lang="ru-RU" sz="2000">
                <a:solidFill>
                  <a:srgbClr val="A50021"/>
                </a:solidFill>
              </a:rPr>
              <a:t>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000">
              <a:solidFill>
                <a:srgbClr val="A50021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/>
              <a:t>Резисторы установлены в сети собственных нужд ТЭЦ,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/>
              <a:t>распределительных кабельных, кабельно-воздушных, воздушных  сетях    с различными режимами заземления нейтрали.</a:t>
            </a:r>
          </a:p>
        </p:txBody>
      </p:sp>
      <p:pic>
        <p:nvPicPr>
          <p:cNvPr id="27653" name="Picture 5" descr="логотип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16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1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E3756EF-D9B6-4D2C-8E20-0EB603008303}" type="slidenum">
              <a:rPr lang="ru-RU"/>
              <a:pPr/>
              <a:t>21</a:t>
            </a:fld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8676" name="Picture 4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sp>
        <p:nvSpPr>
          <p:cNvPr id="286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795338"/>
          </a:xfrm>
          <a:noFill/>
        </p:spPr>
        <p:txBody>
          <a:bodyPr/>
          <a:lstStyle/>
          <a:p>
            <a:pPr eaLnBrk="1" hangingPunct="1"/>
            <a:r>
              <a:rPr lang="ru-RU" sz="2600" b="1" smtClean="0">
                <a:solidFill>
                  <a:schemeClr val="tx1"/>
                </a:solidFill>
              </a:rPr>
              <a:t>Высокоомные резисторы типа РЗ</a:t>
            </a:r>
            <a:endParaRPr lang="ru-RU" sz="2600" smtClean="0">
              <a:solidFill>
                <a:schemeClr val="tx1"/>
              </a:solidFill>
            </a:endParaRPr>
          </a:p>
        </p:txBody>
      </p:sp>
      <p:sp>
        <p:nvSpPr>
          <p:cNvPr id="28679" name="Rectangle 3"/>
          <p:cNvSpPr>
            <a:spLocks noChangeArrowheads="1"/>
          </p:cNvSpPr>
          <p:nvPr/>
        </p:nvSpPr>
        <p:spPr bwMode="auto">
          <a:xfrm>
            <a:off x="468313" y="1341438"/>
            <a:ext cx="8351837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q"/>
            </a:pPr>
            <a:endParaRPr lang="ru-RU" sz="220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200"/>
              <a:t>Отличительная особенность высокоомного  резистора типа РЗ</a:t>
            </a:r>
            <a:r>
              <a:rPr lang="en-US" sz="2200"/>
              <a:t>:</a:t>
            </a:r>
            <a:r>
              <a:rPr lang="ru-RU" sz="2200"/>
              <a:t> он постоянно подключен к электрической сети и рассчитан на воздействие тока однофазного замыкания на землю при наибольшем фазном напряжении в течении 6 часов.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ru-RU" sz="220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200"/>
              <a:t>Не нужны устройства автоматики и защиты для  отключения резистора.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ru-RU" sz="220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200"/>
              <a:t>Подключение резистора типа РЗ к нейтрали не требует дополнительных устройств автоматики и модернизации релейной защиты.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q"/>
            </a:pPr>
            <a:endParaRPr lang="ru-RU" sz="220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200"/>
              <a:t>Уставки релейной защиты при подключении резистора можно не менять.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EFDFC2D-13F4-4D42-93FB-966EDAB5957F}" type="slidenum">
              <a:rPr lang="ru-RU"/>
              <a:pPr/>
              <a:t>22</a:t>
            </a:fld>
            <a:endParaRPr lang="ru-RU"/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 </a:t>
            </a:r>
            <a:r>
              <a:rPr lang="ru-RU" sz="3200" b="1" smtClean="0"/>
              <a:t>Применение высокоомного резистивного заземления нейтрали:</a:t>
            </a:r>
            <a:r>
              <a:rPr lang="ru-RU" sz="3200" smtClean="0"/>
              <a:t> 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776413"/>
            <a:ext cx="8229600" cy="4702175"/>
          </a:xfrm>
          <a:noFill/>
          <a:ln/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800" smtClean="0"/>
              <a:t>эффективно ограничивать перенапряжения, возникающие при  ОДЗ;</a:t>
            </a:r>
          </a:p>
          <a:p>
            <a:pPr algn="just">
              <a:lnSpc>
                <a:spcPct val="80000"/>
              </a:lnSpc>
            </a:pPr>
            <a:r>
              <a:rPr lang="ru-RU" sz="2800" smtClean="0"/>
              <a:t>ликвидировать феррорезонансные и резонансные явления;</a:t>
            </a:r>
          </a:p>
          <a:p>
            <a:pPr algn="just">
              <a:lnSpc>
                <a:spcPct val="80000"/>
              </a:lnSpc>
            </a:pPr>
            <a:r>
              <a:rPr lang="ru-RU" sz="2800" smtClean="0"/>
              <a:t>позволяет</a:t>
            </a:r>
            <a:r>
              <a:rPr lang="ru-RU" smtClean="0"/>
              <a:t> </a:t>
            </a:r>
            <a:r>
              <a:rPr lang="ru-RU" sz="2800" smtClean="0"/>
              <a:t>в схемах сети с ДГК обеспечить снижение напряжения  смещения нейтрали до уровня, нормируемого ПТЭ;</a:t>
            </a:r>
          </a:p>
          <a:p>
            <a:pPr algn="just">
              <a:lnSpc>
                <a:spcPct val="80000"/>
              </a:lnSpc>
            </a:pPr>
            <a:r>
              <a:rPr lang="ru-RU" sz="2800" smtClean="0"/>
              <a:t> повышает надежность работы релейной защиты при дуговых замыканиях на землю и обеспечивает ее гарантированное срабатывание при глухом замыкании.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0C37A1F-714F-43BF-9244-1EDDEA6E9955}" type="slidenum">
              <a:rPr lang="ru-RU"/>
              <a:pPr/>
              <a:t>23</a:t>
            </a:fld>
            <a:endParaRPr lang="ru-RU"/>
          </a:p>
        </p:txBody>
      </p:sp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ПС «Хужир», о. Ольхон, оз. Байкал, РЗ-8000-51-35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700213"/>
            <a:ext cx="7921625" cy="481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BDB5270E-2695-439C-9FE3-5FDFD51EF450}" type="slidenum">
              <a:rPr lang="ru-RU"/>
              <a:pPr/>
              <a:t>24</a:t>
            </a:fld>
            <a:endParaRPr lang="ru-RU"/>
          </a:p>
        </p:txBody>
      </p:sp>
      <p:pic>
        <p:nvPicPr>
          <p:cNvPr id="30723" name="Picture 2" descr="логотип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971550" y="260350"/>
            <a:ext cx="74898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Georgia" pitchFamily="18" charset="0"/>
              </a:rPr>
              <a:t>Резистор для сети 35 кВ Омского НПЗ</a:t>
            </a:r>
          </a:p>
        </p:txBody>
      </p:sp>
      <p:pic>
        <p:nvPicPr>
          <p:cNvPr id="30726" name="Picture 7" descr="РЗ ОНПЗ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87450" y="1196975"/>
            <a:ext cx="6697663" cy="47117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F5C6C6A-F151-4F91-BAFB-B32F0F57115C}" type="slidenum">
              <a:rPr lang="ru-RU"/>
              <a:pPr/>
              <a:t>25</a:t>
            </a:fld>
            <a:endParaRPr lang="ru-RU"/>
          </a:p>
        </p:txBody>
      </p:sp>
      <p:pic>
        <p:nvPicPr>
          <p:cNvPr id="31747" name="Picture 1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pic>
        <p:nvPicPr>
          <p:cNvPr id="3174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813" y="1484313"/>
            <a:ext cx="6049962" cy="5018087"/>
          </a:xfrm>
          <a:noFill/>
          <a:ln cap="flat" algn="ctr">
            <a:solidFill>
              <a:schemeClr val="tx1"/>
            </a:solidFill>
          </a:ln>
        </p:spPr>
      </p:pic>
      <p:sp>
        <p:nvSpPr>
          <p:cNvPr id="31750" name="Rectangle 10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643812" cy="847725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Резистор для сети 35 кВ</a:t>
            </a:r>
            <a:br>
              <a:rPr lang="ru-RU" sz="2800" b="1" smtClean="0"/>
            </a:br>
            <a:r>
              <a:rPr lang="ru-RU" sz="2800" b="1" smtClean="0"/>
              <a:t>ПС Тяжинская ВЭС «Кузбассэнерго»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968DFD1-F478-4ECA-95C3-A4EFBFFED5C4}" type="slidenum">
              <a:rPr lang="ru-RU"/>
              <a:pPr/>
              <a:t>26</a:t>
            </a:fld>
            <a:endParaRPr lang="ru-RU"/>
          </a:p>
        </p:txBody>
      </p:sp>
      <p:sp>
        <p:nvSpPr>
          <p:cNvPr id="32770" name="Rectangle 5"/>
          <p:cNvSpPr>
            <a:spLocks noGrp="1" noChangeArrowheads="1"/>
          </p:cNvSpPr>
          <p:nvPr>
            <p:ph type="title"/>
          </p:nvPr>
        </p:nvSpPr>
        <p:spPr>
          <a:xfrm>
            <a:off x="1547813" y="260350"/>
            <a:ext cx="5832475" cy="812800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Резистор для сети 6 кВ</a:t>
            </a:r>
            <a:br>
              <a:rPr lang="ru-RU" sz="2800" b="1" smtClean="0"/>
            </a:br>
            <a:r>
              <a:rPr lang="ru-RU" sz="2800" b="1" smtClean="0"/>
              <a:t>ОРУ ТЭЦ-2 «Саратовэнерго»</a:t>
            </a:r>
          </a:p>
        </p:txBody>
      </p:sp>
      <p:pic>
        <p:nvPicPr>
          <p:cNvPr id="32771" name="Picture 6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pic>
        <p:nvPicPr>
          <p:cNvPr id="32774" name="Picture 0" descr="foto ТЭЦ 2 6кВ рис"/>
          <p:cNvPicPr>
            <a:picLocks noChangeAspect="1" noChangeArrowheads="1"/>
          </p:cNvPicPr>
          <p:nvPr/>
        </p:nvPicPr>
        <p:blipFill>
          <a:blip r:embed="rId3" cstate="print"/>
          <a:srcRect l="14050" t="7097" r="-168"/>
          <a:stretch>
            <a:fillRect/>
          </a:stretch>
        </p:blipFill>
        <p:spPr bwMode="auto">
          <a:xfrm>
            <a:off x="1331913" y="1196975"/>
            <a:ext cx="6564312" cy="53657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DC5BD9F-AF45-4765-B696-AA97CF67443C}" type="slidenum">
              <a:rPr lang="ru-RU"/>
              <a:pPr/>
              <a:t>27</a:t>
            </a:fld>
            <a:endParaRPr lang="ru-RU"/>
          </a:p>
        </p:txBody>
      </p:sp>
      <p:pic>
        <p:nvPicPr>
          <p:cNvPr id="33794" name="Picture 7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sp>
        <p:nvSpPr>
          <p:cNvPr id="33797" name="Rectangle 2"/>
          <p:cNvSpPr>
            <a:spLocks noChangeArrowheads="1"/>
          </p:cNvSpPr>
          <p:nvPr/>
        </p:nvSpPr>
        <p:spPr bwMode="auto">
          <a:xfrm>
            <a:off x="1547813" y="260350"/>
            <a:ext cx="63563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Georgia" pitchFamily="18" charset="0"/>
              </a:rPr>
              <a:t>Сборка резисторов 6 кВ</a:t>
            </a:r>
            <a:br>
              <a:rPr lang="ru-RU" sz="2800" b="1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800" b="1">
                <a:solidFill>
                  <a:schemeClr val="tx2"/>
                </a:solidFill>
                <a:latin typeface="Georgia" pitchFamily="18" charset="0"/>
              </a:rPr>
              <a:t>ООО"Уренгойгазпром"</a:t>
            </a:r>
            <a:r>
              <a:rPr lang="ru-RU" sz="2800" b="1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33798" name="Picture 3" descr="Фото(7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87425" y="1195388"/>
            <a:ext cx="7065963" cy="5300662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D7C94917-36C8-43E1-B957-20E984116F40}" type="slidenum">
              <a:rPr lang="ru-RU"/>
              <a:pPr/>
              <a:t>28</a:t>
            </a:fld>
            <a:endParaRPr lang="ru-RU"/>
          </a:p>
        </p:txBody>
      </p:sp>
      <p:pic>
        <p:nvPicPr>
          <p:cNvPr id="34818" name="Picture 1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46138" y="1252538"/>
            <a:ext cx="7407275" cy="5030787"/>
          </a:xfrm>
          <a:noFill/>
          <a:ln cap="flat" algn="ctr">
            <a:solidFill>
              <a:schemeClr val="tx1"/>
            </a:solidFill>
          </a:ln>
        </p:spPr>
      </p:pic>
      <p:sp>
        <p:nvSpPr>
          <p:cNvPr id="34819" name="Rectangle 1033"/>
          <p:cNvSpPr>
            <a:spLocks noChangeArrowheads="1"/>
          </p:cNvSpPr>
          <p:nvPr/>
        </p:nvSpPr>
        <p:spPr bwMode="auto">
          <a:xfrm>
            <a:off x="971550" y="260350"/>
            <a:ext cx="71278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Georgia" pitchFamily="18" charset="0"/>
              </a:rPr>
              <a:t>Резистор 10 кВ</a:t>
            </a:r>
            <a:br>
              <a:rPr lang="ru-RU" sz="2800" b="1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2800" b="1">
                <a:solidFill>
                  <a:schemeClr val="tx2"/>
                </a:solidFill>
                <a:latin typeface="Georgia" pitchFamily="18" charset="0"/>
              </a:rPr>
              <a:t>в городских сетях, г. Пермь</a:t>
            </a:r>
          </a:p>
        </p:txBody>
      </p:sp>
      <p:pic>
        <p:nvPicPr>
          <p:cNvPr id="34820" name="Picture 1034" descr="логотип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9A0EB72C-7827-4710-9032-50AC451AF21C}" type="slidenum">
              <a:rPr lang="ru-RU"/>
              <a:pPr/>
              <a:t>29</a:t>
            </a:fld>
            <a:endParaRPr lang="ru-RU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051050" y="6524625"/>
            <a:ext cx="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5844" name="Picture 4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pic>
        <p:nvPicPr>
          <p:cNvPr id="35846" name="Picture 6" descr="DSCN0001(1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157288" y="1143000"/>
            <a:ext cx="7056437" cy="5295900"/>
          </a:xfrm>
          <a:noFill/>
          <a:ln>
            <a:solidFill>
              <a:schemeClr val="tx1"/>
            </a:solidFill>
          </a:ln>
        </p:spPr>
      </p:pic>
      <p:sp>
        <p:nvSpPr>
          <p:cNvPr id="35847" name="Rectangle 7"/>
          <p:cNvSpPr>
            <a:spLocks noGrp="1" noChangeArrowheads="1"/>
          </p:cNvSpPr>
          <p:nvPr>
            <p:ph type="title"/>
          </p:nvPr>
        </p:nvSpPr>
        <p:spPr>
          <a:xfrm>
            <a:off x="1547813" y="260350"/>
            <a:ext cx="6408737" cy="811213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Резистор для сети 35 кВ</a:t>
            </a:r>
            <a:br>
              <a:rPr lang="ru-RU" sz="2800" b="1" smtClean="0"/>
            </a:br>
            <a:r>
              <a:rPr lang="ru-RU" sz="2800" b="1" smtClean="0"/>
              <a:t>Саратовской ГРЭС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545F918-1AD1-484A-B1AD-BEAEA5DB6F1D}" type="slidenum">
              <a:rPr lang="ru-RU"/>
              <a:pPr/>
              <a:t>30</a:t>
            </a:fld>
            <a:endParaRPr lang="ru-RU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Высокоомные резисторы производства "ПНП Болид", установленные на ПС "Вологдаэнерго"  и "Ленэнерго"</a:t>
            </a:r>
          </a:p>
        </p:txBody>
      </p:sp>
      <p:graphicFrame>
        <p:nvGraphicFramePr>
          <p:cNvPr id="11059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61938" y="1677988"/>
          <a:ext cx="8653462" cy="427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7" name="Документ" r:id="rId4" imgW="8229186" imgH="4068410" progId="Word.Document.8">
                  <p:embed/>
                </p:oleObj>
              </mc:Choice>
              <mc:Fallback>
                <p:oleObj name="Документ" r:id="rId4" imgW="8229186" imgH="406841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1677988"/>
                        <a:ext cx="8653462" cy="427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9" name="Rectangle 6"/>
          <p:cNvSpPr>
            <a:spLocks noChangeArrowheads="1"/>
          </p:cNvSpPr>
          <p:nvPr/>
        </p:nvSpPr>
        <p:spPr bwMode="auto">
          <a:xfrm>
            <a:off x="179388" y="5805488"/>
            <a:ext cx="9675812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400" b="1"/>
              <a:t>Примечание: </a:t>
            </a:r>
          </a:p>
          <a:p>
            <a:pPr algn="just"/>
            <a:r>
              <a:rPr lang="ru-RU" sz="1400" b="1"/>
              <a:t>обозначение резистора: резистор защитный [РЗ]- номинал [Ом]-мощность [кВт]-напряжение [кВ</a:t>
            </a:r>
            <a:r>
              <a:rPr lang="ru-RU" b="1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BF035CE4-7C67-4ED1-87C9-9B5C2FE9DD1C}" type="slidenum">
              <a:rPr lang="ru-RU"/>
              <a:pPr/>
              <a:t>31</a:t>
            </a:fld>
            <a:endParaRPr lang="ru-RU"/>
          </a:p>
        </p:txBody>
      </p:sp>
      <p:pic>
        <p:nvPicPr>
          <p:cNvPr id="36866" name="Picture 5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pic>
        <p:nvPicPr>
          <p:cNvPr id="36867" name="Picture 11" descr="DSC0003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48038" y="1341438"/>
            <a:ext cx="5184775" cy="3889375"/>
          </a:xfrm>
          <a:noFill/>
          <a:ln>
            <a:solidFill>
              <a:schemeClr val="tx1"/>
            </a:solidFill>
          </a:ln>
        </p:spPr>
      </p:pic>
      <p:sp>
        <p:nvSpPr>
          <p:cNvPr id="36870" name="Rectangle 2"/>
          <p:cNvSpPr>
            <a:spLocks noChangeArrowheads="1"/>
          </p:cNvSpPr>
          <p:nvPr/>
        </p:nvSpPr>
        <p:spPr bwMode="auto">
          <a:xfrm>
            <a:off x="971550" y="188913"/>
            <a:ext cx="6911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</a:rPr>
              <a:t>Резистор для сети 6 кВ</a:t>
            </a:r>
            <a:br>
              <a:rPr lang="ru-RU" sz="2800" b="1">
                <a:solidFill>
                  <a:schemeClr val="tx2"/>
                </a:solidFill>
              </a:rPr>
            </a:br>
            <a:r>
              <a:rPr lang="ru-RU" sz="2800" b="1">
                <a:solidFill>
                  <a:schemeClr val="tx2"/>
                </a:solidFill>
              </a:rPr>
              <a:t>ПС «Шексна» «Вологдаэнерго»</a:t>
            </a:r>
          </a:p>
        </p:txBody>
      </p:sp>
      <p:pic>
        <p:nvPicPr>
          <p:cNvPr id="36871" name="Picture 14" descr="DSC0003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8313" y="2636838"/>
            <a:ext cx="5111750" cy="3833812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C946F881-9E7A-4A2A-957D-D83771F10D30}" type="slidenum">
              <a:rPr lang="ru-RU"/>
              <a:pPr/>
              <a:t>32</a:t>
            </a:fld>
            <a:endParaRPr lang="ru-RU"/>
          </a:p>
        </p:txBody>
      </p:sp>
      <p:pic>
        <p:nvPicPr>
          <p:cNvPr id="38914" name="Picture 1028" descr="логотип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sp>
        <p:nvSpPr>
          <p:cNvPr id="437259" name="Text Box 1035"/>
          <p:cNvSpPr txBox="1">
            <a:spLocks noChangeArrowheads="1"/>
          </p:cNvSpPr>
          <p:nvPr/>
        </p:nvSpPr>
        <p:spPr bwMode="auto">
          <a:xfrm>
            <a:off x="250825" y="1125538"/>
            <a:ext cx="8642350" cy="56451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>
                <a:solidFill>
                  <a:srgbClr val="FF3300"/>
                </a:solidFill>
              </a:rPr>
              <a:t>Собственные нужды электростанций</a:t>
            </a:r>
            <a:r>
              <a:rPr lang="ru-RU" sz="2000"/>
              <a:t> (Барнаульская ТЭЦ-2 – 8 лет эксплуатации РЗ, и др.) – переходы однофазного замыкания в многоместные повреждения не зафиксированы ни разу, кроме того, отмечается снижение частоты замыканий на землю (в среднем на 25-30%);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>
                <a:solidFill>
                  <a:srgbClr val="FF3300"/>
                </a:solidFill>
              </a:rPr>
              <a:t>Кабельные сети 35 кВ</a:t>
            </a:r>
            <a:r>
              <a:rPr lang="ru-RU" sz="2000"/>
              <a:t> («Сибнефть-ОНПЗ») – практически до нуля снизилось количество замыканий на землю (не более 1 в год);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>
                <a:solidFill>
                  <a:srgbClr val="FF3300"/>
                </a:solidFill>
              </a:rPr>
              <a:t>Воздушные сети 35 кВ</a:t>
            </a:r>
            <a:r>
              <a:rPr lang="ru-RU" sz="2000"/>
              <a:t> (ВЭС, СЭС «Кузбассэнерго») – напряжение на нейтрали, обусловленное несимметрией сети, введено в допустимые пределы, отсутствие повреждения оборудования 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None/>
            </a:pPr>
            <a:r>
              <a:rPr lang="ru-RU" sz="2000"/>
              <a:t>	(ТН, ячейки, и др.) в течение всего срока эксплуатации резисторов;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>
                <a:solidFill>
                  <a:srgbClr val="FF3300"/>
                </a:solidFill>
              </a:rPr>
              <a:t>Эффективная координация средств защиты от перенапряжений</a:t>
            </a:r>
            <a:r>
              <a:rPr lang="ru-RU" sz="2000"/>
              <a:t> – исключение повреждений ОПН, которые избавлены от воздействия дуговых перенапряжений (ВЭС «Кузбассэнерго» и др.)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Char char="_"/>
            </a:pPr>
            <a:r>
              <a:rPr lang="ru-RU" sz="2000" b="1">
                <a:solidFill>
                  <a:srgbClr val="FF3300"/>
                </a:solidFill>
              </a:rPr>
              <a:t>Селективная работа защиты от замыканий на землю</a:t>
            </a:r>
            <a:r>
              <a:rPr lang="ru-RU" sz="2000"/>
              <a:t> </a:t>
            </a:r>
          </a:p>
          <a:p>
            <a:pPr marL="339725" indent="-339725">
              <a:spcBef>
                <a:spcPct val="20000"/>
              </a:spcBef>
              <a:buFont typeface="Wingdings 3" pitchFamily="18" charset="2"/>
              <a:buNone/>
            </a:pPr>
            <a:r>
              <a:rPr lang="ru-RU" sz="2000"/>
              <a:t>	(КС «Давыдовская», «Иршанский ГОК» и др.)</a:t>
            </a:r>
            <a:endParaRPr lang="ru-RU" sz="2000">
              <a:solidFill>
                <a:schemeClr val="accent2"/>
              </a:solidFill>
            </a:endParaRPr>
          </a:p>
        </p:txBody>
      </p:sp>
      <p:sp>
        <p:nvSpPr>
          <p:cNvPr id="38918" name="Rectangle 1036"/>
          <p:cNvSpPr>
            <a:spLocks noChangeArrowheads="1"/>
          </p:cNvSpPr>
          <p:nvPr/>
        </p:nvSpPr>
        <p:spPr bwMode="auto">
          <a:xfrm>
            <a:off x="827088" y="260350"/>
            <a:ext cx="792162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Положения, которые содержатся в отзывах эксплуатирующих организаций: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37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37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37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37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37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37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37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4D4DDCD-ADE2-4032-9538-C5160120C79E}" type="slidenum">
              <a:rPr lang="ru-RU"/>
              <a:pPr/>
              <a:t>33</a:t>
            </a:fld>
            <a:endParaRPr lang="ru-RU"/>
          </a:p>
        </p:txBody>
      </p:sp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15888"/>
            <a:ext cx="4860925" cy="655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9AAE96B-B757-4343-B399-E15C46DED2DC}" type="slidenum">
              <a:rPr lang="ru-RU"/>
              <a:pPr/>
              <a:t>34</a:t>
            </a:fld>
            <a:endParaRPr lang="ru-RU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63" name="Picture 4" descr="Диплом РАО ЕЭС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35150" y="0"/>
            <a:ext cx="5049838" cy="6858000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48159256-CCEE-413C-BC5B-1D59555A8391}" type="slidenum">
              <a:rPr lang="ru-RU"/>
              <a:pPr/>
              <a:t>35</a:t>
            </a:fld>
            <a:endParaRPr lang="ru-RU"/>
          </a:p>
        </p:txBody>
      </p:sp>
      <p:sp>
        <p:nvSpPr>
          <p:cNvPr id="4099" name="Rectangle 10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772400" cy="627063"/>
          </a:xfrm>
        </p:spPr>
        <p:txBody>
          <a:bodyPr/>
          <a:lstStyle/>
          <a:p>
            <a:pPr eaLnBrk="1" hangingPunct="1"/>
            <a:r>
              <a:rPr lang="ru-RU" sz="2800" b="1" smtClean="0"/>
              <a:t>Эксперименты в сетях с </a:t>
            </a:r>
            <a:br>
              <a:rPr lang="ru-RU" sz="2800" b="1" smtClean="0"/>
            </a:br>
            <a:r>
              <a:rPr lang="ru-RU" sz="2800" b="1" smtClean="0"/>
              <a:t>резистивно-заземленной нейтралью</a:t>
            </a:r>
          </a:p>
        </p:txBody>
      </p:sp>
      <p:pic>
        <p:nvPicPr>
          <p:cNvPr id="4100" name="Picture 4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539750" y="1158875"/>
            <a:ext cx="8045450" cy="1571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ru-RU" b="1">
                <a:solidFill>
                  <a:schemeClr val="accent2"/>
                </a:solidFill>
              </a:rPr>
              <a:t>Данные эксплуатации показывают снижение повреждаемости </a:t>
            </a:r>
          </a:p>
          <a:p>
            <a:pPr indent="450850" algn="ctr"/>
            <a:r>
              <a:rPr lang="ru-RU" b="1">
                <a:solidFill>
                  <a:schemeClr val="accent2"/>
                </a:solidFill>
              </a:rPr>
              <a:t>электрооборудования на присоединениях секций шин с </a:t>
            </a:r>
          </a:p>
          <a:p>
            <a:pPr indent="450850" algn="ctr"/>
            <a:r>
              <a:rPr lang="ru-RU" b="1">
                <a:solidFill>
                  <a:schemeClr val="accent2"/>
                </a:solidFill>
              </a:rPr>
              <a:t>установленными резисторами, что свидетельствует о реальном </a:t>
            </a:r>
          </a:p>
          <a:p>
            <a:pPr indent="450850" algn="ctr"/>
            <a:r>
              <a:rPr lang="ru-RU" b="1">
                <a:solidFill>
                  <a:schemeClr val="accent2"/>
                </a:solidFill>
              </a:rPr>
              <a:t>ограничении уровня дуговых перенапряжений.</a:t>
            </a:r>
          </a:p>
          <a:p>
            <a:pPr indent="450850" algn="ctr"/>
            <a:endParaRPr lang="ru-RU" sz="500" b="1">
              <a:solidFill>
                <a:schemeClr val="accent2"/>
              </a:solidFill>
            </a:endParaRPr>
          </a:p>
          <a:p>
            <a:pPr indent="450850" algn="ctr"/>
            <a:r>
              <a:rPr lang="ru-RU" b="1"/>
              <a:t>Опыты искусственного ОЗЗ в сетях также подтверждают этот факт.</a:t>
            </a:r>
            <a:r>
              <a:rPr lang="ru-RU" sz="200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104" name="Rectangle 12"/>
          <p:cNvSpPr>
            <a:spLocks noChangeArrowheads="1"/>
          </p:cNvSpPr>
          <p:nvPr/>
        </p:nvSpPr>
        <p:spPr bwMode="auto">
          <a:xfrm>
            <a:off x="468313" y="2781300"/>
            <a:ext cx="82296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>
                <a:solidFill>
                  <a:srgbClr val="A50021"/>
                </a:solidFill>
              </a:rPr>
              <a:t>Схема подключения измерительной аппаратуры и искрового промежутка</a:t>
            </a:r>
          </a:p>
        </p:txBody>
      </p:sp>
      <p:sp>
        <p:nvSpPr>
          <p:cNvPr id="4105" name="Rectangle 14"/>
          <p:cNvSpPr>
            <a:spLocks noChangeArrowheads="1"/>
          </p:cNvSpPr>
          <p:nvPr/>
        </p:nvSpPr>
        <p:spPr bwMode="auto">
          <a:xfrm>
            <a:off x="0" y="19431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106" name="Picture 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3644900"/>
            <a:ext cx="3810000" cy="2478088"/>
          </a:xfrm>
          <a:noFill/>
        </p:spPr>
      </p:pic>
      <p:sp>
        <p:nvSpPr>
          <p:cNvPr id="4107" name="Rectangle 17"/>
          <p:cNvSpPr>
            <a:spLocks noChangeArrowheads="1"/>
          </p:cNvSpPr>
          <p:nvPr/>
        </p:nvSpPr>
        <p:spPr bwMode="auto">
          <a:xfrm>
            <a:off x="4500563" y="6092825"/>
            <a:ext cx="4262437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/>
              <a:t>Схема искрового промежутка, </a:t>
            </a:r>
          </a:p>
          <a:p>
            <a:pPr algn="ctr"/>
            <a:r>
              <a:rPr lang="ru-RU" sz="1600" b="1"/>
              <a:t>моделирующего перемежающуюся дугу</a:t>
            </a:r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3716338"/>
            <a:ext cx="2736850" cy="23177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E8DC48EC-C51B-4847-A78F-C235851D4F39}" type="slidenum">
              <a:rPr lang="ru-RU"/>
              <a:pPr/>
              <a:t>36</a:t>
            </a:fld>
            <a:endParaRPr lang="ru-RU"/>
          </a:p>
        </p:txBody>
      </p:sp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Эксперименты в сетях с резистивнозаземленной нейтралью</a:t>
            </a:r>
            <a:r>
              <a:rPr lang="ru-RU" sz="4000" smtClean="0"/>
              <a:t> </a:t>
            </a:r>
          </a:p>
        </p:txBody>
      </p:sp>
      <p:graphicFrame>
        <p:nvGraphicFramePr>
          <p:cNvPr id="5122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119188" y="1914525"/>
          <a:ext cx="6970712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Документ" r:id="rId4" imgW="6107414" imgH="4163301" progId="Word.Document.8">
                  <p:embed/>
                </p:oleObj>
              </mc:Choice>
              <mc:Fallback>
                <p:oleObj name="Документ" r:id="rId4" imgW="6107414" imgH="4163301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1914525"/>
                        <a:ext cx="6970712" cy="475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B25F4852-E0EC-47E2-9641-E73FE2C546CF}" type="slidenum">
              <a:rPr lang="ru-RU"/>
              <a:pPr/>
              <a:t>37</a:t>
            </a:fld>
            <a:endParaRPr lang="ru-RU"/>
          </a:p>
        </p:txBody>
      </p:sp>
      <p:pic>
        <p:nvPicPr>
          <p:cNvPr id="41986" name="Picture 4" descr="логотип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sp>
        <p:nvSpPr>
          <p:cNvPr id="41989" name="Rectangle 9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39775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Процесс горения дуги в опытах искусственного замыкания на землю</a:t>
            </a:r>
          </a:p>
        </p:txBody>
      </p:sp>
      <p:grpSp>
        <p:nvGrpSpPr>
          <p:cNvPr id="41990" name="Group 10"/>
          <p:cNvGrpSpPr>
            <a:grpSpLocks noChangeAspect="1"/>
          </p:cNvGrpSpPr>
          <p:nvPr/>
        </p:nvGrpSpPr>
        <p:grpSpPr bwMode="auto">
          <a:xfrm>
            <a:off x="107950" y="1916113"/>
            <a:ext cx="2400300" cy="2857500"/>
            <a:chOff x="4586" y="2679"/>
            <a:chExt cx="1890" cy="2250"/>
          </a:xfrm>
        </p:grpSpPr>
        <p:sp>
          <p:nvSpPr>
            <p:cNvPr id="42001" name="AutoShape 11"/>
            <p:cNvSpPr>
              <a:spLocks noChangeAspect="1" noChangeArrowheads="1" noTextEdit="1"/>
            </p:cNvSpPr>
            <p:nvPr/>
          </p:nvSpPr>
          <p:spPr bwMode="auto">
            <a:xfrm>
              <a:off x="4586" y="2679"/>
              <a:ext cx="1890" cy="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42002" name="Picture 12" descr="Дуга раз 001000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86" y="3399"/>
              <a:ext cx="1710" cy="1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991" name="Group 13"/>
          <p:cNvGrpSpPr>
            <a:grpSpLocks noChangeAspect="1"/>
          </p:cNvGrpSpPr>
          <p:nvPr/>
        </p:nvGrpSpPr>
        <p:grpSpPr bwMode="auto">
          <a:xfrm>
            <a:off x="2339975" y="2133600"/>
            <a:ext cx="2171700" cy="2628900"/>
            <a:chOff x="4766" y="2859"/>
            <a:chExt cx="1710" cy="2070"/>
          </a:xfrm>
        </p:grpSpPr>
        <p:sp>
          <p:nvSpPr>
            <p:cNvPr id="41999" name="AutoShape 14"/>
            <p:cNvSpPr>
              <a:spLocks noChangeAspect="1" noChangeArrowheads="1" noTextEdit="1"/>
            </p:cNvSpPr>
            <p:nvPr/>
          </p:nvSpPr>
          <p:spPr bwMode="auto">
            <a:xfrm>
              <a:off x="4766" y="2859"/>
              <a:ext cx="1710" cy="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42000" name="Picture 15" descr="Дуга раз 001000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6" y="3410"/>
              <a:ext cx="1710" cy="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992" name="Group 16"/>
          <p:cNvGrpSpPr>
            <a:grpSpLocks noChangeAspect="1"/>
          </p:cNvGrpSpPr>
          <p:nvPr/>
        </p:nvGrpSpPr>
        <p:grpSpPr bwMode="auto">
          <a:xfrm>
            <a:off x="4500563" y="2133600"/>
            <a:ext cx="2171700" cy="2628900"/>
            <a:chOff x="4766" y="2859"/>
            <a:chExt cx="1710" cy="2070"/>
          </a:xfrm>
        </p:grpSpPr>
        <p:sp>
          <p:nvSpPr>
            <p:cNvPr id="41997" name="AutoShape 17"/>
            <p:cNvSpPr>
              <a:spLocks noChangeAspect="1" noChangeArrowheads="1" noTextEdit="1"/>
            </p:cNvSpPr>
            <p:nvPr/>
          </p:nvSpPr>
          <p:spPr bwMode="auto">
            <a:xfrm>
              <a:off x="4766" y="2859"/>
              <a:ext cx="1710" cy="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41998" name="Picture 18" descr="Дуга раз 00100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6" y="3399"/>
              <a:ext cx="1620" cy="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993" name="Group 19"/>
          <p:cNvGrpSpPr>
            <a:grpSpLocks noChangeAspect="1"/>
          </p:cNvGrpSpPr>
          <p:nvPr/>
        </p:nvGrpSpPr>
        <p:grpSpPr bwMode="auto">
          <a:xfrm>
            <a:off x="6629400" y="1628775"/>
            <a:ext cx="2514600" cy="3095625"/>
            <a:chOff x="4766" y="2859"/>
            <a:chExt cx="1980" cy="2430"/>
          </a:xfrm>
        </p:grpSpPr>
        <p:sp>
          <p:nvSpPr>
            <p:cNvPr id="41995" name="AutoShape 20"/>
            <p:cNvSpPr>
              <a:spLocks noChangeAspect="1" noChangeArrowheads="1" noTextEdit="1"/>
            </p:cNvSpPr>
            <p:nvPr/>
          </p:nvSpPr>
          <p:spPr bwMode="auto">
            <a:xfrm>
              <a:off x="4766" y="2859"/>
              <a:ext cx="1980" cy="2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41996" name="Picture 21" descr="Дуга раз 00100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56" y="3779"/>
              <a:ext cx="1890" cy="1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433A04F0-A241-4C26-9D65-C843C42B8080}" type="slidenum">
              <a:rPr lang="ru-RU"/>
              <a:pPr/>
              <a:t>38</a:t>
            </a:fld>
            <a:endParaRPr lang="ru-RU"/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1116013" y="188913"/>
            <a:ext cx="7178675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solidFill>
                  <a:srgbClr val="A50021"/>
                </a:solidFill>
              </a:rPr>
              <a:t>Опыты в сети 10 кВ КС «Давыдовская»</a:t>
            </a:r>
          </a:p>
          <a:p>
            <a:pPr algn="ctr"/>
            <a:r>
              <a:rPr lang="ru-RU" sz="2800" b="1">
                <a:solidFill>
                  <a:srgbClr val="A50021"/>
                </a:solidFill>
              </a:rPr>
              <a:t> ООО «Мострансгаз»</a:t>
            </a:r>
          </a:p>
        </p:txBody>
      </p:sp>
      <p:pic>
        <p:nvPicPr>
          <p:cNvPr id="43013" name="Picture 9" descr="㿷ᚗќ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268413"/>
            <a:ext cx="4392613" cy="3873500"/>
          </a:xfrm>
          <a:solidFill>
            <a:schemeClr val="accent1"/>
          </a:solidFill>
        </p:spPr>
      </p:pic>
      <p:graphicFrame>
        <p:nvGraphicFramePr>
          <p:cNvPr id="440445" name="Group 125"/>
          <p:cNvGraphicFramePr>
            <a:graphicFrameLocks noGrp="1"/>
          </p:cNvGraphicFramePr>
          <p:nvPr>
            <p:ph sz="quarter" idx="2"/>
          </p:nvPr>
        </p:nvGraphicFramePr>
        <p:xfrm>
          <a:off x="4716463" y="1268413"/>
          <a:ext cx="4427537" cy="2621280"/>
        </p:xfrm>
        <a:graphic>
          <a:graphicData uri="http://schemas.openxmlformats.org/drawingml/2006/table">
            <a:tbl>
              <a:tblPr/>
              <a:tblGrid>
                <a:gridCol w="1427162"/>
                <a:gridCol w="787400"/>
                <a:gridCol w="1068388"/>
                <a:gridCol w="1144587"/>
              </a:tblGrid>
              <a:tr h="1651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Режим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нейтрали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сети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кВ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пер,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кВ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перенапр.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Кп=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U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/Uф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эксп.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перенапр.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Кп=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U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/Uф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расч.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Нейтраль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изолирована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25,3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2,95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3,1-3,2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Нейтраль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заземлена с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помощью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УЧЗН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19,0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2,22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2,3-2,4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pic>
        <p:nvPicPr>
          <p:cNvPr id="43036" name="Picture 120" descr="логотип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sp>
        <p:nvSpPr>
          <p:cNvPr id="43037" name="Rectangle 127"/>
          <p:cNvSpPr>
            <a:spLocks noChangeArrowheads="1"/>
          </p:cNvSpPr>
          <p:nvPr/>
        </p:nvSpPr>
        <p:spPr bwMode="auto">
          <a:xfrm>
            <a:off x="5292725" y="4149725"/>
            <a:ext cx="3568700" cy="1320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РЗ 1000 Ом и ФМЗО, </a:t>
            </a:r>
          </a:p>
          <a:p>
            <a:r>
              <a:rPr lang="ru-RU" sz="2000"/>
              <a:t>обеспечивающий </a:t>
            </a:r>
          </a:p>
          <a:p>
            <a:r>
              <a:rPr lang="ru-RU" sz="2000"/>
              <a:t>подключение резистора </a:t>
            </a:r>
          </a:p>
          <a:p>
            <a:r>
              <a:rPr lang="ru-RU" sz="2000"/>
              <a:t>к нейтрали сети</a:t>
            </a:r>
          </a:p>
        </p:txBody>
      </p:sp>
      <p:sp>
        <p:nvSpPr>
          <p:cNvPr id="43038" name="Rectangle 128"/>
          <p:cNvSpPr>
            <a:spLocks noChangeArrowheads="1"/>
          </p:cNvSpPr>
          <p:nvPr/>
        </p:nvSpPr>
        <p:spPr bwMode="auto">
          <a:xfrm>
            <a:off x="395288" y="5229225"/>
            <a:ext cx="4572000" cy="13208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Резистивное заземление нейтрали сети 10 кВ выполнено с помощью устройства частичного </a:t>
            </a:r>
          </a:p>
          <a:p>
            <a:r>
              <a:rPr lang="ru-RU" sz="2000"/>
              <a:t>заземления нейтрали (УЧЗН)</a:t>
            </a:r>
          </a:p>
        </p:txBody>
      </p:sp>
      <p:sp>
        <p:nvSpPr>
          <p:cNvPr id="43039" name="AutoShape 129"/>
          <p:cNvSpPr>
            <a:spLocks noChangeArrowheads="1"/>
          </p:cNvSpPr>
          <p:nvPr/>
        </p:nvSpPr>
        <p:spPr bwMode="auto">
          <a:xfrm rot="11474469" flipH="1">
            <a:off x="4716463" y="5229225"/>
            <a:ext cx="1003300" cy="1152525"/>
          </a:xfrm>
          <a:custGeom>
            <a:avLst/>
            <a:gdLst>
              <a:gd name="T0" fmla="*/ 916254 w 21600"/>
              <a:gd name="T1" fmla="*/ 251848 h 21600"/>
              <a:gd name="T2" fmla="*/ 639418 w 21600"/>
              <a:gd name="T3" fmla="*/ 174053 h 21600"/>
              <a:gd name="T4" fmla="*/ 708952 w 21600"/>
              <a:gd name="T5" fmla="*/ 414055 h 21600"/>
              <a:gd name="T6" fmla="*/ 1128712 w 21600"/>
              <a:gd name="T7" fmla="*/ 576263 h 21600"/>
              <a:gd name="T8" fmla="*/ 877888 w 21600"/>
              <a:gd name="T9" fmla="*/ 864394 h 21600"/>
              <a:gd name="T10" fmla="*/ 627062 w 21600"/>
              <a:gd name="T11" fmla="*/ 57626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8580"/>
                  <a:pt x="14842" y="6587"/>
                  <a:pt x="12777" y="5775"/>
                </a:cubicBezTo>
                <a:lnTo>
                  <a:pt x="14754" y="750"/>
                </a:lnTo>
                <a:cubicBezTo>
                  <a:pt x="18884" y="2375"/>
                  <a:pt x="21599" y="6361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41B01F15-C164-407C-A4B7-70CE38EDF9A4}" type="slidenum">
              <a:rPr lang="ru-RU"/>
              <a:pPr/>
              <a:t>39</a:t>
            </a:fld>
            <a:endParaRPr lang="ru-RU"/>
          </a:p>
        </p:txBody>
      </p:sp>
      <p:sp>
        <p:nvSpPr>
          <p:cNvPr id="44036" name="Rectangle 1030"/>
          <p:cNvSpPr>
            <a:spLocks noChangeArrowheads="1"/>
          </p:cNvSpPr>
          <p:nvPr/>
        </p:nvSpPr>
        <p:spPr bwMode="auto">
          <a:xfrm>
            <a:off x="755650" y="260350"/>
            <a:ext cx="777716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Резистор для сети 10 кВ КС Давыдовская</a:t>
            </a:r>
          </a:p>
        </p:txBody>
      </p:sp>
      <p:pic>
        <p:nvPicPr>
          <p:cNvPr id="44037" name="Picture 1031" descr="на работу 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48038" y="2492375"/>
            <a:ext cx="5256212" cy="3941763"/>
          </a:xfrm>
          <a:noFill/>
          <a:ln>
            <a:solidFill>
              <a:schemeClr val="tx1"/>
            </a:solidFill>
          </a:ln>
        </p:spPr>
      </p:pic>
      <p:pic>
        <p:nvPicPr>
          <p:cNvPr id="44038" name="Picture 1033" descr="на работу 0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1449388"/>
            <a:ext cx="3744912" cy="2808287"/>
          </a:xfrm>
          <a:noFill/>
          <a:ln>
            <a:solidFill>
              <a:schemeClr val="tx1"/>
            </a:solidFill>
          </a:ln>
        </p:spPr>
      </p:pic>
      <p:pic>
        <p:nvPicPr>
          <p:cNvPr id="44039" name="Picture 1036" descr="логотип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627063" cy="765175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C6735F3A-52CB-4B62-9B46-25E94622EBF0}" type="slidenum">
              <a:rPr lang="ru-RU"/>
              <a:pPr/>
              <a:t>40</a:t>
            </a:fld>
            <a:endParaRPr lang="ru-RU"/>
          </a:p>
        </p:txBody>
      </p:sp>
      <p:sp>
        <p:nvSpPr>
          <p:cNvPr id="6147" name="Rectangle 1028"/>
          <p:cNvSpPr>
            <a:spLocks noChangeArrowheads="1"/>
          </p:cNvSpPr>
          <p:nvPr/>
        </p:nvSpPr>
        <p:spPr bwMode="auto">
          <a:xfrm>
            <a:off x="611188" y="333375"/>
            <a:ext cx="82296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000">
                <a:solidFill>
                  <a:schemeClr val="tx2"/>
                </a:solidFill>
              </a:rPr>
              <a:t> </a:t>
            </a:r>
            <a:r>
              <a:rPr lang="ru-RU" sz="2400" b="1">
                <a:solidFill>
                  <a:srgbClr val="A50021"/>
                </a:solidFill>
              </a:rPr>
              <a:t>Применение резисторов для заземления нейтрали сети 35 кВ на ПС ВЭС ОАО«Кузбассэнерго»</a:t>
            </a:r>
          </a:p>
        </p:txBody>
      </p:sp>
      <p:pic>
        <p:nvPicPr>
          <p:cNvPr id="6148" name="Picture 1029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graphicFrame>
        <p:nvGraphicFramePr>
          <p:cNvPr id="6146" name="Object 1033"/>
          <p:cNvGraphicFramePr>
            <a:graphicFrameLocks noGrp="1" noChangeAspect="1"/>
          </p:cNvGraphicFramePr>
          <p:nvPr>
            <p:ph sz="half" idx="2"/>
          </p:nvPr>
        </p:nvGraphicFramePr>
        <p:xfrm>
          <a:off x="479425" y="817563"/>
          <a:ext cx="8385175" cy="514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Документ" r:id="rId5" imgW="11598087" imgH="7111362" progId="Word.Document.8">
                  <p:embed/>
                </p:oleObj>
              </mc:Choice>
              <mc:Fallback>
                <p:oleObj name="Документ" r:id="rId5" imgW="11598087" imgH="7111362" progId="Word.Document.8">
                  <p:embed/>
                  <p:pic>
                    <p:nvPicPr>
                      <p:cNvPr id="0" name="Object 10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817563"/>
                        <a:ext cx="8385175" cy="5141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314325" y="5545138"/>
            <a:ext cx="8829675" cy="1312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>
                <a:solidFill>
                  <a:schemeClr val="accent2"/>
                </a:solidFill>
              </a:rPr>
              <a:t>Существенно снизилось аварийных отключений с повреждением оборудования</a:t>
            </a:r>
          </a:p>
          <a:p>
            <a:pPr>
              <a:buFontTx/>
              <a:buChar char="•"/>
            </a:pPr>
            <a:endParaRPr lang="ru-RU" sz="800">
              <a:solidFill>
                <a:schemeClr val="accent2"/>
              </a:solidFill>
            </a:endParaRPr>
          </a:p>
          <a:p>
            <a:pPr algn="just">
              <a:buFontTx/>
              <a:buChar char="•"/>
            </a:pPr>
            <a:r>
              <a:rPr lang="ru-RU">
                <a:solidFill>
                  <a:schemeClr val="accent2"/>
                </a:solidFill>
              </a:rPr>
              <a:t> ДГР настроены в «резонанс». Напряжение смещения нейтрали, обусловленное несимметрией сети, введено в допустимые пределы согласно требований ПТЭ</a:t>
            </a:r>
            <a:r>
              <a:rPr lang="ru-RU"/>
              <a:t>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9E9D9CF-E34E-4FBA-A05B-80A14C5E9411}" type="slidenum">
              <a:rPr lang="ru-RU"/>
              <a:pPr/>
              <a:t>41</a:t>
            </a:fld>
            <a:endParaRPr lang="ru-RU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0" y="265113"/>
            <a:ext cx="8483600" cy="1143000"/>
          </a:xfrm>
        </p:spPr>
        <p:txBody>
          <a:bodyPr/>
          <a:lstStyle/>
          <a:p>
            <a:r>
              <a:rPr lang="ru-RU" sz="2000" b="1" smtClean="0"/>
              <a:t>           </a:t>
            </a:r>
            <a:r>
              <a:rPr lang="ru-RU" sz="2400" b="1" smtClean="0"/>
              <a:t>Результаты измерений</a:t>
            </a:r>
            <a:br>
              <a:rPr lang="ru-RU" sz="2400" b="1" smtClean="0"/>
            </a:br>
            <a:r>
              <a:rPr lang="ru-RU" sz="2400" b="1" smtClean="0"/>
              <a:t> напряжения на нейтрали ПС </a:t>
            </a:r>
            <a:r>
              <a:rPr lang="ru-RU" sz="2800" b="1" smtClean="0"/>
              <a:t>Макаракская</a:t>
            </a:r>
          </a:p>
        </p:txBody>
      </p:sp>
      <p:graphicFrame>
        <p:nvGraphicFramePr>
          <p:cNvPr id="10547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868363" y="1444625"/>
          <a:ext cx="7608887" cy="788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6" name="Документ" r:id="rId4" imgW="8894417" imgH="9211523" progId="Word.Document.8">
                  <p:embed/>
                </p:oleObj>
              </mc:Choice>
              <mc:Fallback>
                <p:oleObj name="Документ" r:id="rId4" imgW="8894417" imgH="9211523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1444625"/>
                        <a:ext cx="7608887" cy="788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EB9B5CFF-6200-4DA7-8BDE-7362665A5517}" type="slidenum">
              <a:rPr lang="ru-RU"/>
              <a:pPr/>
              <a:t>42</a:t>
            </a:fld>
            <a:endParaRPr lang="ru-RU"/>
          </a:p>
        </p:txBody>
      </p:sp>
      <p:sp>
        <p:nvSpPr>
          <p:cNvPr id="45058" name="Rectangle 7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Резистор для сети 10 кВ</a:t>
            </a:r>
            <a:br>
              <a:rPr lang="ru-RU" sz="2800" b="1" smtClean="0"/>
            </a:br>
            <a:r>
              <a:rPr lang="ru-RU" sz="2800" b="1" smtClean="0"/>
              <a:t>ПС «Рудничная» СЭС «Кузбассэнерго»</a:t>
            </a:r>
          </a:p>
        </p:txBody>
      </p:sp>
      <p:pic>
        <p:nvPicPr>
          <p:cNvPr id="45059" name="Picture 4" descr="DSC0003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1700213"/>
            <a:ext cx="6119813" cy="4589462"/>
          </a:xfrm>
          <a:noFill/>
          <a:ln>
            <a:solidFill>
              <a:schemeClr val="tx1"/>
            </a:solidFill>
          </a:ln>
        </p:spPr>
      </p:pic>
      <p:pic>
        <p:nvPicPr>
          <p:cNvPr id="45062" name="Picture 12" descr="логотип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1DC76CC-FA6F-4B31-B822-BA223697BEBC}" type="slidenum">
              <a:rPr lang="ru-RU"/>
              <a:pPr/>
              <a:t>43</a:t>
            </a:fld>
            <a:endParaRPr lang="ru-RU"/>
          </a:p>
        </p:txBody>
      </p:sp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7850187" cy="915988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Резистор для сети 35 кВ</a:t>
            </a:r>
            <a:br>
              <a:rPr lang="ru-RU" sz="2800" b="1" smtClean="0"/>
            </a:br>
            <a:r>
              <a:rPr lang="ru-RU" sz="2800" b="1" smtClean="0"/>
              <a:t>ПС «Тисульская» ВЭС «Кузбассэнерго»</a:t>
            </a:r>
          </a:p>
        </p:txBody>
      </p:sp>
      <p:pic>
        <p:nvPicPr>
          <p:cNvPr id="46083" name="Picture 1027" descr="логотип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pic>
        <p:nvPicPr>
          <p:cNvPr id="46086" name="Picture 103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08175" y="1557338"/>
            <a:ext cx="5472113" cy="4897437"/>
          </a:xfrm>
          <a:noFill/>
          <a:ln cap="flat" algn="ctr">
            <a:solidFill>
              <a:schemeClr val="tx1"/>
            </a:solidFill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FAA48EB-8E56-429C-BC13-80CB4A825611}" type="slidenum">
              <a:rPr lang="ru-RU"/>
              <a:pPr/>
              <a:t>44</a:t>
            </a:fld>
            <a:endParaRPr lang="ru-RU"/>
          </a:p>
        </p:txBody>
      </p:sp>
      <p:pic>
        <p:nvPicPr>
          <p:cNvPr id="47108" name="Picture 1031" descr="логотип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6738" cy="692150"/>
          </a:xfrm>
          <a:noFill/>
        </p:spPr>
      </p:pic>
      <p:sp>
        <p:nvSpPr>
          <p:cNvPr id="47109" name="Text Box 1034"/>
          <p:cNvSpPr txBox="1">
            <a:spLocks noChangeArrowheads="1"/>
          </p:cNvSpPr>
          <p:nvPr/>
        </p:nvSpPr>
        <p:spPr bwMode="auto">
          <a:xfrm>
            <a:off x="2051050" y="188913"/>
            <a:ext cx="5257800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Заземление нейтрали через </a:t>
            </a:r>
          </a:p>
          <a:p>
            <a:pPr algn="ctr"/>
            <a:r>
              <a:rPr lang="ru-RU" sz="2800" b="1"/>
              <a:t>низкоомный резистор</a:t>
            </a:r>
          </a:p>
        </p:txBody>
      </p:sp>
      <p:sp>
        <p:nvSpPr>
          <p:cNvPr id="47110" name="Rectangle 1035"/>
          <p:cNvSpPr>
            <a:spLocks noChangeArrowheads="1"/>
          </p:cNvSpPr>
          <p:nvPr/>
        </p:nvSpPr>
        <p:spPr bwMode="auto">
          <a:xfrm>
            <a:off x="539750" y="1125538"/>
            <a:ext cx="8064500" cy="1565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000" b="1">
                <a:solidFill>
                  <a:schemeClr val="accent2"/>
                </a:solidFill>
              </a:rPr>
              <a:t>При наличии многократного резервирования и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000" b="1">
                <a:solidFill>
                  <a:schemeClr val="accent2"/>
                </a:solidFill>
              </a:rPr>
              <a:t>селективных релейных защит присоединение с ОЗЗ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000" b="1">
                <a:solidFill>
                  <a:schemeClr val="accent2"/>
                </a:solidFill>
              </a:rPr>
              <a:t> должно быть немедленно отключено устройствами РЗ и А</a:t>
            </a:r>
            <a:r>
              <a:rPr lang="ru-RU" sz="2000"/>
              <a:t>.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000"/>
              <a:t>Это исключит возникновение перемежающихся дуг,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000"/>
              <a:t>являющихся источником опасных перенапряжений. </a:t>
            </a:r>
          </a:p>
        </p:txBody>
      </p:sp>
      <p:sp>
        <p:nvSpPr>
          <p:cNvPr id="47111" name="AutoShape 1036"/>
          <p:cNvSpPr>
            <a:spLocks noChangeArrowheads="1"/>
          </p:cNvSpPr>
          <p:nvPr/>
        </p:nvSpPr>
        <p:spPr bwMode="auto">
          <a:xfrm>
            <a:off x="4284663" y="2781300"/>
            <a:ext cx="485775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2" name="Rectangle 1037"/>
          <p:cNvSpPr>
            <a:spLocks noChangeArrowheads="1"/>
          </p:cNvSpPr>
          <p:nvPr/>
        </p:nvSpPr>
        <p:spPr bwMode="auto">
          <a:xfrm>
            <a:off x="2268538" y="3213100"/>
            <a:ext cx="4572000" cy="12001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Такие условия для отключения поврежденного присоединения обеспечиваются только в сети очень ответственных объектов</a:t>
            </a:r>
          </a:p>
        </p:txBody>
      </p:sp>
      <p:sp>
        <p:nvSpPr>
          <p:cNvPr id="47113" name="Rectangle 1038"/>
          <p:cNvSpPr>
            <a:spLocks noChangeArrowheads="1"/>
          </p:cNvSpPr>
          <p:nvPr/>
        </p:nvSpPr>
        <p:spPr bwMode="auto">
          <a:xfrm>
            <a:off x="395288" y="3860800"/>
            <a:ext cx="1655762" cy="9366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Сети СН </a:t>
            </a:r>
          </a:p>
          <a:p>
            <a:pPr algn="ctr"/>
            <a:r>
              <a:rPr lang="ru-RU" sz="2000"/>
              <a:t>мощных ТЭЦ</a:t>
            </a:r>
          </a:p>
        </p:txBody>
      </p:sp>
      <p:sp>
        <p:nvSpPr>
          <p:cNvPr id="47114" name="Rectangle 1039"/>
          <p:cNvSpPr>
            <a:spLocks noChangeArrowheads="1"/>
          </p:cNvSpPr>
          <p:nvPr/>
        </p:nvSpPr>
        <p:spPr bwMode="auto">
          <a:xfrm>
            <a:off x="7092950" y="3860800"/>
            <a:ext cx="1655763" cy="8636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Сети СН </a:t>
            </a:r>
          </a:p>
          <a:p>
            <a:pPr algn="ctr"/>
            <a:r>
              <a:rPr lang="ru-RU" sz="2000"/>
              <a:t>АЭС</a:t>
            </a:r>
          </a:p>
        </p:txBody>
      </p:sp>
      <p:sp>
        <p:nvSpPr>
          <p:cNvPr id="47115" name="AutoShape 1041"/>
          <p:cNvSpPr>
            <a:spLocks noChangeArrowheads="1"/>
          </p:cNvSpPr>
          <p:nvPr/>
        </p:nvSpPr>
        <p:spPr bwMode="auto">
          <a:xfrm rot="1920769" flipH="1">
            <a:off x="1547813" y="3213100"/>
            <a:ext cx="1003300" cy="1152525"/>
          </a:xfrm>
          <a:custGeom>
            <a:avLst/>
            <a:gdLst>
              <a:gd name="T0" fmla="*/ 916254 w 21600"/>
              <a:gd name="T1" fmla="*/ 251848 h 21600"/>
              <a:gd name="T2" fmla="*/ 639418 w 21600"/>
              <a:gd name="T3" fmla="*/ 174053 h 21600"/>
              <a:gd name="T4" fmla="*/ 708952 w 21600"/>
              <a:gd name="T5" fmla="*/ 414055 h 21600"/>
              <a:gd name="T6" fmla="*/ 1128712 w 21600"/>
              <a:gd name="T7" fmla="*/ 576263 h 21600"/>
              <a:gd name="T8" fmla="*/ 877888 w 21600"/>
              <a:gd name="T9" fmla="*/ 864394 h 21600"/>
              <a:gd name="T10" fmla="*/ 627062 w 21600"/>
              <a:gd name="T11" fmla="*/ 57626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8580"/>
                  <a:pt x="14842" y="6587"/>
                  <a:pt x="12777" y="5775"/>
                </a:cubicBezTo>
                <a:lnTo>
                  <a:pt x="14754" y="750"/>
                </a:lnTo>
                <a:cubicBezTo>
                  <a:pt x="18884" y="2375"/>
                  <a:pt x="21599" y="6361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6" name="AutoShape 1043"/>
          <p:cNvSpPr>
            <a:spLocks noChangeArrowheads="1"/>
          </p:cNvSpPr>
          <p:nvPr/>
        </p:nvSpPr>
        <p:spPr bwMode="auto">
          <a:xfrm rot="-2213470">
            <a:off x="6659563" y="3213100"/>
            <a:ext cx="1008062" cy="1258888"/>
          </a:xfrm>
          <a:custGeom>
            <a:avLst/>
            <a:gdLst>
              <a:gd name="T0" fmla="*/ 920603 w 21600"/>
              <a:gd name="T1" fmla="*/ 275090 h 21600"/>
              <a:gd name="T2" fmla="*/ 642453 w 21600"/>
              <a:gd name="T3" fmla="*/ 190115 h 21600"/>
              <a:gd name="T4" fmla="*/ 712317 w 21600"/>
              <a:gd name="T5" fmla="*/ 452267 h 21600"/>
              <a:gd name="T6" fmla="*/ 1134070 w 21600"/>
              <a:gd name="T7" fmla="*/ 629444 h 21600"/>
              <a:gd name="T8" fmla="*/ 882054 w 21600"/>
              <a:gd name="T9" fmla="*/ 944166 h 21600"/>
              <a:gd name="T10" fmla="*/ 630039 w 21600"/>
              <a:gd name="T11" fmla="*/ 62944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8580"/>
                  <a:pt x="14842" y="6587"/>
                  <a:pt x="12777" y="5775"/>
                </a:cubicBezTo>
                <a:lnTo>
                  <a:pt x="14754" y="750"/>
                </a:lnTo>
                <a:cubicBezTo>
                  <a:pt x="18884" y="2375"/>
                  <a:pt x="21599" y="6361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7" name="Rectangle 1045"/>
          <p:cNvSpPr>
            <a:spLocks noChangeArrowheads="1"/>
          </p:cNvSpPr>
          <p:nvPr/>
        </p:nvSpPr>
        <p:spPr bwMode="auto">
          <a:xfrm>
            <a:off x="1687513" y="4868863"/>
            <a:ext cx="6024562" cy="101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/>
              <a:t>Реализации такого режима работы требует </a:t>
            </a:r>
          </a:p>
          <a:p>
            <a:pPr algn="ctr"/>
            <a:r>
              <a:rPr lang="ru-RU" sz="2000"/>
              <a:t>"низкоомного" номинала резистора, создающего </a:t>
            </a:r>
          </a:p>
          <a:p>
            <a:pPr algn="ctr"/>
            <a:r>
              <a:rPr lang="ru-RU" sz="2000"/>
              <a:t>ток замыкания в десятки и сотни ампер</a:t>
            </a:r>
          </a:p>
        </p:txBody>
      </p:sp>
      <p:sp>
        <p:nvSpPr>
          <p:cNvPr id="47118" name="AutoShape 1046"/>
          <p:cNvSpPr>
            <a:spLocks noChangeArrowheads="1"/>
          </p:cNvSpPr>
          <p:nvPr/>
        </p:nvSpPr>
        <p:spPr bwMode="auto">
          <a:xfrm>
            <a:off x="3276600" y="4437063"/>
            <a:ext cx="485775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9" name="AutoShape 1047"/>
          <p:cNvSpPr>
            <a:spLocks noChangeArrowheads="1"/>
          </p:cNvSpPr>
          <p:nvPr/>
        </p:nvSpPr>
        <p:spPr bwMode="auto">
          <a:xfrm>
            <a:off x="5508625" y="4437063"/>
            <a:ext cx="485775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0" name="Rectangle 1048"/>
          <p:cNvSpPr>
            <a:spLocks noChangeArrowheads="1"/>
          </p:cNvSpPr>
          <p:nvPr/>
        </p:nvSpPr>
        <p:spPr bwMode="auto">
          <a:xfrm>
            <a:off x="1619250" y="6021388"/>
            <a:ext cx="6194425" cy="65087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>
                <a:solidFill>
                  <a:srgbClr val="FF3300"/>
                </a:solidFill>
              </a:rPr>
              <a:t>Длительность работы такого резистора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>
                <a:solidFill>
                  <a:srgbClr val="FF3300"/>
                </a:solidFill>
              </a:rPr>
              <a:t>в режиме ОЗЗ определяется быстродействием РЗ</a:t>
            </a:r>
          </a:p>
        </p:txBody>
      </p:sp>
      <p:sp>
        <p:nvSpPr>
          <p:cNvPr id="47121" name="AutoShape 1049"/>
          <p:cNvSpPr>
            <a:spLocks noChangeArrowheads="1"/>
          </p:cNvSpPr>
          <p:nvPr/>
        </p:nvSpPr>
        <p:spPr bwMode="auto">
          <a:xfrm>
            <a:off x="8172450" y="5373688"/>
            <a:ext cx="684213" cy="1081087"/>
          </a:xfrm>
          <a:prstGeom prst="curvedLeftArrow">
            <a:avLst>
              <a:gd name="adj1" fmla="val 31601"/>
              <a:gd name="adj2" fmla="val 63202"/>
              <a:gd name="adj3" fmla="val 33333"/>
            </a:avLst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2" name="AutoShape 1050"/>
          <p:cNvSpPr>
            <a:spLocks noChangeArrowheads="1"/>
          </p:cNvSpPr>
          <p:nvPr/>
        </p:nvSpPr>
        <p:spPr bwMode="auto">
          <a:xfrm>
            <a:off x="611188" y="5373688"/>
            <a:ext cx="684212" cy="1079500"/>
          </a:xfrm>
          <a:prstGeom prst="curvedRightArrow">
            <a:avLst>
              <a:gd name="adj1" fmla="val 31555"/>
              <a:gd name="adj2" fmla="val 63109"/>
              <a:gd name="adj3" fmla="val 33333"/>
            </a:avLst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928CC50C-BDF6-4F81-92E1-1CC172CF2C6B}" type="slidenum">
              <a:rPr lang="ru-RU"/>
              <a:pPr/>
              <a:t>45</a:t>
            </a:fld>
            <a:endParaRPr lang="ru-RU"/>
          </a:p>
        </p:txBody>
      </p:sp>
      <p:sp>
        <p:nvSpPr>
          <p:cNvPr id="48132" name="Rectangle 10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316912" cy="792162"/>
          </a:xfrm>
          <a:noFill/>
        </p:spPr>
        <p:txBody>
          <a:bodyPr/>
          <a:lstStyle/>
          <a:p>
            <a:pPr eaLnBrk="1" hangingPunct="1"/>
            <a:r>
              <a:rPr lang="ru-RU" sz="2400" b="1" smtClean="0"/>
              <a:t>Высоковольтные резисторы заземления нейтрали 3-10 кВ для комплектации шкафов КРУ</a:t>
            </a:r>
          </a:p>
        </p:txBody>
      </p:sp>
      <p:pic>
        <p:nvPicPr>
          <p:cNvPr id="48133" name="Picture 6" descr="логоти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sp>
        <p:nvSpPr>
          <p:cNvPr id="48134" name="Rectangle 9"/>
          <p:cNvSpPr>
            <a:spLocks noChangeArrowheads="1"/>
          </p:cNvSpPr>
          <p:nvPr/>
        </p:nvSpPr>
        <p:spPr bwMode="auto">
          <a:xfrm>
            <a:off x="250825" y="981075"/>
            <a:ext cx="8713788" cy="1314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>
                <a:solidFill>
                  <a:schemeClr val="accent2"/>
                </a:solidFill>
              </a:rPr>
              <a:t>Изоляционный каркас устанавливается на опорных изоляторах </a:t>
            </a:r>
          </a:p>
          <a:p>
            <a:pPr algn="ctr"/>
            <a:r>
              <a:rPr lang="ru-RU" sz="1600" b="1">
                <a:solidFill>
                  <a:schemeClr val="accent2"/>
                </a:solidFill>
              </a:rPr>
              <a:t>ИОР-10-750-IIУЛХ в шкафах КРУ К-104М и К-104МС1. </a:t>
            </a:r>
          </a:p>
          <a:p>
            <a:pPr algn="ctr"/>
            <a:r>
              <a:rPr lang="ru-RU" sz="1600" b="1">
                <a:solidFill>
                  <a:schemeClr val="accent2"/>
                </a:solidFill>
              </a:rPr>
              <a:t>Данные резисторы поставляются предприятиям</a:t>
            </a:r>
            <a:r>
              <a:rPr lang="en-US" sz="1600" b="1">
                <a:solidFill>
                  <a:schemeClr val="accent2"/>
                </a:solidFill>
              </a:rPr>
              <a:t> (</a:t>
            </a:r>
            <a:r>
              <a:rPr lang="ru-RU" sz="1600" b="1">
                <a:solidFill>
                  <a:schemeClr val="accent2"/>
                </a:solidFill>
              </a:rPr>
              <a:t>ОАО</a:t>
            </a:r>
            <a:r>
              <a:rPr lang="en-US" sz="1600" b="1">
                <a:solidFill>
                  <a:schemeClr val="accent2"/>
                </a:solidFill>
              </a:rPr>
              <a:t>):</a:t>
            </a:r>
            <a:r>
              <a:rPr lang="ru-RU" sz="1600" b="1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ru-RU" sz="1600" b="1">
                <a:solidFill>
                  <a:schemeClr val="accent2"/>
                </a:solidFill>
              </a:rPr>
              <a:t>«Московский завод «Электрощит»,  «Самарский завод «Электрощит», </a:t>
            </a:r>
          </a:p>
          <a:p>
            <a:pPr algn="ctr"/>
            <a:r>
              <a:rPr lang="ru-RU" sz="1600" b="1">
                <a:solidFill>
                  <a:schemeClr val="accent2"/>
                </a:solidFill>
              </a:rPr>
              <a:t>«Новая ЭРА», «Электропульт», «Элмаш-М».</a:t>
            </a:r>
          </a:p>
        </p:txBody>
      </p:sp>
      <p:graphicFrame>
        <p:nvGraphicFramePr>
          <p:cNvPr id="447786" name="Group 298"/>
          <p:cNvGraphicFramePr>
            <a:graphicFrameLocks noGrp="1"/>
          </p:cNvGraphicFramePr>
          <p:nvPr>
            <p:ph sz="half" idx="2"/>
          </p:nvPr>
        </p:nvGraphicFramePr>
        <p:xfrm>
          <a:off x="971550" y="2349500"/>
          <a:ext cx="7416800" cy="3776663"/>
        </p:xfrm>
        <a:graphic>
          <a:graphicData uri="http://schemas.openxmlformats.org/drawingml/2006/table">
            <a:tbl>
              <a:tblPr/>
              <a:tblGrid>
                <a:gridCol w="3379788"/>
                <a:gridCol w="1141412"/>
                <a:gridCol w="1374775"/>
                <a:gridCol w="1520825"/>
              </a:tblGrid>
              <a:tr h="3127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параметра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РЗ-50-66-3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РЗ-100-176-6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РЗ-150-345-10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Сопротивление,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50,0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100,0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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150,0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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Номинальное напряжение сети,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Наибольшее рабочее напряжение сети, кВ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93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Допустимые токи через резистор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       в течение 15 с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       в течение 1 ч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     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 течение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 ч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7,2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Климатическое исполнение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УХЛ3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УХЛ3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УХЛ3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Срок службы, не менее,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Габаритные размеры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 x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 x H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, 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мм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670х570х550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670х570х550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670х570х550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Масса, не более,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48187" name="Rectangle 299"/>
          <p:cNvSpPr>
            <a:spLocks noChangeArrowheads="1"/>
          </p:cNvSpPr>
          <p:nvPr/>
        </p:nvSpPr>
        <p:spPr bwMode="auto">
          <a:xfrm>
            <a:off x="323850" y="6165850"/>
            <a:ext cx="882015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3300"/>
                </a:solidFill>
              </a:rPr>
              <a:t>Резистор является элементом устройства и </a:t>
            </a:r>
          </a:p>
          <a:p>
            <a:pPr algn="ctr"/>
            <a:r>
              <a:rPr lang="ru-RU" sz="2000" b="1">
                <a:solidFill>
                  <a:srgbClr val="FF3300"/>
                </a:solidFill>
              </a:rPr>
              <a:t>работает в комплексе с релейной защитой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C6A478C0-2E84-4204-87B5-7B252F88A818}" type="slidenum">
              <a:rPr lang="ru-RU"/>
              <a:pPr/>
              <a:t>46</a:t>
            </a:fld>
            <a:endParaRPr lang="ru-RU"/>
          </a:p>
        </p:txBody>
      </p:sp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47813" y="404813"/>
            <a:ext cx="5902325" cy="627062"/>
          </a:xfrm>
          <a:noFill/>
        </p:spPr>
        <p:txBody>
          <a:bodyPr/>
          <a:lstStyle/>
          <a:p>
            <a:pPr eaLnBrk="1" hangingPunct="1"/>
            <a:r>
              <a:rPr lang="ru-RU" sz="2800" b="1" smtClean="0"/>
              <a:t>Общий вид РЗ-100-6-176 для комплектации ячеек КРУ</a:t>
            </a:r>
          </a:p>
        </p:txBody>
      </p:sp>
      <p:pic>
        <p:nvPicPr>
          <p:cNvPr id="50179" name="Picture 1027" descr="логотип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68325" cy="692150"/>
          </a:xfrm>
          <a:noFill/>
        </p:spPr>
      </p:pic>
      <p:pic>
        <p:nvPicPr>
          <p:cNvPr id="50182" name="Picture 103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95513" y="1484313"/>
            <a:ext cx="4608512" cy="4260850"/>
          </a:xfrm>
          <a:noFill/>
          <a:ln cap="flat" algn="ctr">
            <a:solidFill>
              <a:schemeClr val="tx1"/>
            </a:solidFill>
          </a:ln>
        </p:spPr>
      </p:pic>
    </p:spTree>
  </p:cSld>
  <p:clrMapOvr>
    <a:masterClrMapping/>
  </p:clrMapOvr>
  <p:transition advClick="0" advTm="10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41AFCA59-FAB0-4DE7-8357-DC6F0C7A09AA}" type="slidenum">
              <a:rPr lang="ru-RU"/>
              <a:pPr/>
              <a:t>47</a:t>
            </a:fld>
            <a:endParaRPr lang="ru-RU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800" b="1" smtClean="0">
                <a:latin typeface="Arial" charset="0"/>
              </a:rPr>
              <a:t>При переходе к низкоомному резистивному заземлению нейтрали (с возможностью обеспечения резервного питания) поврежденный кабель практически сразу же отключается.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1700" smtClean="0">
              <a:latin typeface="Arial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700" smtClean="0">
                <a:latin typeface="Arial" charset="0"/>
              </a:rPr>
              <a:t>При этом достигается</a:t>
            </a:r>
            <a:r>
              <a:rPr lang="en-US" sz="1700" smtClean="0">
                <a:latin typeface="Arial" charset="0"/>
              </a:rPr>
              <a:t>:</a:t>
            </a:r>
            <a:endParaRPr lang="ru-RU" sz="1700" smtClean="0">
              <a:latin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7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1700" smtClean="0">
                <a:latin typeface="Arial" charset="0"/>
              </a:rPr>
              <a:t> </a:t>
            </a:r>
            <a:r>
              <a:rPr lang="ru-RU" sz="1900" smtClean="0">
                <a:latin typeface="Arial" charset="0"/>
              </a:rPr>
              <a:t>существенное ограничение перенапряжений</a:t>
            </a:r>
            <a:r>
              <a:rPr lang="en-US" sz="1900" smtClean="0">
                <a:latin typeface="Arial" charset="0"/>
              </a:rPr>
              <a:t> - </a:t>
            </a:r>
            <a:r>
              <a:rPr lang="ru-RU" sz="1900" smtClean="0">
                <a:latin typeface="Arial" charset="0"/>
              </a:rPr>
              <a:t>за счет</a:t>
            </a:r>
            <a:r>
              <a:rPr lang="en-US" sz="1900" smtClean="0">
                <a:latin typeface="Arial" charset="0"/>
              </a:rPr>
              <a:t> </a:t>
            </a:r>
            <a:r>
              <a:rPr lang="ru-RU" sz="1900" smtClean="0">
                <a:latin typeface="Arial" charset="0"/>
              </a:rPr>
              <a:t>"малого" номинала резистора,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en-US" sz="19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1800" smtClean="0">
                <a:latin typeface="Arial" charset="0"/>
              </a:rPr>
              <a:t> </a:t>
            </a:r>
            <a:r>
              <a:rPr lang="ru-RU" sz="1900" smtClean="0">
                <a:latin typeface="Arial" charset="0"/>
              </a:rPr>
              <a:t>точное определение поврежденного фидера с его последующим отключением</a:t>
            </a:r>
            <a:r>
              <a:rPr lang="en-US" sz="1900" smtClean="0">
                <a:latin typeface="Arial" charset="0"/>
              </a:rPr>
              <a:t> </a:t>
            </a:r>
            <a:r>
              <a:rPr lang="en-US" sz="1900" smtClean="0"/>
              <a:t>–</a:t>
            </a:r>
            <a:r>
              <a:rPr lang="en-US" sz="1900" smtClean="0">
                <a:latin typeface="Arial" charset="0"/>
              </a:rPr>
              <a:t> </a:t>
            </a:r>
            <a:r>
              <a:rPr lang="ru-RU" sz="1900" smtClean="0">
                <a:latin typeface="Arial" charset="0"/>
              </a:rPr>
              <a:t>за счет организации селективной и чувствительной защиты от ОЗЗ.</a:t>
            </a:r>
            <a:endParaRPr lang="en-US" sz="1900" smtClean="0">
              <a:latin typeface="Arial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smtClean="0">
                <a:solidFill>
                  <a:schemeClr val="accent2"/>
                </a:solidFill>
                <a:latin typeface="Arial" charset="0"/>
              </a:rPr>
              <a:t>C</a:t>
            </a:r>
            <a:r>
              <a:rPr lang="ru-RU" sz="2200" b="1" smtClean="0">
                <a:solidFill>
                  <a:schemeClr val="accent2"/>
                </a:solidFill>
                <a:latin typeface="Arial" charset="0"/>
              </a:rPr>
              <a:t>рок без аварийной эксплуатации СПЭ кабелей в сети с низкоомным заземлением нейтрали существенно увеличивается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just"/>
            <a:r>
              <a:rPr lang="ru-RU" altLang="ko-KR" sz="2000" b="1" smtClean="0">
                <a:solidFill>
                  <a:srgbClr val="FF3300"/>
                </a:solidFill>
              </a:rPr>
              <a:t>Вопрос выбора режима заземления нейтрали в сетях с кабелями СПЭ должен быть решен в пользу резистивного заземления</a:t>
            </a:r>
            <a:endParaRPr lang="ru-RU" sz="2000" b="1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494E1273-A1AF-47F2-8268-520647BEE648}" type="slidenum">
              <a:rPr lang="ru-RU"/>
              <a:pPr/>
              <a:t>48</a:t>
            </a:fld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388" y="1187450"/>
            <a:ext cx="8229600" cy="5145088"/>
          </a:xfrm>
        </p:spPr>
        <p:txBody>
          <a:bodyPr/>
          <a:lstStyle/>
          <a:p>
            <a:pPr marL="70485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sz="2200" smtClean="0"/>
              <a:t>К настоящему времени накоплен и экспериментально подтвержден значительный опыт эксплуатации резисторов РЗ в сетях 6-35 кВ различного назначения (с 1998 г., более 600 установленных РЗ): схемах выдачи мощности и собственных нужд электростанций, распределительных подстанций различного уровня, в том числе сетях электроснабжения промышленных предприятий и объектов городской инфраструктуры и т.д. Этот опыт является, несомненно, положительным, поскольку после установки резисторов в нейтраль наблюдается заметное снижение повреждаемости ответственного оборудования сети и соответствующее уменьшение экономических ущербов.</a:t>
            </a:r>
            <a:endParaRPr lang="en-US" sz="2200" smtClean="0"/>
          </a:p>
          <a:p>
            <a:pPr marL="704850" algn="just" eaLnBrk="1" hangingPunct="1">
              <a:lnSpc>
                <a:spcPct val="80000"/>
              </a:lnSpc>
              <a:buFontTx/>
              <a:buAutoNum type="arabicPeriod"/>
            </a:pPr>
            <a:r>
              <a:rPr lang="ru-RU" sz="2200" smtClean="0"/>
              <a:t>Считаем технико-экономически обоснованным включение в перспективные планы реконструкции и развития сетей среднего класса напряжения переход к резистивному либо комбинированному заземлению нейтрали.</a:t>
            </a:r>
          </a:p>
          <a:p>
            <a:pPr marL="704850" algn="just" eaLnBrk="1" hangingPunct="1">
              <a:lnSpc>
                <a:spcPct val="80000"/>
              </a:lnSpc>
              <a:buFontTx/>
              <a:buNone/>
            </a:pPr>
            <a:endParaRPr lang="ru-RU" sz="2200" smtClean="0"/>
          </a:p>
          <a:p>
            <a:pPr marL="704850" eaLnBrk="1" hangingPunct="1">
              <a:lnSpc>
                <a:spcPct val="80000"/>
              </a:lnSpc>
            </a:pPr>
            <a:endParaRPr lang="ru-RU" sz="1800" smtClean="0"/>
          </a:p>
        </p:txBody>
      </p:sp>
      <p:sp>
        <p:nvSpPr>
          <p:cNvPr id="542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accent2"/>
                </a:solidFill>
              </a:rPr>
              <a:t>Заключение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18CEA16C-CD13-495E-979F-5FE68AF1AA45}" type="slidenum">
              <a:rPr lang="ru-RU"/>
              <a:pPr/>
              <a:t>49</a:t>
            </a:fld>
            <a:endParaRPr lang="ru-RU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54038" y="549275"/>
            <a:ext cx="8589962" cy="1143000"/>
          </a:xfrm>
        </p:spPr>
        <p:txBody>
          <a:bodyPr/>
          <a:lstStyle/>
          <a:p>
            <a:pPr eaLnBrk="1" hangingPunct="1"/>
            <a:r>
              <a:rPr lang="ru-RU" sz="2600" smtClean="0"/>
              <a:t>ООО "ПНП Болид" предлагает провести работы, направленные на повышение надежности работы электрических сетей Вашего предприятия: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000" b="1" smtClean="0">
                <a:solidFill>
                  <a:schemeClr val="accent2"/>
                </a:solidFill>
              </a:rPr>
              <a:t>анализ сети</a:t>
            </a:r>
            <a:r>
              <a:rPr lang="ru-RU" sz="2000" smtClean="0"/>
              <a:t> с целью определения уровня перенапряжений и исследования режимов работы сети;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000" b="1" smtClean="0">
                <a:solidFill>
                  <a:schemeClr val="accent2"/>
                </a:solidFill>
              </a:rPr>
              <a:t>мониторинг перенапряжений</a:t>
            </a:r>
            <a:r>
              <a:rPr lang="ru-RU" sz="2000" smtClean="0"/>
              <a:t> сети с использованием современных цифровых осциллографов с высокой частотой дискретизации</a:t>
            </a:r>
            <a:r>
              <a:rPr lang="en-US" sz="2000" smtClean="0"/>
              <a:t>;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000" b="1" smtClean="0">
                <a:solidFill>
                  <a:schemeClr val="accent2"/>
                </a:solidFill>
              </a:rPr>
              <a:t>замер емкостных токов сети</a:t>
            </a:r>
            <a:r>
              <a:rPr lang="ru-RU" sz="2000" smtClean="0"/>
              <a:t>, измерение гармонического состава напряжения в сети</a:t>
            </a:r>
            <a:r>
              <a:rPr lang="en-US" sz="2000" smtClean="0"/>
              <a:t>;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000" b="1" smtClean="0">
                <a:solidFill>
                  <a:schemeClr val="accent2"/>
                </a:solidFill>
              </a:rPr>
              <a:t>выдача рекомендаций по ограничению перенапряжений</a:t>
            </a:r>
            <a:r>
              <a:rPr lang="ru-RU" sz="2000" smtClean="0"/>
              <a:t> в сети, выбор номиналов резисторов защитных и ОПН для сети с резистивно</a:t>
            </a:r>
            <a:r>
              <a:rPr lang="en-US" sz="2000" smtClean="0"/>
              <a:t>-</a:t>
            </a:r>
            <a:r>
              <a:rPr lang="ru-RU" sz="2000" smtClean="0"/>
              <a:t>заземленной нейтралью;</a:t>
            </a:r>
            <a:endParaRPr lang="en-US" sz="20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000" b="1" smtClean="0">
                <a:solidFill>
                  <a:schemeClr val="accent2"/>
                </a:solidFill>
              </a:rPr>
              <a:t>поставка резисторов, шеф-монтаж</a:t>
            </a:r>
            <a:r>
              <a:rPr lang="ru-RU" sz="2000" smtClean="0"/>
              <a:t>;</a:t>
            </a:r>
            <a:endParaRPr lang="en-US" sz="200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000" b="1" smtClean="0">
                <a:solidFill>
                  <a:schemeClr val="accent2"/>
                </a:solidFill>
              </a:rPr>
              <a:t>проведение испытаний</a:t>
            </a:r>
            <a:r>
              <a:rPr lang="ru-RU" sz="2000" smtClean="0"/>
              <a:t> по определению эффективности применения резистора. </a:t>
            </a:r>
          </a:p>
        </p:txBody>
      </p:sp>
      <p:pic>
        <p:nvPicPr>
          <p:cNvPr id="56324" name="Picture 4" descr="логот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83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81CA216-2700-444B-A33B-4EFE71F29052}" type="slidenum">
              <a:rPr lang="ru-RU"/>
              <a:pPr/>
              <a:t>50</a:t>
            </a:fld>
            <a:endParaRPr lang="ru-RU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Для проведения расчетов по выбору номиналов резисторов для заземления нейтрали нужно предоставить информацию</a:t>
            </a:r>
            <a:r>
              <a:rPr lang="en-US" sz="2400" b="1" smtClean="0">
                <a:solidFill>
                  <a:schemeClr val="tx1"/>
                </a:solidFill>
              </a:rPr>
              <a:t>:</a:t>
            </a:r>
            <a:endParaRPr lang="ru-RU" sz="2400" b="1" smtClean="0">
              <a:solidFill>
                <a:schemeClr val="tx1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675688" cy="515778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endParaRPr lang="ru-RU" sz="1800" b="1" smtClean="0">
              <a:solidFill>
                <a:srgbClr val="FF33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ru-RU" sz="1800" b="1" smtClean="0">
                <a:solidFill>
                  <a:srgbClr val="FF3300"/>
                </a:solidFill>
              </a:rPr>
              <a:t>Принципиальные схемы сети </a:t>
            </a:r>
            <a:r>
              <a:rPr lang="ru-RU" sz="1800" smtClean="0"/>
              <a:t>и типы питающих силовых трансформаторов секций шин, схемы ПС</a:t>
            </a:r>
            <a:r>
              <a:rPr lang="en-US" sz="1800" smtClean="0"/>
              <a:t> – </a:t>
            </a:r>
            <a:r>
              <a:rPr lang="ru-RU" sz="1800" smtClean="0"/>
              <a:t>по секциям</a:t>
            </a:r>
            <a:r>
              <a:rPr lang="en-US" sz="1800" smtClean="0"/>
              <a:t>;</a:t>
            </a:r>
            <a:endParaRPr lang="ru-RU" sz="18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endParaRPr lang="ru-RU" sz="18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ru-RU" sz="1800" b="1" smtClean="0">
                <a:solidFill>
                  <a:srgbClr val="FF3300"/>
                </a:solidFill>
              </a:rPr>
              <a:t>типы и диапазон регулирования ДГК </a:t>
            </a:r>
            <a:r>
              <a:rPr lang="ru-RU" sz="1800" smtClean="0"/>
              <a:t>(с величиной тока ДГК в рабочем положении), типы трансформаторов, к которым подключены данные ДГК</a:t>
            </a:r>
            <a:r>
              <a:rPr lang="en-US" sz="1800" smtClean="0"/>
              <a:t>;</a:t>
            </a:r>
            <a:endParaRPr lang="ru-RU" sz="18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endParaRPr lang="ru-RU" sz="18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ru-RU" sz="1800" b="1" smtClean="0">
                <a:solidFill>
                  <a:srgbClr val="FF3300"/>
                </a:solidFill>
              </a:rPr>
              <a:t>Марки, сечения, длины провода (кабеля) ВЛ и КЛ</a:t>
            </a:r>
            <a:r>
              <a:rPr lang="en-US" sz="1800" smtClean="0">
                <a:solidFill>
                  <a:srgbClr val="FF3300"/>
                </a:solidFill>
              </a:rPr>
              <a:t>;</a:t>
            </a:r>
            <a:endParaRPr lang="ru-RU" sz="1800" smtClean="0">
              <a:solidFill>
                <a:srgbClr val="FF33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endParaRPr lang="ru-RU" sz="1800" b="1" smtClean="0">
              <a:solidFill>
                <a:srgbClr val="FF33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ru-RU" sz="1800" b="1" smtClean="0">
                <a:solidFill>
                  <a:srgbClr val="FF3300"/>
                </a:solidFill>
              </a:rPr>
              <a:t>Данные о нормальном и вероятных режимах работы секций</a:t>
            </a:r>
            <a:r>
              <a:rPr lang="ru-RU" sz="1800" smtClean="0"/>
              <a:t> (совместно, раздельно) и емкостных токах секций - если были рассчитаны;</a:t>
            </a:r>
            <a:endParaRPr lang="en-US" sz="18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ru-RU" sz="1800" smtClean="0"/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ru-RU" sz="1600" smtClean="0">
                <a:solidFill>
                  <a:schemeClr val="accent2"/>
                </a:solidFill>
              </a:rPr>
              <a:t>Для секций с ДГР</a:t>
            </a:r>
            <a:r>
              <a:rPr lang="ru-RU" sz="1600" smtClean="0"/>
              <a:t> – данные о наибольшем возможном токе небаланса в аварийном или ремонтных режимах.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ru-RU" sz="1600" smtClean="0">
                <a:solidFill>
                  <a:schemeClr val="accent2"/>
                </a:solidFill>
              </a:rPr>
              <a:t>Для секций без ДГР</a:t>
            </a:r>
            <a:r>
              <a:rPr lang="ru-RU" sz="1600" smtClean="0"/>
              <a:t> - сведения о наличии устройства подключения резисторов заземления к нейтрали сети (трансформаторы с выведенной нейтралью, ФМЗО).</a:t>
            </a:r>
          </a:p>
        </p:txBody>
      </p:sp>
      <p:pic>
        <p:nvPicPr>
          <p:cNvPr id="58372" name="Picture 4" descr="логот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67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54C4CCD2-95D3-4E73-9DCB-A76C0D80E57A}" type="slidenum">
              <a:rPr lang="ru-RU"/>
              <a:pPr/>
              <a:t>51</a:t>
            </a:fld>
            <a:endParaRPr lang="ru-RU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ПНП Болид готово поставить также следующую продукцию, собственного изготовления :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Резистивные установки для заземления нейтралей 110-220 кВ автотрансформаторов, трансформаторов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Блочно-модульные нагрузочные устройства ) 0,4-10 кВ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Приборы отопления бытового и промышленного назначения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Нагревательные элементы для различных систем обогрева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Светодиодные светильники и прожекторы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7BBA158-4338-4839-92D6-802857A6C7EF}" type="slidenum">
              <a:rPr lang="ru-RU"/>
              <a:pPr/>
              <a:t>52</a:t>
            </a:fld>
            <a:endParaRPr lang="ru-RU"/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642938"/>
            <a:ext cx="8643937" cy="500062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00FF"/>
                </a:solidFill>
              </a:rPr>
              <a:t>ТОУ-Н-110</a:t>
            </a:r>
            <a:r>
              <a:rPr lang="en-US" sz="3200" b="1" smtClean="0">
                <a:solidFill>
                  <a:srgbClr val="0000FF"/>
                </a:solidFill>
              </a:rPr>
              <a:t> </a:t>
            </a:r>
            <a:r>
              <a:rPr lang="ru-RU" sz="3200" b="1" smtClean="0">
                <a:solidFill>
                  <a:srgbClr val="0000FF"/>
                </a:solidFill>
              </a:rPr>
              <a:t>на Набережно-Челнинской ТЭЦ </a:t>
            </a:r>
            <a:r>
              <a:rPr lang="ru-RU" sz="3200" smtClean="0"/>
              <a:t/>
            </a:r>
            <a:br>
              <a:rPr lang="ru-RU" sz="3200" smtClean="0"/>
            </a:br>
            <a:endParaRPr lang="ru-RU" sz="3200" b="1" smtClean="0">
              <a:solidFill>
                <a:srgbClr val="0000FF"/>
              </a:solidFill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88" y="6715125"/>
            <a:ext cx="8643937" cy="1428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1800" smtClean="0"/>
          </a:p>
        </p:txBody>
      </p:sp>
      <p:sp>
        <p:nvSpPr>
          <p:cNvPr id="95236" name="Line 4"/>
          <p:cNvSpPr>
            <a:spLocks noChangeShapeType="1"/>
          </p:cNvSpPr>
          <p:nvPr/>
        </p:nvSpPr>
        <p:spPr bwMode="auto">
          <a:xfrm>
            <a:off x="395288" y="1125538"/>
            <a:ext cx="8064500" cy="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52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sp>
        <p:nvSpPr>
          <p:cNvPr id="9523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pic>
        <p:nvPicPr>
          <p:cNvPr id="95239" name="Рисунок 6" descr="PC210219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250825" y="1341438"/>
            <a:ext cx="5975350" cy="448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323850" y="6021388"/>
            <a:ext cx="830421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/>
              <a:t>Комплектация установки ТОУ-Н осуществляется резисторами РШ-Э</a:t>
            </a: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6300788" y="2205038"/>
            <a:ext cx="2843212" cy="2530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Токоограничивающее устройство (ТОУ-Н) для заземления нейтрали авто- и трансформаторов мощных станций или распределительных подстанций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495A257-5378-4D1D-92F5-C20C3AD1D0B6}" type="slidenum">
              <a:rPr lang="ru-RU"/>
              <a:pPr/>
              <a:t>53</a:t>
            </a:fld>
            <a:endParaRPr lang="ru-RU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Резистор РШ-Э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9332" name="Picture 4" descr="РШЭ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1196975"/>
            <a:ext cx="4108450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51CE04F7-857C-4702-B33D-2DA8C8B186C7}" type="slidenum">
              <a:rPr lang="ru-RU"/>
              <a:pPr/>
              <a:t>54</a:t>
            </a:fld>
            <a:endParaRPr lang="ru-RU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/>
              <a:t>БЛОЧНО-МОДУЛЬНОЕ НАГРУЗОЧНОЕ УСТРОЙСТВО</a:t>
            </a:r>
            <a:br>
              <a:rPr lang="ru-RU" sz="3200" b="1" smtClean="0"/>
            </a:br>
            <a:endParaRPr lang="ru-RU" sz="3200" b="1" smtClean="0"/>
          </a:p>
        </p:txBody>
      </p:sp>
      <p:sp>
        <p:nvSpPr>
          <p:cNvPr id="9626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572000" y="5273675"/>
            <a:ext cx="4392613" cy="1179513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sz="1400" smtClean="0">
                <a:latin typeface="Arial Unicode MS" pitchFamily="34" charset="-128"/>
              </a:rPr>
              <a:t>БМНУ-0,63 предназначено для проведения нормативных испытаний автономных дизельных электростанций напряжением 0,4 кВ.</a:t>
            </a:r>
          </a:p>
          <a:p>
            <a:pPr marL="0" indent="0">
              <a:buFontTx/>
              <a:buNone/>
            </a:pPr>
            <a:r>
              <a:rPr lang="ru-RU" sz="1400" smtClean="0">
                <a:latin typeface="Arial Unicode MS" pitchFamily="34" charset="-128"/>
              </a:rPr>
              <a:t>Устройство выполнено на основе автомобильного полуприцепа.</a:t>
            </a:r>
          </a:p>
        </p:txBody>
      </p:sp>
      <p:pic>
        <p:nvPicPr>
          <p:cNvPr id="96262" name="Picture 6" descr="БМНУ5,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700213"/>
            <a:ext cx="3048000" cy="2286000"/>
          </a:xfrm>
          <a:ln/>
        </p:spPr>
      </p:pic>
      <p:pic>
        <p:nvPicPr>
          <p:cNvPr id="96264" name="Picture 8" descr="прицеп 9334-04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268413"/>
            <a:ext cx="3362325" cy="1736725"/>
          </a:xfrm>
          <a:prstGeom prst="rect">
            <a:avLst/>
          </a:prstGeom>
          <a:noFill/>
        </p:spPr>
      </p:pic>
      <p:pic>
        <p:nvPicPr>
          <p:cNvPr id="96263" name="Picture 7" descr="БМН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2997200"/>
            <a:ext cx="3384550" cy="1951038"/>
          </a:xfrm>
          <a:prstGeom prst="rect">
            <a:avLst/>
          </a:prstGeom>
          <a:noFill/>
        </p:spPr>
      </p:pic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6266" name="Rectangle 10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>
            <a:off x="5867400" y="4941888"/>
            <a:ext cx="14319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/>
              <a:t>БМНУ-0,63</a:t>
            </a:r>
            <a:r>
              <a:rPr lang="ru-RU"/>
              <a:t> </a:t>
            </a: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1763713" y="4076700"/>
            <a:ext cx="14319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/>
              <a:t>БМНУ-0,63</a:t>
            </a:r>
            <a:r>
              <a:rPr lang="ru-RU"/>
              <a:t> </a:t>
            </a:r>
          </a:p>
        </p:txBody>
      </p:sp>
      <p:sp>
        <p:nvSpPr>
          <p:cNvPr id="96269" name="Rectangle 13"/>
          <p:cNvSpPr>
            <a:spLocks noChangeArrowheads="1"/>
          </p:cNvSpPr>
          <p:nvPr/>
        </p:nvSpPr>
        <p:spPr bwMode="auto">
          <a:xfrm>
            <a:off x="323850" y="4652963"/>
            <a:ext cx="403383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spcBef>
                <a:spcPct val="20000"/>
              </a:spcBef>
            </a:pPr>
            <a:r>
              <a:rPr lang="ru-RU" sz="1400">
                <a:latin typeface="Arial Unicode MS" pitchFamily="34" charset="-128"/>
              </a:rPr>
              <a:t>БМНУ-5,5 предназначено для испытания электроагрегатов и электростанций напряжением 10 кВ единичной мощности до 5,5 МВт на различных режимах.</a:t>
            </a:r>
          </a:p>
          <a:p>
            <a:pPr eaLnBrk="0" hangingPunct="0">
              <a:spcBef>
                <a:spcPct val="20000"/>
              </a:spcBef>
            </a:pPr>
            <a:r>
              <a:rPr lang="ru-RU" sz="1400">
                <a:latin typeface="Arial Unicode MS" pitchFamily="34" charset="-128"/>
              </a:rPr>
              <a:t>БМНУ-5,5 выполнено в виде 6 отдельно</a:t>
            </a:r>
            <a:r>
              <a:rPr lang="ru-RU" sz="1400">
                <a:latin typeface="Georgia" pitchFamily="18" charset="0"/>
              </a:rPr>
              <a:t> стоящих  модулей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2E1A534-2BC4-4033-A751-34A90C5391E1}" type="slidenum">
              <a:rPr lang="ru-RU"/>
              <a:pPr/>
              <a:t>55</a:t>
            </a:fld>
            <a:endParaRPr lang="ru-RU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84188"/>
            <a:ext cx="8032750" cy="500062"/>
          </a:xfrm>
        </p:spPr>
        <p:txBody>
          <a:bodyPr anchor="b"/>
          <a:lstStyle/>
          <a:p>
            <a:pPr eaLnBrk="1" hangingPunct="1"/>
            <a:r>
              <a:rPr lang="ru-RU" sz="3000" smtClean="0"/>
              <a:t> </a:t>
            </a:r>
            <a:r>
              <a:rPr lang="ru-RU" sz="3300" smtClean="0"/>
              <a:t>Светодиодные прожекторы и светильники</a:t>
            </a:r>
          </a:p>
        </p:txBody>
      </p:sp>
      <p:pic>
        <p:nvPicPr>
          <p:cNvPr id="103427" name="Содержимое 6" descr="Фото ПСД25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6075" y="1055688"/>
            <a:ext cx="2259013" cy="2286000"/>
          </a:xfrm>
        </p:spPr>
      </p:pic>
      <p:sp>
        <p:nvSpPr>
          <p:cNvPr id="103429" name="TextBox 8"/>
          <p:cNvSpPr txBox="1">
            <a:spLocks noChangeArrowheads="1"/>
          </p:cNvSpPr>
          <p:nvPr/>
        </p:nvSpPr>
        <p:spPr bwMode="auto">
          <a:xfrm>
            <a:off x="346075" y="3556000"/>
            <a:ext cx="23447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latin typeface="Times New Roman" pitchFamily="18" charset="0"/>
                <a:cs typeface="Times New Roman" pitchFamily="18" charset="0"/>
              </a:rPr>
              <a:t>ПРОЖЕКТОР  ПСД 220/250-01</a:t>
            </a:r>
          </a:p>
        </p:txBody>
      </p:sp>
      <p:pic>
        <p:nvPicPr>
          <p:cNvPr id="103430" name="Picture 9" descr="Внешний вид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7888" y="1055688"/>
            <a:ext cx="1641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1" name="TextBox 10"/>
          <p:cNvSpPr txBox="1">
            <a:spLocks noChangeArrowheads="1"/>
          </p:cNvSpPr>
          <p:nvPr/>
        </p:nvSpPr>
        <p:spPr bwMode="auto">
          <a:xfrm>
            <a:off x="3132138" y="3556000"/>
            <a:ext cx="2038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latin typeface="Times New Roman" pitchFamily="18" charset="0"/>
                <a:cs typeface="Times New Roman" pitchFamily="18" charset="0"/>
              </a:rPr>
              <a:t>ПРОЖЕКТОРЫ  СЕРИИ  </a:t>
            </a:r>
          </a:p>
          <a:p>
            <a:r>
              <a:rPr lang="ru-RU" sz="1200" b="1">
                <a:latin typeface="Times New Roman" pitchFamily="18" charset="0"/>
                <a:cs typeface="Times New Roman" pitchFamily="18" charset="0"/>
              </a:rPr>
              <a:t>ПСД 220/50 – ПСД 220/200</a:t>
            </a: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 bwMode="auto">
          <a:xfrm>
            <a:off x="2846388" y="4198938"/>
            <a:ext cx="29464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Мощность от 50  до 200 Вт    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Световой поток  от 2240 до 5700 Лм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Угол светового потока     от 10  до 45 град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Температурный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1500"/>
              <a:t>      диапазон - 55 до +40 º С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Срок службы </a:t>
            </a:r>
            <a:r>
              <a:rPr lang="en-US" sz="1500"/>
              <a:t>1</a:t>
            </a:r>
            <a:r>
              <a:rPr lang="ru-RU" sz="1500"/>
              <a:t>5 лет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Масса не более  10 кг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ru-RU" sz="1500"/>
          </a:p>
        </p:txBody>
      </p:sp>
      <p:pic>
        <p:nvPicPr>
          <p:cNvPr id="1034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2450" y="792163"/>
            <a:ext cx="27717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4" name="Содержимое 9" descr="Профиль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0550" y="2076450"/>
            <a:ext cx="28448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5" name="TextBox 15"/>
          <p:cNvSpPr txBox="1">
            <a:spLocks noChangeArrowheads="1"/>
          </p:cNvSpPr>
          <p:nvPr/>
        </p:nvSpPr>
        <p:spPr bwMode="auto">
          <a:xfrm>
            <a:off x="6167438" y="3522663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УЛИЧНЫЕ СВЕТИЛЬНИКИ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СЕРИИ СКУ «Кобра-</a:t>
            </a:r>
            <a:r>
              <a:rPr lang="en-US" sz="1200" b="1">
                <a:latin typeface="Times New Roman" pitchFamily="18" charset="0"/>
                <a:cs typeface="Times New Roman" pitchFamily="18" charset="0"/>
              </a:rPr>
              <a:t>LED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7" name="Содержимое 7"/>
          <p:cNvSpPr txBox="1">
            <a:spLocks/>
          </p:cNvSpPr>
          <p:nvPr/>
        </p:nvSpPr>
        <p:spPr bwMode="auto">
          <a:xfrm>
            <a:off x="5956300" y="4214813"/>
            <a:ext cx="30226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Мощность от 95  до 140 Вт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Световой поток                       от 2800 до 9000 Лм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Угол светового потока    120 град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Температурный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1500"/>
              <a:t>      диапазон - 55 до +40 º С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Срок службы </a:t>
            </a:r>
            <a:r>
              <a:rPr lang="en-US" sz="1500"/>
              <a:t>1</a:t>
            </a:r>
            <a:r>
              <a:rPr lang="ru-RU" sz="1500"/>
              <a:t>5 лет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1500"/>
              <a:t>Масса не более 10 кг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ru-RU" sz="1500"/>
          </a:p>
        </p:txBody>
      </p:sp>
      <p:sp>
        <p:nvSpPr>
          <p:cNvPr id="8" name="Содержимое 7"/>
          <p:cNvSpPr>
            <a:spLocks/>
          </p:cNvSpPr>
          <p:nvPr/>
        </p:nvSpPr>
        <p:spPr bwMode="auto">
          <a:xfrm>
            <a:off x="207963" y="4214813"/>
            <a:ext cx="2890837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  <a:buFontTx/>
              <a:buChar char="•"/>
            </a:pPr>
            <a:r>
              <a:rPr lang="ru-RU" sz="1500">
                <a:latin typeface="Arial Unicode MS" pitchFamily="34" charset="-128"/>
              </a:rPr>
              <a:t>Мощность 250 Вт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  <a:buFontTx/>
              <a:buChar char="•"/>
            </a:pPr>
            <a:r>
              <a:rPr lang="ru-RU" sz="1500">
                <a:latin typeface="Arial Unicode MS" pitchFamily="34" charset="-128"/>
              </a:rPr>
              <a:t>Световой поток </a:t>
            </a:r>
            <a:r>
              <a:rPr lang="ru-RU" sz="1500"/>
              <a:t>  </a:t>
            </a:r>
            <a:r>
              <a:rPr lang="ru-RU" sz="1500">
                <a:latin typeface="Arial Unicode MS" pitchFamily="34" charset="-128"/>
              </a:rPr>
              <a:t>не менее     </a:t>
            </a:r>
            <a:r>
              <a:rPr lang="en-US" sz="1500">
                <a:latin typeface="Arial Unicode MS" pitchFamily="34" charset="-128"/>
              </a:rPr>
              <a:t>1</a:t>
            </a:r>
            <a:r>
              <a:rPr lang="ru-RU" sz="1500">
                <a:latin typeface="Arial Unicode MS" pitchFamily="34" charset="-128"/>
              </a:rPr>
              <a:t>50</a:t>
            </a:r>
            <a:r>
              <a:rPr lang="en-US" sz="1500">
                <a:latin typeface="Arial Unicode MS" pitchFamily="34" charset="-128"/>
              </a:rPr>
              <a:t>0</a:t>
            </a:r>
            <a:r>
              <a:rPr lang="ru-RU" sz="1500">
                <a:latin typeface="Arial Unicode MS" pitchFamily="34" charset="-128"/>
              </a:rPr>
              <a:t>0 Лм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  <a:buFontTx/>
              <a:buChar char="•"/>
            </a:pPr>
            <a:r>
              <a:rPr lang="ru-RU" sz="1500">
                <a:latin typeface="Arial Unicode MS" pitchFamily="34" charset="-128"/>
              </a:rPr>
              <a:t>Угол светового потока     110 град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  <a:buFontTx/>
              <a:buChar char="•"/>
            </a:pPr>
            <a:r>
              <a:rPr lang="ru-RU" sz="1500">
                <a:latin typeface="Arial Unicode MS" pitchFamily="34" charset="-128"/>
              </a:rPr>
              <a:t>Температурный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</a:pPr>
            <a:r>
              <a:rPr lang="ru-RU" sz="1500">
                <a:latin typeface="Arial Unicode MS" pitchFamily="34" charset="-128"/>
              </a:rPr>
              <a:t>      диапазон, - 55 до +40 º С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  <a:buFontTx/>
              <a:buChar char="•"/>
            </a:pPr>
            <a:r>
              <a:rPr lang="ru-RU" sz="1500">
                <a:latin typeface="Arial Unicode MS" pitchFamily="34" charset="-128"/>
              </a:rPr>
              <a:t>Срок службы </a:t>
            </a:r>
            <a:r>
              <a:rPr lang="en-US" sz="1500">
                <a:latin typeface="Arial Unicode MS" pitchFamily="34" charset="-128"/>
              </a:rPr>
              <a:t>1</a:t>
            </a:r>
            <a:r>
              <a:rPr lang="ru-RU" sz="1500">
                <a:latin typeface="Arial Unicode MS" pitchFamily="34" charset="-128"/>
              </a:rPr>
              <a:t>5 лет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180000"/>
              <a:buFontTx/>
              <a:buChar char="•"/>
            </a:pPr>
            <a:r>
              <a:rPr lang="ru-RU" sz="1500">
                <a:latin typeface="Arial Unicode MS" pitchFamily="34" charset="-128"/>
              </a:rPr>
              <a:t>Масса  не более 15 кг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endParaRPr lang="ru-RU" sz="160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D43F-CD7D-455B-AE12-05FF2E37AC8A}" type="slidenum">
              <a:rPr lang="ru-RU"/>
              <a:pPr/>
              <a:t>56</a:t>
            </a:fld>
            <a:endParaRPr lang="ru-RU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ПАНЕЛЬ ЭЛЕКТРИЧЕСКАЯ ГРЕЮЩАЯ</a:t>
            </a:r>
          </a:p>
        </p:txBody>
      </p:sp>
      <p:pic>
        <p:nvPicPr>
          <p:cNvPr id="107526" name="Picture 6" descr="ПЭГ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08088" y="1600200"/>
            <a:ext cx="2536825" cy="2185988"/>
          </a:xfrm>
          <a:noFill/>
          <a:ln/>
        </p:spPr>
      </p:pic>
      <p:sp>
        <p:nvSpPr>
          <p:cNvPr id="107525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marL="0" indent="0" algn="just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ru-RU" sz="1400" b="1" smtClean="0">
                <a:latin typeface="Arial Unicode MS" pitchFamily="34" charset="-128"/>
              </a:rPr>
              <a:t>Панели ПЭГ изготавливаются с использованием композиционного электропроводного керамического материала "ЭКОМ". </a:t>
            </a:r>
            <a:endParaRPr lang="ru-RU" sz="1400" b="1" smtClean="0">
              <a:latin typeface="Arial" charset="0"/>
            </a:endParaRPr>
          </a:p>
          <a:p>
            <a:pPr marL="0" indent="0" algn="just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ru-RU" sz="1400" b="1" smtClean="0">
                <a:latin typeface="Arial Unicode MS" pitchFamily="34" charset="-128"/>
              </a:rPr>
              <a:t>Изделия из "ЭКОМ" испытаны в Сибирском токсикологическом центре.</a:t>
            </a:r>
            <a:r>
              <a:rPr lang="ru-RU" sz="1400" b="1" smtClean="0">
                <a:latin typeface="Arial" charset="0"/>
              </a:rPr>
              <a:t> </a:t>
            </a:r>
            <a:r>
              <a:rPr lang="ru-RU" sz="1400" b="1" smtClean="0">
                <a:latin typeface="Arial Unicode MS" pitchFamily="34" charset="-128"/>
              </a:rPr>
              <a:t>Рекомендованы для обогрева производственных, сельскохозяйственных и бытовых объектов.</a:t>
            </a:r>
            <a:r>
              <a:rPr lang="ru-RU" sz="2800" smtClean="0"/>
              <a:t> </a:t>
            </a:r>
          </a:p>
        </p:txBody>
      </p:sp>
      <p:graphicFrame>
        <p:nvGraphicFramePr>
          <p:cNvPr id="107529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00075" y="4030663"/>
          <a:ext cx="8259763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0" name="Документ" r:id="rId5" imgW="8296356" imgH="2184628" progId="Word.Document.8">
                  <p:embed/>
                </p:oleObj>
              </mc:Choice>
              <mc:Fallback>
                <p:oleObj name="Документ" r:id="rId5" imgW="8296356" imgH="2184628" progId="Word.Documen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4030663"/>
                        <a:ext cx="8259763" cy="217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1EFBB76-AEAB-482D-919B-763D0B300A36}" type="slidenum">
              <a:rPr lang="ru-RU"/>
              <a:pPr/>
              <a:t>57</a:t>
            </a:fld>
            <a:endParaRPr lang="ru-RU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Нагревательные элементы для различных систем обогрева</a:t>
            </a:r>
          </a:p>
        </p:txBody>
      </p:sp>
      <p:pic>
        <p:nvPicPr>
          <p:cNvPr id="104452" name="Picture 4" descr="DSC0005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49738" y="3671888"/>
            <a:ext cx="4084637" cy="2632075"/>
          </a:xfrm>
          <a:noFill/>
          <a:ln/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493838"/>
            <a:ext cx="3249612" cy="3327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F8796688-55B9-437A-B734-62C1F9C047A4}" type="slidenum">
              <a:rPr lang="ru-RU"/>
              <a:pPr/>
              <a:t>58</a:t>
            </a:fld>
            <a:endParaRPr lang="ru-RU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accent2"/>
                </a:solidFill>
              </a:rPr>
              <a:t>Контакты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700213"/>
            <a:ext cx="8066087" cy="38893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altLang="zh-TW" b="1" smtClean="0"/>
              <a:t>ООО «ПНП БОЛИД»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altLang="zh-TW" sz="2000" b="1" smtClean="0"/>
              <a:t> </a:t>
            </a:r>
            <a:endParaRPr lang="ru-RU" altLang="zh-TW" sz="200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altLang="zh-TW" sz="2800" smtClean="0">
                <a:latin typeface="Arial Unicode MS" pitchFamily="34" charset="-128"/>
              </a:rPr>
              <a:t>630015, Новосибирск, </a:t>
            </a:r>
            <a:r>
              <a:rPr lang="ru-RU" altLang="zh-TW" sz="2800" smtClean="0">
                <a:latin typeface="Arial" charset="0"/>
              </a:rPr>
              <a:t>ул. </a:t>
            </a:r>
            <a:r>
              <a:rPr lang="ru-RU" altLang="zh-TW" sz="2800" smtClean="0">
                <a:latin typeface="Arial Unicode MS" pitchFamily="34" charset="-128"/>
              </a:rPr>
              <a:t>Электрозаводская, 2</a:t>
            </a:r>
            <a:r>
              <a:rPr lang="ru-RU" altLang="zh-TW" sz="2800" smtClean="0">
                <a:latin typeface="Arial" charset="0"/>
              </a:rPr>
              <a:t>, корпус 6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altLang="zh-TW" sz="2800" smtClean="0">
                <a:latin typeface="Arial Unicode MS" pitchFamily="34" charset="-128"/>
              </a:rPr>
              <a:t>тел. (383) 325-33-17, тел./факс  325-33-18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altLang="zh-TW" sz="2800" smtClean="0">
                <a:latin typeface="Arial Unicode MS" pitchFamily="34" charset="-128"/>
              </a:rPr>
              <a:t>почтовый адрес: 630015, Новосибирск-15, </a:t>
            </a:r>
            <a:endParaRPr lang="ru-RU" altLang="zh-TW" sz="280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altLang="zh-TW" sz="2800" smtClean="0">
                <a:latin typeface="Arial Unicode MS" pitchFamily="34" charset="-128"/>
              </a:rPr>
              <a:t>а/я 119</a:t>
            </a:r>
            <a:endParaRPr lang="en-US" altLang="zh-TW" sz="2800" smtClean="0">
              <a:latin typeface="Arial Unicode MS" pitchFamily="34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zh-TW" sz="2800" smtClean="0"/>
              <a:t>e-mail: </a:t>
            </a:r>
            <a:r>
              <a:rPr lang="en-US" altLang="zh-TW" smtClean="0"/>
              <a:t>pnp_bolid@ngs.ru</a:t>
            </a:r>
            <a:endParaRPr lang="ru-RU" altLang="zh-TW" sz="2800" smtClean="0"/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sz="2800" smtClean="0"/>
              <a:t>            www. pnpbolid.com</a:t>
            </a:r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ru-RU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smtClean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2.1|2.|1.9|4.5"/>
</p:tagLst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7910</TotalTime>
  <Words>2654</Words>
  <Application>Microsoft Office PowerPoint</Application>
  <PresentationFormat>Экран (4:3)</PresentationFormat>
  <Paragraphs>405</Paragraphs>
  <Slides>58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9" baseType="lpstr">
      <vt:lpstr>Arial Unicode MS</vt:lpstr>
      <vt:lpstr>Arial</vt:lpstr>
      <vt:lpstr>돋움</vt:lpstr>
      <vt:lpstr>Georgia</vt:lpstr>
      <vt:lpstr>新細明體</vt:lpstr>
      <vt:lpstr>Symbol</vt:lpstr>
      <vt:lpstr>Times New Roman</vt:lpstr>
      <vt:lpstr>Wingdings</vt:lpstr>
      <vt:lpstr>Wingdings 3</vt:lpstr>
      <vt:lpstr>1_Оформление по умолчанию</vt:lpstr>
      <vt:lpstr>Документ</vt:lpstr>
      <vt:lpstr>Презентация PowerPoint</vt:lpstr>
      <vt:lpstr>РЕЖИМЫ ЗАЗЕМЛЕНИЯ НЕЙТРАЛИ </vt:lpstr>
      <vt:lpstr>Способы заземления нейтрали в странах мира </vt:lpstr>
      <vt:lpstr>Резистивное заземление нейтрали сети способствует:</vt:lpstr>
      <vt:lpstr>Из седьмой редакции ПУЭ</vt:lpstr>
      <vt:lpstr>Нормативные документы, регламентирующие применение резисторов для заземления нейтрали сети 6-35 кВ</vt:lpstr>
      <vt:lpstr>Презентация PowerPoint</vt:lpstr>
      <vt:lpstr>Презентация PowerPoint</vt:lpstr>
      <vt:lpstr>Элемент ЭНГФ из материала «ЭКОМ»</vt:lpstr>
      <vt:lpstr>Основные технические характеристики высоковольтных резисторов типа РЗ </vt:lpstr>
      <vt:lpstr>Презентация PowerPoint</vt:lpstr>
      <vt:lpstr>Унифицированные конструкции блоков резистора</vt:lpstr>
      <vt:lpstr>Презентация PowerPoint</vt:lpstr>
      <vt:lpstr>Высоковольтные резисторы для заземления нейтрали сетей 6-35 кВ</vt:lpstr>
      <vt:lpstr>Презентация PowerPoint</vt:lpstr>
      <vt:lpstr>Резисторы типа РЗ для установки в ячейках РУ</vt:lpstr>
      <vt:lpstr>Резистор импульсный для установки в кабельных сетях </vt:lpstr>
      <vt:lpstr>Презентация PowerPoint</vt:lpstr>
      <vt:lpstr>Динамика выпуска резисторов  "ПНП Болид" для заземления нейтрали сетей 3-35 кВ в период 2002 - 2008 гг.</vt:lpstr>
      <vt:lpstr>Основные типы электрических сетей, эксплуатирующих РЗ:</vt:lpstr>
      <vt:lpstr>Высокоомные резисторы типа РЗ</vt:lpstr>
      <vt:lpstr> Применение высокоомного резистивного заземления нейтрали: </vt:lpstr>
      <vt:lpstr>ПС «Хужир», о. Ольхон, оз. Байкал, РЗ-8000-51-35</vt:lpstr>
      <vt:lpstr>Презентация PowerPoint</vt:lpstr>
      <vt:lpstr>Резистор для сети 35 кВ ПС Тяжинская ВЭС «Кузбассэнерго»</vt:lpstr>
      <vt:lpstr>Резистор для сети 6 кВ ОРУ ТЭЦ-2 «Саратовэнерго»</vt:lpstr>
      <vt:lpstr>Презентация PowerPoint</vt:lpstr>
      <vt:lpstr>Презентация PowerPoint</vt:lpstr>
      <vt:lpstr>Резистор для сети 35 кВ Саратовской ГРЭС</vt:lpstr>
      <vt:lpstr>Высокоомные резисторы производства "ПНП Болид", установленные на ПС "Вологдаэнерго"  и "Ленэнерго"</vt:lpstr>
      <vt:lpstr>Презентация PowerPoint</vt:lpstr>
      <vt:lpstr>Презентация PowerPoint</vt:lpstr>
      <vt:lpstr>Презентация PowerPoint</vt:lpstr>
      <vt:lpstr>Презентация PowerPoint</vt:lpstr>
      <vt:lpstr>Эксперименты в сетях с  резистивно-заземленной нейтралью</vt:lpstr>
      <vt:lpstr>Эксперименты в сетях с резистивнозаземленной нейтралью </vt:lpstr>
      <vt:lpstr>Процесс горения дуги в опытах искусственного замыкания на землю</vt:lpstr>
      <vt:lpstr>Презентация PowerPoint</vt:lpstr>
      <vt:lpstr>Презентация PowerPoint</vt:lpstr>
      <vt:lpstr>Презентация PowerPoint</vt:lpstr>
      <vt:lpstr>           Результаты измерений  напряжения на нейтрали ПС Макаракская</vt:lpstr>
      <vt:lpstr>Резистор для сети 10 кВ ПС «Рудничная» СЭС «Кузбассэнерго»</vt:lpstr>
      <vt:lpstr>Резистор для сети 35 кВ ПС «Тисульская» ВЭС «Кузбассэнерго»</vt:lpstr>
      <vt:lpstr>Презентация PowerPoint</vt:lpstr>
      <vt:lpstr>Высоковольтные резисторы заземления нейтрали 3-10 кВ для комплектации шкафов КРУ</vt:lpstr>
      <vt:lpstr>Общий вид РЗ-100-6-176 для комплектации ячеек КРУ</vt:lpstr>
      <vt:lpstr>Вопрос выбора режима заземления нейтрали в сетях с кабелями СПЭ должен быть решен в пользу резистивного заземления</vt:lpstr>
      <vt:lpstr>Заключение</vt:lpstr>
      <vt:lpstr>ООО "ПНП Болид" предлагает провести работы, направленные на повышение надежности работы электрических сетей Вашего предприятия:</vt:lpstr>
      <vt:lpstr>Для проведения расчетов по выбору номиналов резисторов для заземления нейтрали нужно предоставить информацию:</vt:lpstr>
      <vt:lpstr>ПНП Болид готово поставить также следующую продукцию, собственного изготовления :</vt:lpstr>
      <vt:lpstr>ТОУ-Н-110 на Набережно-Челнинской ТЭЦ  </vt:lpstr>
      <vt:lpstr>Резистор РШ-Э</vt:lpstr>
      <vt:lpstr>БЛОЧНО-МОДУЛЬНОЕ НАГРУЗОЧНОЕ УСТРОЙСТВО </vt:lpstr>
      <vt:lpstr> Светодиодные прожекторы и светильники</vt:lpstr>
      <vt:lpstr>ПАНЕЛЬ ЭЛЕКТРИЧЕСКАЯ ГРЕЮЩАЯ</vt:lpstr>
      <vt:lpstr>Нагревательные элементы для различных систем обогрева</vt:lpstr>
      <vt:lpstr>Контакты</vt:lpstr>
    </vt:vector>
  </TitlesOfParts>
  <Company>ПНП БОЛИД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ПНП Болид</dc:title>
  <dc:creator>ПНП Болид</dc:creator>
  <cp:lastModifiedBy>Артём Мендрик</cp:lastModifiedBy>
  <cp:revision>464</cp:revision>
  <dcterms:created xsi:type="dcterms:W3CDTF">2004-11-10T13:44:57Z</dcterms:created>
  <dcterms:modified xsi:type="dcterms:W3CDTF">2015-08-13T15:48:57Z</dcterms:modified>
</cp:coreProperties>
</file>