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57" r:id="rId11"/>
    <p:sldId id="269" r:id="rId12"/>
    <p:sldId id="270" r:id="rId13"/>
    <p:sldId id="271" r:id="rId14"/>
    <p:sldId id="272" r:id="rId15"/>
    <p:sldId id="273" r:id="rId16"/>
    <p:sldId id="274" r:id="rId17"/>
    <p:sldId id="266" r:id="rId18"/>
    <p:sldId id="267" r:id="rId19"/>
    <p:sldId id="275" r:id="rId20"/>
    <p:sldId id="277" r:id="rId21"/>
    <p:sldId id="278" r:id="rId22"/>
    <p:sldId id="279" r:id="rId23"/>
    <p:sldId id="276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69414-E343-4C66-A39D-682AA954B0F1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36BFD-06EB-4171-B191-62C0B0BD3BD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91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274E858-8DEB-4A62-B2D3-705891E9B118}" type="datetimeFigureOut">
              <a:rPr lang="ru-RU" smtClean="0"/>
              <a:pPr/>
              <a:t>26.08.2015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8A40936-1944-41A2-8AEB-598B5EF0429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2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24744"/>
            <a:ext cx="88204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deus" pitchFamily="2" charset="0"/>
              </a:rPr>
              <a:t>История России во второй половине </a:t>
            </a:r>
            <a:r>
              <a:rPr lang="en-GB" sz="6000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deus" pitchFamily="2" charset="0"/>
              </a:rPr>
              <a:t>XIX </a:t>
            </a:r>
            <a:r>
              <a:rPr lang="ru-RU" sz="6000" spc="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deus" pitchFamily="2" charset="0"/>
              </a:rPr>
              <a:t>века</a:t>
            </a:r>
          </a:p>
          <a:p>
            <a:pPr algn="ctr"/>
            <a:r>
              <a:rPr lang="ru-RU" sz="6000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ston" pitchFamily="66" charset="0"/>
              </a:rPr>
              <a:t>Серебряный век </a:t>
            </a:r>
            <a:endParaRPr lang="ru-RU" sz="60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ston" pitchFamily="66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275856" y="4725144"/>
            <a:ext cx="49495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dirty="0" smtClean="0"/>
              <a:t>Работу подготовила Грон Елена Викторовна</a:t>
            </a:r>
          </a:p>
          <a:p>
            <a:pPr algn="r"/>
            <a:r>
              <a:rPr lang="ru-RU" dirty="0" smtClean="0"/>
              <a:t>Учитель истории и обществознания</a:t>
            </a:r>
          </a:p>
          <a:p>
            <a:pPr algn="r"/>
            <a:r>
              <a:rPr lang="ru-RU" dirty="0" smtClean="0"/>
              <a:t>МОБУ гимназия № 76</a:t>
            </a:r>
          </a:p>
          <a:p>
            <a:pPr algn="r"/>
            <a:r>
              <a:rPr lang="ru-RU" dirty="0" smtClean="0"/>
              <a:t>г.Сочи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14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0099" y="612107"/>
            <a:ext cx="760560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800" spc="600" dirty="0">
                <a:solidFill>
                  <a:srgbClr val="FF0000"/>
                </a:solidFill>
                <a:latin typeface="Amadeus" pitchFamily="2" charset="0"/>
              </a:rPr>
              <a:t>Просвещение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5330" y="2132856"/>
            <a:ext cx="5886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Научные, технические, литературные, Краеведческие музеи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(Русский в Санкт-Петербурге, собрание русской живописи в Москве)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Библиотеки и читальные залы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земствах, учебных заведениях, музеях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Книгопечатанье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 И.Д.Сытин «библиотека для самообразования»,Ф.Ф.Павленков « Научно-популярная библиотека по естествознанию»)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Вечерние народные университеты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(например, им. А. Л. Шанявского в Москве в 1908 г.)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Народные дома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(библиотеки, лекции, концерты)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Бесплатные воскресные школы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взрослых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Рабочие курсы</a:t>
            </a:r>
          </a:p>
        </p:txBody>
      </p:sp>
    </p:spTree>
    <p:extLst>
      <p:ext uri="{BB962C8B-B14F-4D97-AF65-F5344CB8AC3E}">
        <p14:creationId xmlns:p14="http://schemas.microsoft.com/office/powerpoint/2010/main" val="406440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124744"/>
            <a:ext cx="5001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spc="600" dirty="0">
                <a:solidFill>
                  <a:srgbClr val="FF0000"/>
                </a:solidFill>
                <a:latin typeface="Amadeus" pitchFamily="2" charset="0"/>
              </a:rPr>
              <a:t>Образование</a:t>
            </a:r>
            <a:r>
              <a:rPr lang="ru-RU" sz="5400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287405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Начальное (государственные, земские, церковно-приходские школы)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Среднее (гимназии и реальные училища)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Высшее (120 университетов и институтов, в них обучалось 130 тысяч студентов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499" y="2134315"/>
            <a:ext cx="4044725" cy="28607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9130" y="503597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Грамотность населения повысилась: с 6 % в 60-х гг. </a:t>
            </a:r>
            <a:r>
              <a:rPr lang="en-GB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в. До 30% в начале </a:t>
            </a:r>
            <a:r>
              <a:rPr lang="en-GB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в.</a:t>
            </a:r>
          </a:p>
        </p:txBody>
      </p:sp>
    </p:spTree>
    <p:extLst>
      <p:ext uri="{BB962C8B-B14F-4D97-AF65-F5344CB8AC3E}">
        <p14:creationId xmlns:p14="http://schemas.microsoft.com/office/powerpoint/2010/main" val="3357679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931028"/>
              </p:ext>
            </p:extLst>
          </p:nvPr>
        </p:nvGraphicFramePr>
        <p:xfrm>
          <a:off x="0" y="75063"/>
          <a:ext cx="9201897" cy="6782937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548834"/>
                <a:gridCol w="4585763"/>
                <a:gridCol w="3067300"/>
              </a:tblGrid>
              <a:tr h="1577227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spc="600" dirty="0" smtClean="0">
                          <a:latin typeface="Times New Roman" pitchFamily="18" charset="0"/>
                          <a:cs typeface="Times New Roman" pitchFamily="18" charset="0"/>
                        </a:rPr>
                        <a:t>Ученые </a:t>
                      </a:r>
                      <a:endParaRPr lang="ru-RU" sz="4000" spc="6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Труды и экспедиции</a:t>
                      </a:r>
                      <a:endParaRPr lang="ru-RU" sz="28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3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История </a:t>
                      </a:r>
                      <a:endParaRPr lang="ru-RU" sz="18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С. М. Соловьев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В.О.</a:t>
                      </a:r>
                      <a:r>
                        <a:rPr lang="ru-RU" sz="1800" baseline="0" dirty="0" smtClean="0"/>
                        <a:t> Ключевский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aseline="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aseline="0" dirty="0" smtClean="0"/>
                        <a:t>П.Н. Милюков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«История России</a:t>
                      </a:r>
                      <a:r>
                        <a:rPr lang="ru-RU" sz="1800" baseline="0" dirty="0" smtClean="0"/>
                        <a:t> с древнейших времен»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aseline="0" dirty="0" smtClean="0"/>
                        <a:t>«Курс русской истории»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aseline="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aseline="0" dirty="0" smtClean="0"/>
                        <a:t>Работы по истории России</a:t>
                      </a:r>
                      <a:r>
                        <a:rPr lang="en-GB" sz="1800" baseline="0" dirty="0" smtClean="0"/>
                        <a:t> XVIII-XIX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37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География </a:t>
                      </a:r>
                      <a:endParaRPr lang="ru-RU" sz="18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Н.М.Пржевальский</a:t>
                      </a:r>
                      <a:r>
                        <a:rPr lang="ru-RU" sz="1800" baseline="0" dirty="0" smtClean="0"/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aseline="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aseline="0" dirty="0" smtClean="0"/>
                        <a:t>Н.Н. Миклухо- Маклайн 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В центральную Азию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В Юго-Восточную Азию, Австрию, Океанию.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37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Философия </a:t>
                      </a:r>
                      <a:endParaRPr lang="ru-RU" sz="18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В.С.Соловьев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Н.А,Бердяев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П.А.Флоренский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«Оправдание</a:t>
                      </a:r>
                      <a:r>
                        <a:rPr lang="ru-RU" sz="1800" baseline="0" dirty="0" smtClean="0"/>
                        <a:t> добра»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«Философия свободы»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«Столп и утверждение</a:t>
                      </a:r>
                      <a:r>
                        <a:rPr lang="ru-RU" sz="1800" baseline="0" dirty="0" smtClean="0"/>
                        <a:t> истины»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764704"/>
            <a:ext cx="7871514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5400" spc="600" dirty="0">
                <a:solidFill>
                  <a:srgbClr val="FF0000"/>
                </a:solidFill>
                <a:latin typeface="Amadeus" pitchFamily="2" charset="0"/>
              </a:rPr>
              <a:t>Гуманитарные науки</a:t>
            </a:r>
          </a:p>
        </p:txBody>
      </p:sp>
    </p:spTree>
    <p:extLst>
      <p:ext uri="{BB962C8B-B14F-4D97-AF65-F5344CB8AC3E}">
        <p14:creationId xmlns:p14="http://schemas.microsoft.com/office/powerpoint/2010/main" val="3705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652059"/>
              </p:ext>
            </p:extLst>
          </p:nvPr>
        </p:nvGraphicFramePr>
        <p:xfrm>
          <a:off x="-108520" y="19273"/>
          <a:ext cx="9252519" cy="6968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294"/>
                <a:gridCol w="3455317"/>
                <a:gridCol w="3751908"/>
              </a:tblGrid>
              <a:tr h="12877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Ученые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Изобретения</a:t>
                      </a:r>
                    </a:p>
                    <a:p>
                      <a:r>
                        <a:rPr lang="ru-RU" dirty="0" smtClean="0"/>
                        <a:t>Исследования</a:t>
                      </a:r>
                      <a:endParaRPr lang="ru-RU" dirty="0"/>
                    </a:p>
                  </a:txBody>
                  <a:tcPr/>
                </a:tc>
              </a:tr>
              <a:tr h="140360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Медицина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К.А.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Тимирязев</a:t>
                      </a: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И. И. Мечников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И. П.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Павлов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Физиология растений 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Фагоцитарная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теория иммунитета</a:t>
                      </a: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Учение о Высшей нервной деятельности  и физиологии пищеварения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6678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Механика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К.Э.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Циолковский  </a:t>
                      </a:r>
                    </a:p>
                    <a:p>
                      <a:endParaRPr lang="ru-RU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Н. В. Жуковский</a:t>
                      </a:r>
                    </a:p>
                    <a:p>
                      <a:endParaRPr lang="ru-RU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А. С. Попов</a:t>
                      </a:r>
                    </a:p>
                    <a:p>
                      <a:endParaRPr lang="ru-RU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Ракетодинамика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«отец русской авиации»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Радио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19276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П. Л. Чебышев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С.В. Ковалевский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Теория чисел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Теория вероятности</a:t>
                      </a:r>
                      <a:endParaRPr lang="ru-RU" dirty="0"/>
                    </a:p>
                  </a:txBody>
                  <a:tcPr/>
                </a:tc>
              </a:tr>
              <a:tr h="128778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Д. И. Менделеев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Н.Д.</a:t>
                      </a:r>
                      <a:r>
                        <a:rPr lang="ru-RU" baseline="0" dirty="0" smtClean="0"/>
                        <a:t> Зеленский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Периодический закон химических</a:t>
                      </a:r>
                      <a:r>
                        <a:rPr lang="ru-RU" baseline="0" dirty="0" smtClean="0"/>
                        <a:t> элементов</a:t>
                      </a:r>
                    </a:p>
                    <a:p>
                      <a:r>
                        <a:rPr lang="ru-RU" baseline="0" dirty="0" smtClean="0"/>
                        <a:t>Учение об органическом катализе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00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963921"/>
            <a:ext cx="508402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spc="600" dirty="0">
                <a:solidFill>
                  <a:srgbClr val="FF0000"/>
                </a:solidFill>
                <a:latin typeface="Amadeus" pitchFamily="2" charset="0"/>
              </a:rPr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13650410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235028"/>
              </p:ext>
            </p:extLst>
          </p:nvPr>
        </p:nvGraphicFramePr>
        <p:xfrm>
          <a:off x="827584" y="620688"/>
          <a:ext cx="7667826" cy="5166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5942"/>
                <a:gridCol w="2555942"/>
                <a:gridCol w="2555942"/>
              </a:tblGrid>
              <a:tr h="34982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Направления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Традиции 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Поэты и писатели 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2124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Критический реализм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Гуманизм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народность, гражданственность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И.С.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Тургенев</a:t>
                      </a: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Н.А. Некрасов</a:t>
                      </a: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Ф.М. Достоевский</a:t>
                      </a: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И.А. Гончаров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9326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Модернизм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Интерес к личности, ее внутреннему миру, культ красоты и экзотики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поиск новых изобразительных средств и форм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878549">
                <a:tc>
                  <a:txBody>
                    <a:bodyPr/>
                    <a:lstStyle/>
                    <a:p>
                      <a:r>
                        <a:rPr lang="ru-RU" dirty="0" smtClean="0"/>
                        <a:t>Символизм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Художественное</a:t>
                      </a:r>
                      <a:r>
                        <a:rPr lang="ru-RU" baseline="0" dirty="0" smtClean="0"/>
                        <a:t> выражение по средством символа «вещей в себе» и идей, находящихся за пределами  чувственного восприятия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А.А. Блок</a:t>
                      </a:r>
                    </a:p>
                    <a:p>
                      <a:r>
                        <a:rPr lang="ru-RU" dirty="0" smtClean="0"/>
                        <a:t>К.Д.</a:t>
                      </a:r>
                      <a:r>
                        <a:rPr lang="ru-RU" baseline="0" dirty="0" smtClean="0"/>
                        <a:t> Бальмонт </a:t>
                      </a:r>
                    </a:p>
                    <a:p>
                      <a:r>
                        <a:rPr lang="ru-RU" baseline="0" dirty="0" smtClean="0"/>
                        <a:t>В.Я. Брюсов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09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35169"/>
              </p:ext>
            </p:extLst>
          </p:nvPr>
        </p:nvGraphicFramePr>
        <p:xfrm>
          <a:off x="323528" y="476672"/>
          <a:ext cx="8351394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798"/>
                <a:gridCol w="2783798"/>
                <a:gridCol w="2783798"/>
              </a:tblGrid>
              <a:tr h="34982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Направления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Традиции 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Поэты и писатели 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2124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Акмеизм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Освобождение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поэзии от символических порывов к «идеальному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», от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многозначности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текучести образов, усложнённый метафоричности, возврат к материальному миру, к  стихии «естества», точному значению слова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Н.С.Гумелев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А.А.Ахматова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О.Э.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Мандельштам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78549">
                <a:tc>
                  <a:txBody>
                    <a:bodyPr/>
                    <a:lstStyle/>
                    <a:p>
                      <a:r>
                        <a:rPr lang="ru-RU" dirty="0" smtClean="0"/>
                        <a:t>Футуризм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Стремление</a:t>
                      </a:r>
                      <a:r>
                        <a:rPr lang="ru-RU" baseline="0" dirty="0" smtClean="0"/>
                        <a:t> создать искусство будущего: отрицается традиционная культура, культивируется урбанизм, сочетается документальный материал и фантастика, разрушается естественный язык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В.В.Хлебников</a:t>
                      </a:r>
                    </a:p>
                    <a:p>
                      <a:r>
                        <a:rPr lang="ru-RU" dirty="0" smtClean="0"/>
                        <a:t>В.В.Маяковский</a:t>
                      </a:r>
                    </a:p>
                    <a:p>
                      <a:r>
                        <a:rPr lang="ru-RU" dirty="0" smtClean="0"/>
                        <a:t>Саша</a:t>
                      </a:r>
                      <a:r>
                        <a:rPr lang="ru-RU" baseline="0" dirty="0" smtClean="0"/>
                        <a:t> Черный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997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11" y="260648"/>
            <a:ext cx="2538282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6337" y="3596185"/>
            <a:ext cx="23006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ston" pitchFamily="66" charset="0"/>
                <a:cs typeface="Times New Roman" pitchFamily="18" charset="0"/>
              </a:rPr>
              <a:t>И.С.</a:t>
            </a:r>
            <a:r>
              <a:rPr lang="ru-RU" sz="2800" baseline="0" dirty="0" smtClean="0">
                <a:solidFill>
                  <a:srgbClr val="FF0000"/>
                </a:solidFill>
                <a:latin typeface="Ariston" pitchFamily="66" charset="0"/>
                <a:cs typeface="Times New Roman" pitchFamily="18" charset="0"/>
              </a:rPr>
              <a:t> Тургенев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7513"/>
            <a:ext cx="2409825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80957" y="980728"/>
            <a:ext cx="1608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ston" pitchFamily="66" charset="0"/>
              </a:rPr>
              <a:t>А.А. Блок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242" y="1010918"/>
            <a:ext cx="2095500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26242" y="4106599"/>
            <a:ext cx="2133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ston" pitchFamily="66" charset="0"/>
              </a:rPr>
              <a:t>В.В.Хлебников</a:t>
            </a:r>
          </a:p>
        </p:txBody>
      </p:sp>
    </p:spTree>
    <p:extLst>
      <p:ext uri="{BB962C8B-B14F-4D97-AF65-F5344CB8AC3E}">
        <p14:creationId xmlns:p14="http://schemas.microsoft.com/office/powerpoint/2010/main" val="26311564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2895" y="1916832"/>
            <a:ext cx="52565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dirty="0" smtClean="0">
                <a:solidFill>
                  <a:srgbClr val="FF0000"/>
                </a:solidFill>
                <a:latin typeface="Amadeus" pitchFamily="2" charset="0"/>
              </a:rPr>
              <a:t>Музыка</a:t>
            </a:r>
            <a:endParaRPr lang="ru-RU" sz="8000" dirty="0">
              <a:solidFill>
                <a:srgbClr val="FF0000"/>
              </a:solidFill>
              <a:latin typeface="Amadeus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000" b="91000" l="2673" r="94209"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520" y="4317489"/>
            <a:ext cx="3163917" cy="1761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7" r="99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2891"/>
            <a:ext cx="3390893" cy="274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40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764704"/>
            <a:ext cx="57406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spc="600" dirty="0" smtClean="0">
                <a:solidFill>
                  <a:srgbClr val="FF0000"/>
                </a:solidFill>
                <a:latin typeface="Ariston" pitchFamily="66" charset="0"/>
              </a:rPr>
              <a:t>«Могучая  кучка»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73370" y="1667709"/>
            <a:ext cx="1805751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 А. Балакирев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(1836-1910) </a:t>
            </a:r>
          </a:p>
        </p:txBody>
      </p:sp>
      <p:cxnSp>
        <p:nvCxnSpPr>
          <p:cNvPr id="5" name="Прямая со стрелкой 4"/>
          <p:cNvCxnSpPr>
            <a:stCxn id="3" idx="3"/>
            <a:endCxn id="6" idx="1"/>
          </p:cNvCxnSpPr>
          <p:nvPr/>
        </p:nvCxnSpPr>
        <p:spPr>
          <a:xfrm>
            <a:off x="3179121" y="1990875"/>
            <a:ext cx="715171" cy="3058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894292" y="1696514"/>
            <a:ext cx="41044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Увертюра на темы трех русских песен, симфонические поэмы «Тамара», «Русь», «В Чехии», романсы, сборник русских народных песен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608" y="3861048"/>
            <a:ext cx="194421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М.П. Мусоргский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(1839 – 1881)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stCxn id="11" idx="3"/>
          </p:cNvCxnSpPr>
          <p:nvPr/>
        </p:nvCxnSpPr>
        <p:spPr>
          <a:xfrm flipV="1">
            <a:off x="2987824" y="4184213"/>
            <a:ext cx="548882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36706" y="4005064"/>
            <a:ext cx="464770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Оперы «Борис Годунов», «Хованщина», «Сорочинская ярмарка», цикл «Картинки с выставки», песни «Калистрат».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5184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772816"/>
            <a:ext cx="15841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А.П. Бородин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(1833-1887)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2915816" y="1916832"/>
            <a:ext cx="576064" cy="1938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91880" y="1340768"/>
            <a:ext cx="396044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Опера «Князь Игорь»,» 2-ая богатырская симфония»,  песни вокальной лирики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2996953"/>
            <a:ext cx="165722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Н.А. Римский- Корсаков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(1844- 1908)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>
            <a:stCxn id="7" idx="3"/>
          </p:cNvCxnSpPr>
          <p:nvPr/>
        </p:nvCxnSpPr>
        <p:spPr>
          <a:xfrm flipV="1">
            <a:off x="2988860" y="3212976"/>
            <a:ext cx="503020" cy="2456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91880" y="2636912"/>
            <a:ext cx="424847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 опер : «Псковитянка», «Майская ночь», «Снегурочка», «Садко», «Золотой петушок»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68162" y="4149455"/>
            <a:ext cx="162069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Ц. А. Кюи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(1835-1918)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stCxn id="11" idx="3"/>
          </p:cNvCxnSpPr>
          <p:nvPr/>
        </p:nvCxnSpPr>
        <p:spPr>
          <a:xfrm flipV="1">
            <a:off x="2988860" y="4149455"/>
            <a:ext cx="503020" cy="3231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91880" y="3851737"/>
            <a:ext cx="424847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Оперы «Сын мандарина», «Вильям Ратклиф», романсы, музыкальная картина.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9837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300118"/>
            <a:ext cx="20162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А.Г. Рубинштейн </a:t>
            </a:r>
            <a:endParaRPr lang="ru-RU" dirty="0"/>
          </a:p>
        </p:txBody>
      </p:sp>
      <p:cxnSp>
        <p:nvCxnSpPr>
          <p:cNvPr id="4" name="Прямая со стрелкой 3"/>
          <p:cNvCxnSpPr>
            <a:stCxn id="2" idx="3"/>
          </p:cNvCxnSpPr>
          <p:nvPr/>
        </p:nvCxnSpPr>
        <p:spPr>
          <a:xfrm>
            <a:off x="3059832" y="1484784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491880" y="1300118"/>
            <a:ext cx="41044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1859- русское музыкально общество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2204864"/>
            <a:ext cx="20162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М.А. Балакирев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Г.Я.Ломакин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>
            <a:stCxn id="6" idx="3"/>
          </p:cNvCxnSpPr>
          <p:nvPr/>
        </p:nvCxnSpPr>
        <p:spPr>
          <a:xfrm flipV="1">
            <a:off x="3059832" y="2528029"/>
            <a:ext cx="432048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91880" y="2204864"/>
            <a:ext cx="410445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1860-е гг. : бесплатная музыкальная школа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43608" y="3632448"/>
            <a:ext cx="65527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Консерватории в Москве, Петербурге, Одессе, Киеве и д.р.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03415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060848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Amadeus" pitchFamily="2" charset="0"/>
              </a:rPr>
              <a:t>Кино</a:t>
            </a:r>
            <a:r>
              <a:rPr lang="ru-RU" sz="6000" dirty="0" smtClean="0"/>
              <a:t> </a:t>
            </a:r>
            <a:endParaRPr lang="ru-RU" sz="6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4785" y="3845016"/>
            <a:ext cx="2287644" cy="1828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91" b="99859" l="5388" r="93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758358"/>
            <a:ext cx="2927677" cy="2723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302" b="92835" l="39375" r="93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8144" y="2636912"/>
            <a:ext cx="2753990" cy="3291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40139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16505"/>
              </p:ext>
            </p:extLst>
          </p:nvPr>
        </p:nvGraphicFramePr>
        <p:xfrm>
          <a:off x="1043608" y="1412776"/>
          <a:ext cx="6912768" cy="37451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4256"/>
                <a:gridCol w="2592288"/>
                <a:gridCol w="2016224"/>
              </a:tblGrid>
              <a:tr h="196656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1896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Первая демонстрация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кинофильмов в Москве и Санкт-Петербурге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Известные деятели </a:t>
                      </a: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Режиссер </a:t>
                      </a: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Я. А. Портазанов</a:t>
                      </a: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Актеры:</a:t>
                      </a: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Вера Холодная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Иван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Мозжухин</a:t>
                      </a:r>
                    </a:p>
                    <a:p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46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1913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30 кинофильмов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9846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1908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Игровая картина «Сетенька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Разин»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9846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1911-1912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Полнометражная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лента «Оборона Севастополя»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35505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844824"/>
            <a:ext cx="473937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Amadeus" pitchFamily="2" charset="0"/>
              </a:rPr>
              <a:t>Архитектура </a:t>
            </a:r>
            <a:endParaRPr lang="ru-RU" sz="6000" dirty="0">
              <a:solidFill>
                <a:srgbClr val="FF0000"/>
              </a:solidFill>
              <a:latin typeface="Amadeu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809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90978"/>
              </p:ext>
            </p:extLst>
          </p:nvPr>
        </p:nvGraphicFramePr>
        <p:xfrm>
          <a:off x="1115616" y="1124743"/>
          <a:ext cx="6576393" cy="5200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2131"/>
                <a:gridCol w="2192131"/>
                <a:gridCol w="2192131"/>
              </a:tblGrid>
              <a:tr h="482486">
                <a:tc>
                  <a:txBody>
                    <a:bodyPr/>
                    <a:lstStyle/>
                    <a:p>
                      <a:r>
                        <a:rPr lang="ru-RU" dirty="0" smtClean="0"/>
                        <a:t>Стили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Архитектор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Здания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597">
                <a:tc>
                  <a:txBody>
                    <a:bodyPr/>
                    <a:lstStyle/>
                    <a:p>
                      <a:r>
                        <a:rPr lang="ru-RU" dirty="0" smtClean="0"/>
                        <a:t>Архитектурная</a:t>
                      </a:r>
                      <a:r>
                        <a:rPr lang="ru-RU" baseline="0" dirty="0" smtClean="0"/>
                        <a:t> эклектика (смешение стилей)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А.И. Резанов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Дворец в кв.Владимира Александровича</a:t>
                      </a:r>
                      <a:r>
                        <a:rPr lang="ru-RU" baseline="0" dirty="0" smtClean="0"/>
                        <a:t> в Санкт –Петербурге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1754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стиль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В.О. Шервуд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Д.Н. Чичагов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А.Н.Померанцев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Исторический музей</a:t>
                      </a:r>
                    </a:p>
                    <a:p>
                      <a:r>
                        <a:rPr lang="ru-RU" dirty="0" smtClean="0"/>
                        <a:t>Городская</a:t>
                      </a:r>
                      <a:r>
                        <a:rPr lang="ru-RU" baseline="0" dirty="0" smtClean="0"/>
                        <a:t> дума</a:t>
                      </a:r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Верхние торговые ряды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486">
                <a:tc>
                  <a:txBody>
                    <a:bodyPr/>
                    <a:lstStyle/>
                    <a:p>
                      <a:r>
                        <a:rPr lang="ru-RU" dirty="0" smtClean="0"/>
                        <a:t>Нерусские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А.В.Щумев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Казанский вокзал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239">
                <a:tc>
                  <a:txBody>
                    <a:bodyPr/>
                    <a:lstStyle/>
                    <a:p>
                      <a:r>
                        <a:rPr lang="ru-RU" dirty="0" smtClean="0"/>
                        <a:t>Неоклассицизм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И.И.Рерберг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И.В.Жолтовский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Киевский</a:t>
                      </a:r>
                      <a:r>
                        <a:rPr lang="ru-RU" baseline="0" dirty="0" smtClean="0"/>
                        <a:t> вокзал </a:t>
                      </a:r>
                    </a:p>
                    <a:p>
                      <a:r>
                        <a:rPr lang="ru-RU" baseline="0" dirty="0" smtClean="0"/>
                        <a:t>Музей ИЗО</a:t>
                      </a:r>
                    </a:p>
                    <a:p>
                      <a:r>
                        <a:rPr lang="ru-RU" dirty="0" smtClean="0"/>
                        <a:t>Госбанк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9921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12" y="188640"/>
            <a:ext cx="4361148" cy="31327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3321921"/>
            <a:ext cx="3803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Исторический музей В. О. Шервуд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743" y="476672"/>
            <a:ext cx="4218843" cy="22935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76056" y="2781659"/>
            <a:ext cx="3281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казанский вокзал А. В. Щусев</a:t>
            </a:r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338" y="3150991"/>
            <a:ext cx="2206415" cy="33096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62661" y="4805802"/>
            <a:ext cx="3838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музей изобразительных искусств И</a:t>
            </a:r>
            <a:r>
              <a:rPr lang="ru-RU" dirty="0"/>
              <a:t>.</a:t>
            </a:r>
            <a:r>
              <a:rPr lang="ru-RU" dirty="0" smtClean="0"/>
              <a:t> И. Рерберг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3757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476672"/>
            <a:ext cx="36853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Amadeus" pitchFamily="2" charset="0"/>
              </a:rPr>
              <a:t>Скульптура</a:t>
            </a:r>
            <a:r>
              <a:rPr lang="ru-RU" sz="12000" dirty="0" smtClean="0">
                <a:latin typeface="Amadeus" pitchFamily="2" charset="0"/>
              </a:rPr>
              <a:t> </a:t>
            </a:r>
            <a:endParaRPr lang="ru-RU" sz="12000" dirty="0">
              <a:latin typeface="Amadeus" pitchFamily="2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403648" y="2345033"/>
            <a:ext cx="5472608" cy="923330"/>
            <a:chOff x="1403648" y="1613991"/>
            <a:chExt cx="5472608" cy="923330"/>
          </a:xfrm>
        </p:grpSpPr>
        <p:sp>
          <p:nvSpPr>
            <p:cNvPr id="4" name="TextBox 3"/>
            <p:cNvSpPr txBox="1"/>
            <p:nvPr/>
          </p:nvSpPr>
          <p:spPr>
            <a:xfrm>
              <a:off x="1403648" y="1844824"/>
              <a:ext cx="244827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М.М. Антокольский </a:t>
              </a:r>
              <a:endParaRPr lang="ru-RU" dirty="0"/>
            </a:p>
          </p:txBody>
        </p:sp>
        <p:cxnSp>
          <p:nvCxnSpPr>
            <p:cNvPr id="5" name="Прямая со стрелкой 4"/>
            <p:cNvCxnSpPr>
              <a:stCxn id="4" idx="3"/>
            </p:cNvCxnSpPr>
            <p:nvPr/>
          </p:nvCxnSpPr>
          <p:spPr>
            <a:xfrm>
              <a:off x="3851920" y="2029490"/>
              <a:ext cx="57606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427984" y="1613991"/>
              <a:ext cx="2448272" cy="9233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«Иван Грозный»</a:t>
              </a:r>
            </a:p>
            <a:p>
              <a:r>
                <a:rPr lang="ru-RU" dirty="0" smtClean="0"/>
                <a:t>«Ермак»    «Петр </a:t>
              </a:r>
              <a:r>
                <a:rPr lang="en-GB" dirty="0" smtClean="0"/>
                <a:t>I</a:t>
              </a:r>
              <a:r>
                <a:rPr lang="ru-RU" dirty="0" smtClean="0"/>
                <a:t>»</a:t>
              </a:r>
            </a:p>
            <a:p>
              <a:r>
                <a:rPr lang="ru-RU" dirty="0" smtClean="0"/>
                <a:t>«Нестор-летописец»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187624" y="3481153"/>
            <a:ext cx="6480720" cy="1224136"/>
            <a:chOff x="1115616" y="4005064"/>
            <a:chExt cx="5688632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1115616" y="4005064"/>
              <a:ext cx="194421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М.О. Микешин</a:t>
              </a:r>
              <a:endParaRPr lang="ru-RU" dirty="0"/>
            </a:p>
          </p:txBody>
        </p:sp>
        <p:cxnSp>
          <p:nvCxnSpPr>
            <p:cNvPr id="9" name="Прямая со стрелкой 8"/>
            <p:cNvCxnSpPr>
              <a:stCxn id="7" idx="3"/>
            </p:cNvCxnSpPr>
            <p:nvPr/>
          </p:nvCxnSpPr>
          <p:spPr>
            <a:xfrm>
              <a:off x="3059832" y="4189730"/>
              <a:ext cx="5040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563888" y="4005064"/>
              <a:ext cx="3240360" cy="14773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Памятники : «Тысячелетие России» в Новгороде, Екатерине </a:t>
              </a:r>
              <a:r>
                <a:rPr lang="en-GB" dirty="0" smtClean="0"/>
                <a:t>II</a:t>
              </a:r>
              <a:r>
                <a:rPr lang="ru-RU" dirty="0" smtClean="0"/>
                <a:t> в Петербурге и Екатеринодаре, Б.Хмельницкому</a:t>
              </a:r>
              <a:r>
                <a:rPr lang="ru-RU" dirty="0"/>
                <a:t> </a:t>
              </a:r>
              <a:r>
                <a:rPr lang="ru-RU" dirty="0" smtClean="0"/>
                <a:t>в Киеве</a:t>
              </a:r>
              <a:endParaRPr lang="ru-RU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187624" y="4869160"/>
            <a:ext cx="6480720" cy="408886"/>
            <a:chOff x="1187624" y="4869160"/>
            <a:chExt cx="6095849" cy="325111"/>
          </a:xfrm>
        </p:grpSpPr>
        <p:sp>
          <p:nvSpPr>
            <p:cNvPr id="12" name="TextBox 11"/>
            <p:cNvSpPr txBox="1"/>
            <p:nvPr/>
          </p:nvSpPr>
          <p:spPr>
            <a:xfrm>
              <a:off x="1187624" y="4869160"/>
              <a:ext cx="1998906" cy="2936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А.М.Опекушин</a:t>
              </a:r>
              <a:endParaRPr lang="ru-RU" dirty="0"/>
            </a:p>
          </p:txBody>
        </p:sp>
        <p:cxnSp>
          <p:nvCxnSpPr>
            <p:cNvPr id="14" name="Прямая со стрелкой 13"/>
            <p:cNvCxnSpPr>
              <a:stCxn id="12" idx="3"/>
            </p:cNvCxnSpPr>
            <p:nvPr/>
          </p:nvCxnSpPr>
          <p:spPr>
            <a:xfrm>
              <a:off x="3186530" y="5015991"/>
              <a:ext cx="503144" cy="378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664843" y="4900610"/>
              <a:ext cx="3618630" cy="2936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Памятник А.С.Пушкину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8214181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4" b="100000" l="0" r="998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2532475" cy="375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34605" y="4797152"/>
            <a:ext cx="22786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«Иван Грозный»</a:t>
            </a:r>
          </a:p>
          <a:p>
            <a:pPr algn="ctr"/>
            <a:r>
              <a:rPr lang="ru-RU" dirty="0" smtClean="0"/>
              <a:t>М.М. Антокольский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017" y="729968"/>
            <a:ext cx="2895600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24359" y="4967521"/>
            <a:ext cx="36749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«Памятник тысячелетие России»</a:t>
            </a:r>
          </a:p>
          <a:p>
            <a:pPr algn="ctr"/>
            <a:r>
              <a:rPr lang="ru-RU" dirty="0" smtClean="0"/>
              <a:t>  М.О.Микешин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330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961384"/>
              </p:ext>
            </p:extLst>
          </p:nvPr>
        </p:nvGraphicFramePr>
        <p:xfrm>
          <a:off x="971600" y="1484784"/>
          <a:ext cx="7272808" cy="405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0045"/>
                <a:gridCol w="3566583"/>
                <a:gridCol w="1616180"/>
              </a:tblGrid>
              <a:tr h="58268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Принципы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Художники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15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Реализм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Объективное отражение существенных  сторон жизни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Воспроизведение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типичных характеров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Интерес к проблеме «личность и общество»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И.Н.Крамской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Г.Г.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Мясоедов</a:t>
                      </a:r>
                    </a:p>
                    <a:p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В.Г.Перов </a:t>
                      </a:r>
                    </a:p>
                    <a:p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Члены «Артели»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17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Импрессионизм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Стремление запечатлеть реальный мир в его подвижности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изменчивости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Новые приемы использования красок для получения зрительного эффекта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К.А.Коровин 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И.И.Левитан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5570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031629"/>
              </p:ext>
            </p:extLst>
          </p:nvPr>
        </p:nvGraphicFramePr>
        <p:xfrm>
          <a:off x="971600" y="1340768"/>
          <a:ext cx="7272809" cy="426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0045"/>
                <a:gridCol w="3382563"/>
                <a:gridCol w="1800201"/>
              </a:tblGrid>
              <a:tr h="58268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Принципы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Художники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15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Объединение 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«Мир искусства»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Индивидуализм, свобода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искусства от социальных и политических проблем. Главное- красота и традиции русской национальной красоты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А.Н.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Бенуа</a:t>
                      </a:r>
                    </a:p>
                    <a:p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И. Э. Грабарь</a:t>
                      </a:r>
                    </a:p>
                    <a:p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К. А. Сомов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087">
                <a:tc rowSpan="2"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Авангард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Искусство «чистых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 форм и внешней беспредметности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К. С. Малевич 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М. З. Шагаль 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Р.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 Фальк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0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Сочетание  русских художественных традиций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новыми изобразительными формами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М. А. Врубель </a:t>
                      </a:r>
                    </a:p>
                    <a:p>
                      <a:r>
                        <a:rPr lang="ru-RU" dirty="0" smtClean="0"/>
                        <a:t>Б. М. Кустодиев </a:t>
                      </a:r>
                    </a:p>
                    <a:p>
                      <a:r>
                        <a:rPr lang="ru-RU" dirty="0" smtClean="0"/>
                        <a:t>И. Я. Билибин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6431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23" y="463060"/>
            <a:ext cx="3282898" cy="2731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64877" y="3207868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«Женщина с зонтиком» </a:t>
            </a:r>
          </a:p>
          <a:p>
            <a:r>
              <a:rPr lang="ru-RU" dirty="0" smtClean="0"/>
              <a:t>Иван Крамско</a:t>
            </a:r>
            <a:r>
              <a:rPr lang="ru-RU" dirty="0"/>
              <a:t>й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44250"/>
            <a:ext cx="24765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34917" y="5018656"/>
            <a:ext cx="3310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Осенний день в Сокольниках.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63440" y="5384155"/>
            <a:ext cx="1453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И.И.Левитан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10" y="4384305"/>
            <a:ext cx="3495630" cy="2315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4105" y="3746584"/>
            <a:ext cx="3931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Три женщины на дороге - Казимир Малевич.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9495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980728"/>
            <a:ext cx="44644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spc="600" dirty="0" smtClean="0">
                <a:solidFill>
                  <a:srgbClr val="FF0000"/>
                </a:solidFill>
                <a:latin typeface="Amadeus" pitchFamily="2" charset="0"/>
              </a:rPr>
              <a:t>Значения</a:t>
            </a:r>
            <a:r>
              <a:rPr lang="ru-RU" sz="6600" dirty="0" smtClean="0">
                <a:solidFill>
                  <a:srgbClr val="FF0000"/>
                </a:solidFill>
                <a:latin typeface="Amadeus" pitchFamily="2" charset="0"/>
              </a:rPr>
              <a:t> </a:t>
            </a:r>
            <a:endParaRPr lang="ru-RU" sz="6600" dirty="0">
              <a:solidFill>
                <a:srgbClr val="FF0000"/>
              </a:solidFill>
              <a:latin typeface="Amadeus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6037" y="2060848"/>
            <a:ext cx="7128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Исследования русских ученых были выдающимся в мировой науке 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Имена русских путешественников были занесены на географическую карту мира;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Русская литература занимала авангардное место в мировой литературе, т.к. отличалась высокими гуманистическими идеалами, гражданственностью, чувством нациольного самосознания, поисками социальной справедливости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изобразительном искусстве зародились новые художественные формы, которые оказали влияние на развитие мирового искусства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Русская культура получила мировое признание ,и имена выдающихся ее представителей вошли в золотой фонд мира.</a:t>
            </a:r>
          </a:p>
        </p:txBody>
      </p:sp>
    </p:spTree>
    <p:extLst>
      <p:ext uri="{BB962C8B-B14F-4D97-AF65-F5344CB8AC3E}">
        <p14:creationId xmlns:p14="http://schemas.microsoft.com/office/powerpoint/2010/main" val="166896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231</TotalTime>
  <Words>1024</Words>
  <Application>Microsoft Office PowerPoint</Application>
  <PresentationFormat>Экран (4:3)</PresentationFormat>
  <Paragraphs>246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Amadeus</vt:lpstr>
      <vt:lpstr>Arial</vt:lpstr>
      <vt:lpstr>Ariston</vt:lpstr>
      <vt:lpstr>Calibri</vt:lpstr>
      <vt:lpstr>Constantia</vt:lpstr>
      <vt:lpstr>Garamond</vt:lpstr>
      <vt:lpstr>Times New Roman</vt:lpstr>
      <vt:lpstr>Wingdings</vt:lpstr>
      <vt:lpstr>Кутюр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Артём Мендрик</cp:lastModifiedBy>
  <cp:revision>23</cp:revision>
  <dcterms:created xsi:type="dcterms:W3CDTF">2011-10-24T14:57:08Z</dcterms:created>
  <dcterms:modified xsi:type="dcterms:W3CDTF">2015-08-26T20:51:55Z</dcterms:modified>
</cp:coreProperties>
</file>