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60" r:id="rId3"/>
    <p:sldId id="269" r:id="rId4"/>
    <p:sldId id="270" r:id="rId5"/>
    <p:sldId id="266" r:id="rId6"/>
    <p:sldId id="267" r:id="rId7"/>
    <p:sldId id="268" r:id="rId8"/>
    <p:sldId id="271" r:id="rId9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774" y="-10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Windows</c:v>
                </c:pt>
                <c:pt idx="1">
                  <c:v>Unix</c:v>
                </c:pt>
                <c:pt idx="2">
                  <c:v>Mac</c:v>
                </c:pt>
                <c:pt idx="3">
                  <c:v>Other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92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0D1E6-C1EC-4B1C-AA33-1379BBE93286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C9F92-719C-449C-9BA4-716452FA09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51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1243969">
            <a:off x="1532272" y="388537"/>
            <a:ext cx="6770692" cy="743504"/>
          </a:xfrm>
          <a:prstGeom prst="rect">
            <a:avLst/>
          </a:prstGeom>
          <a:solidFill>
            <a:srgbClr val="0070C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ОПЕРАЦИОННЫЕ СИСТЕМЫ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110" y="71418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ru-RU" sz="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Автор: Субхангулов И.И.</a:t>
            </a:r>
            <a:endParaRPr lang="ru-RU" sz="8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6933530" y="5428138"/>
            <a:ext cx="21563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i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ru-RU" sz="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Башкортостан Стерлитамак 2011</a:t>
            </a:r>
            <a:endParaRPr lang="ru-RU" sz="800" b="1" i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7" name="Picture 3" descr="D:\8_картинки\Computers Images\comp2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428740"/>
            <a:ext cx="5072098" cy="3804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Назначение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2" y="535783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Назначение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4098" y="552674"/>
            <a:ext cx="3747836" cy="94750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 dirty="0" smtClean="0">
                <a:solidFill>
                  <a:srgbClr val="FF0000"/>
                </a:solidFill>
                <a:latin typeface="Verdana" pitchFamily="34" charset="0"/>
              </a:rPr>
              <a:t>Операционная система (ОС) </a:t>
            </a:r>
            <a:r>
              <a:rPr lang="ru-RU" sz="800" i="1" dirty="0" smtClean="0">
                <a:solidFill>
                  <a:schemeClr val="tx1"/>
                </a:solidFill>
                <a:latin typeface="Verdana" pitchFamily="34" charset="0"/>
              </a:rPr>
              <a:t>- комплекс взаимосвязанных системных программ, назначение которых - организовать взаимодействие пользователя с компьютером и выполнение прикладных программ.</a:t>
            </a:r>
            <a:endParaRPr lang="ru-RU" sz="800" i="1" dirty="0">
              <a:solidFill>
                <a:schemeClr val="tx1"/>
              </a:solidFill>
              <a:latin typeface="Verdana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428596" y="2285996"/>
            <a:ext cx="8358246" cy="1928826"/>
            <a:chOff x="428596" y="2285996"/>
            <a:chExt cx="8358246" cy="192882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28596" y="2786062"/>
              <a:ext cx="1928826" cy="1000132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i="1" smtClean="0">
                  <a:latin typeface="Verdana" pitchFamily="34" charset="0"/>
                </a:rPr>
                <a:t>ПОЛЬЗОВАТЕЛЬ</a:t>
              </a:r>
              <a:endParaRPr lang="ru-RU" sz="1100" b="1" i="1">
                <a:latin typeface="Verdana" pitchFamily="34" charset="0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3000364" y="2285996"/>
              <a:ext cx="2643206" cy="1928826"/>
              <a:chOff x="2857488" y="2285996"/>
              <a:chExt cx="2643206" cy="1928826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2857488" y="2285996"/>
                <a:ext cx="2643206" cy="192882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b="1" i="1" smtClean="0">
                    <a:latin typeface="Verdana" pitchFamily="34" charset="0"/>
                  </a:rPr>
                  <a:t>ОПЕРАЦИОННАЯ СИСТЕМА</a:t>
                </a:r>
              </a:p>
              <a:p>
                <a:pPr algn="ctr"/>
                <a:endParaRPr lang="ru-RU" sz="1100" b="1" i="1" smtClean="0">
                  <a:latin typeface="Verdana" pitchFamily="34" charset="0"/>
                </a:endParaRPr>
              </a:p>
              <a:p>
                <a:pPr algn="ctr"/>
                <a:endParaRPr lang="ru-RU" sz="1100" b="1" i="1" smtClean="0">
                  <a:latin typeface="Verdana" pitchFamily="34" charset="0"/>
                </a:endParaRPr>
              </a:p>
              <a:p>
                <a:pPr algn="ctr"/>
                <a:endParaRPr lang="ru-RU" sz="1100" b="1" i="1" smtClean="0">
                  <a:latin typeface="Verdana" pitchFamily="34" charset="0"/>
                </a:endParaRP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071802" y="3357566"/>
                <a:ext cx="2214578" cy="642942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50" b="1" i="1" smtClean="0">
                    <a:latin typeface="Verdana" pitchFamily="34" charset="0"/>
                  </a:rPr>
                  <a:t>ПРОГРАММЫ</a:t>
                </a:r>
                <a:endParaRPr lang="ru-RU" sz="1050" b="1" i="1">
                  <a:latin typeface="Verdana" pitchFamily="34" charset="0"/>
                </a:endParaRPr>
              </a:p>
            </p:txBody>
          </p:sp>
        </p:grpSp>
        <p:sp>
          <p:nvSpPr>
            <p:cNvPr id="12" name="Прямоугольник 11"/>
            <p:cNvSpPr/>
            <p:nvPr/>
          </p:nvSpPr>
          <p:spPr>
            <a:xfrm>
              <a:off x="6286512" y="2643186"/>
              <a:ext cx="2500330" cy="1143008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b="1" i="1" smtClean="0">
                  <a:latin typeface="Verdana" pitchFamily="34" charset="0"/>
                </a:rPr>
                <a:t>АППАРАТНАЯ ЧАСТЬ (ОБОРУДОВАНИЕ)</a:t>
              </a:r>
              <a:endParaRPr lang="ru-RU" sz="1050" b="1" i="1">
                <a:latin typeface="Verdana" pitchFamily="34" charset="0"/>
              </a:endParaRPr>
            </a:p>
          </p:txBody>
        </p:sp>
        <p:sp>
          <p:nvSpPr>
            <p:cNvPr id="14" name="Двойная стрелка влево/вправо 13"/>
            <p:cNvSpPr/>
            <p:nvPr/>
          </p:nvSpPr>
          <p:spPr>
            <a:xfrm>
              <a:off x="2357422" y="3071814"/>
              <a:ext cx="642942" cy="428628"/>
            </a:xfrm>
            <a:prstGeom prst="leftRightArrow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i="1">
                <a:latin typeface="Verdana" pitchFamily="34" charset="0"/>
              </a:endParaRPr>
            </a:p>
          </p:txBody>
        </p:sp>
        <p:sp>
          <p:nvSpPr>
            <p:cNvPr id="15" name="Двойная стрелка влево/вправо 14"/>
            <p:cNvSpPr/>
            <p:nvPr/>
          </p:nvSpPr>
          <p:spPr>
            <a:xfrm>
              <a:off x="5643570" y="3071814"/>
              <a:ext cx="642942" cy="428628"/>
            </a:xfrm>
            <a:prstGeom prst="leftRightArrow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i="1"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Статистика ОС во всем мире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2" y="535783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Статистика ОС во всем мире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3571868" y="2214558"/>
          <a:ext cx="5357850" cy="2960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122" name="Picture 2" descr="C:\Users\skynet\Desktop\1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714360"/>
            <a:ext cx="1510758" cy="1357322"/>
          </a:xfrm>
          <a:prstGeom prst="rect">
            <a:avLst/>
          </a:prstGeom>
          <a:noFill/>
        </p:spPr>
      </p:pic>
      <p:pic>
        <p:nvPicPr>
          <p:cNvPr id="5123" name="Picture 3" descr="C:\Users\skynet\Desktop\1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2894" y="500046"/>
            <a:ext cx="1541850" cy="1814524"/>
          </a:xfrm>
          <a:prstGeom prst="rect">
            <a:avLst/>
          </a:prstGeom>
          <a:noFill/>
        </p:spPr>
      </p:pic>
      <p:pic>
        <p:nvPicPr>
          <p:cNvPr id="5124" name="Picture 4" descr="C:\Users\skynet\Desktop\1\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500338"/>
            <a:ext cx="1302191" cy="17144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 descr="C:\Users\skynet\Desktop\1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0971" y="3991004"/>
            <a:ext cx="1313839" cy="9623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-2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Семейство </a:t>
            </a:r>
            <a:r>
              <a:rPr lang="en-US" sz="1200" b="1" i="1" smtClean="0">
                <a:solidFill>
                  <a:schemeClr val="bg1"/>
                </a:solidFill>
                <a:latin typeface="Verdana" pitchFamily="34" charset="0"/>
              </a:rPr>
              <a:t>Windows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2" y="535783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Семейство </a:t>
            </a:r>
            <a:r>
              <a:rPr lang="en-US" sz="1200" b="1" i="1" smtClean="0">
                <a:solidFill>
                  <a:schemeClr val="bg1"/>
                </a:solidFill>
                <a:latin typeface="Verdana" pitchFamily="34" charset="0"/>
              </a:rPr>
              <a:t>Windows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57224" y="571484"/>
            <a:ext cx="1143008" cy="1512340"/>
            <a:chOff x="357158" y="571484"/>
            <a:chExt cx="1143008" cy="1512340"/>
          </a:xfrm>
        </p:grpSpPr>
        <p:pic>
          <p:nvPicPr>
            <p:cNvPr id="6146" name="Picture 2" descr="C:\Users\skynet\Desktop\1\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7158" y="571484"/>
              <a:ext cx="1143008" cy="11163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9" name="Прямоугольник 8"/>
            <p:cNvSpPr/>
            <p:nvPr/>
          </p:nvSpPr>
          <p:spPr>
            <a:xfrm>
              <a:off x="470867" y="1714492"/>
              <a:ext cx="864340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b="1" cap="none" spc="5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1981</a:t>
              </a:r>
              <a:endParaRPr lang="ru-RU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1" name="Стрелка вправо 10"/>
          <p:cNvSpPr/>
          <p:nvPr/>
        </p:nvSpPr>
        <p:spPr>
          <a:xfrm>
            <a:off x="2143108" y="1000112"/>
            <a:ext cx="428628" cy="42862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Группа 22"/>
          <p:cNvGrpSpPr/>
          <p:nvPr/>
        </p:nvGrpSpPr>
        <p:grpSpPr>
          <a:xfrm>
            <a:off x="2643174" y="928674"/>
            <a:ext cx="1428760" cy="1155150"/>
            <a:chOff x="2643174" y="928674"/>
            <a:chExt cx="1428760" cy="115515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643174" y="928674"/>
              <a:ext cx="1428760" cy="571504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Windows 1.0</a:t>
              </a:r>
              <a:endParaRPr lang="ru-RU" sz="1200" b="1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850404" y="1714492"/>
              <a:ext cx="864340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b="1" cap="none" spc="5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1985</a:t>
              </a:r>
              <a:endParaRPr lang="ru-RU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5" name="Стрелка вправо 14"/>
          <p:cNvSpPr/>
          <p:nvPr/>
        </p:nvSpPr>
        <p:spPr>
          <a:xfrm>
            <a:off x="4214810" y="1000112"/>
            <a:ext cx="428628" cy="42862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4714876" y="928674"/>
            <a:ext cx="1428760" cy="1155150"/>
            <a:chOff x="4714876" y="928674"/>
            <a:chExt cx="1428760" cy="115515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4714876" y="928674"/>
              <a:ext cx="1428760" cy="571504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Windows 2.0</a:t>
              </a:r>
              <a:endParaRPr lang="ru-RU" sz="1200" b="1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922106" y="1714492"/>
              <a:ext cx="864340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b="1" cap="none" spc="5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1987</a:t>
              </a:r>
              <a:endParaRPr lang="ru-RU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8" name="Стрелка вправо 17"/>
          <p:cNvSpPr/>
          <p:nvPr/>
        </p:nvSpPr>
        <p:spPr>
          <a:xfrm>
            <a:off x="6286512" y="1000112"/>
            <a:ext cx="428628" cy="42862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Группа 24"/>
          <p:cNvGrpSpPr/>
          <p:nvPr/>
        </p:nvGrpSpPr>
        <p:grpSpPr>
          <a:xfrm>
            <a:off x="6858016" y="571484"/>
            <a:ext cx="1000132" cy="1512340"/>
            <a:chOff x="6858016" y="571484"/>
            <a:chExt cx="1000132" cy="151234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6922370" y="1714492"/>
              <a:ext cx="864340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b="1" cap="none" spc="5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1992</a:t>
              </a:r>
              <a:endParaRPr lang="ru-RU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pic>
          <p:nvPicPr>
            <p:cNvPr id="6148" name="Picture 4" descr="C:\Users\skynet\Desktop\1\1.jpe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58016" y="571484"/>
              <a:ext cx="1000132" cy="100013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21" name="Стрелка вправо 20"/>
          <p:cNvSpPr/>
          <p:nvPr/>
        </p:nvSpPr>
        <p:spPr>
          <a:xfrm>
            <a:off x="8072462" y="1000112"/>
            <a:ext cx="428628" cy="42862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285720" y="2571748"/>
            <a:ext cx="428628" cy="42862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9" name="Picture 5" descr="C:\Users\skynet\Desktop\1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2214558"/>
            <a:ext cx="1279615" cy="1139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Прямоугольник 26"/>
          <p:cNvSpPr/>
          <p:nvPr/>
        </p:nvSpPr>
        <p:spPr>
          <a:xfrm>
            <a:off x="993016" y="3429004"/>
            <a:ext cx="8643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cap="none" spc="5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1995</a:t>
            </a:r>
            <a:endParaRPr lang="ru-RU" b="1" cap="none" spc="5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Стрелка вправо 27"/>
          <p:cNvSpPr/>
          <p:nvPr/>
        </p:nvSpPr>
        <p:spPr>
          <a:xfrm>
            <a:off x="2214546" y="2571748"/>
            <a:ext cx="428628" cy="42862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0" name="Picture 6" descr="C:\Users\skynet\Desktop\1\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2214558"/>
            <a:ext cx="1524011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0" name="Прямоугольник 29"/>
          <p:cNvSpPr/>
          <p:nvPr/>
        </p:nvSpPr>
        <p:spPr>
          <a:xfrm>
            <a:off x="3064718" y="3429004"/>
            <a:ext cx="8643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cap="none" spc="5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1998</a:t>
            </a:r>
            <a:endParaRPr lang="ru-RU" b="1" cap="none" spc="5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Стрелка вправо 30"/>
          <p:cNvSpPr/>
          <p:nvPr/>
        </p:nvSpPr>
        <p:spPr>
          <a:xfrm>
            <a:off x="4357686" y="2571748"/>
            <a:ext cx="428628" cy="42862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1" name="Picture 7" descr="C:\Users\skynet\Desktop\1\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2214558"/>
            <a:ext cx="1357321" cy="1122053"/>
          </a:xfrm>
          <a:prstGeom prst="rect">
            <a:avLst/>
          </a:prstGeom>
          <a:noFill/>
        </p:spPr>
      </p:pic>
      <p:sp>
        <p:nvSpPr>
          <p:cNvPr id="33" name="Прямоугольник 32"/>
          <p:cNvSpPr/>
          <p:nvPr/>
        </p:nvSpPr>
        <p:spPr>
          <a:xfrm>
            <a:off x="5064982" y="3429004"/>
            <a:ext cx="8643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spc="5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2000</a:t>
            </a:r>
            <a:endParaRPr lang="ru-RU" b="1" cap="none" spc="5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6286512" y="2571748"/>
            <a:ext cx="428628" cy="42862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2" name="Picture 8" descr="C:\Users\skynet\Desktop\1\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2320605"/>
            <a:ext cx="1428760" cy="1108399"/>
          </a:xfrm>
          <a:prstGeom prst="rect">
            <a:avLst/>
          </a:prstGeom>
          <a:noFill/>
        </p:spPr>
      </p:pic>
      <p:sp>
        <p:nvSpPr>
          <p:cNvPr id="36" name="Стрелка вправо 35"/>
          <p:cNvSpPr/>
          <p:nvPr/>
        </p:nvSpPr>
        <p:spPr>
          <a:xfrm>
            <a:off x="8286776" y="2571748"/>
            <a:ext cx="428628" cy="42862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2214546" y="4286260"/>
            <a:ext cx="428628" cy="42862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3071802" y="4929202"/>
            <a:ext cx="8643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spc="5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2007</a:t>
            </a:r>
            <a:endParaRPr lang="ru-RU" b="1" cap="none" spc="5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54" name="Picture 10" descr="C:\Users\skynet\Desktop\1\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2066" y="3929070"/>
            <a:ext cx="1000132" cy="1000132"/>
          </a:xfrm>
          <a:prstGeom prst="rect">
            <a:avLst/>
          </a:prstGeom>
          <a:noFill/>
        </p:spPr>
      </p:pic>
      <p:sp>
        <p:nvSpPr>
          <p:cNvPr id="42" name="Стрелка вправо 41"/>
          <p:cNvSpPr/>
          <p:nvPr/>
        </p:nvSpPr>
        <p:spPr>
          <a:xfrm>
            <a:off x="4429124" y="4286260"/>
            <a:ext cx="428628" cy="42862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136420" y="4929202"/>
            <a:ext cx="8643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spc="5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2009</a:t>
            </a:r>
            <a:endParaRPr lang="ru-RU" b="1" cap="none" spc="5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143768" y="3429004"/>
            <a:ext cx="8643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spc="5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2001</a:t>
            </a:r>
            <a:endParaRPr lang="ru-RU" b="1" cap="none" spc="5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Сравнение версий </a:t>
            </a:r>
            <a:r>
              <a:rPr lang="en-US" sz="1200" b="1" i="1" smtClean="0">
                <a:solidFill>
                  <a:schemeClr val="bg1"/>
                </a:solidFill>
                <a:latin typeface="Verdana" pitchFamily="34" charset="0"/>
              </a:rPr>
              <a:t>Windows 7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2" y="535783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Сравнение версий </a:t>
            </a:r>
            <a:r>
              <a:rPr lang="en-US" sz="1200" b="1" i="1" smtClean="0">
                <a:solidFill>
                  <a:schemeClr val="bg1"/>
                </a:solidFill>
                <a:latin typeface="Verdana" pitchFamily="34" charset="0"/>
              </a:rPr>
              <a:t>Windows 7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2051" name="Picture 3" descr="C:\Users\skynet\Desktop\1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740" y="1714492"/>
            <a:ext cx="7110408" cy="3415442"/>
          </a:xfrm>
          <a:prstGeom prst="rect">
            <a:avLst/>
          </a:prstGeom>
          <a:noFill/>
        </p:spPr>
      </p:pic>
      <p:pic>
        <p:nvPicPr>
          <p:cNvPr id="2050" name="Picture 2" descr="C:\Users\skynet\Desktop\1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500046"/>
            <a:ext cx="5389584" cy="13539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kynet\Desktop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643054"/>
            <a:ext cx="7215238" cy="358115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-2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Сравнение версий </a:t>
            </a:r>
            <a:r>
              <a:rPr lang="en-US" sz="1200" b="1" i="1" smtClean="0">
                <a:solidFill>
                  <a:schemeClr val="bg1"/>
                </a:solidFill>
                <a:latin typeface="Verdana" pitchFamily="34" charset="0"/>
              </a:rPr>
              <a:t>Windows 7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2" y="535783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Сравнение версий </a:t>
            </a:r>
            <a:r>
              <a:rPr lang="en-US" sz="1200" b="1" i="1" smtClean="0">
                <a:solidFill>
                  <a:schemeClr val="bg1"/>
                </a:solidFill>
                <a:latin typeface="Verdana" pitchFamily="34" charset="0"/>
              </a:rPr>
              <a:t>Windows 7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2050" name="Picture 2" descr="C:\Users\skynet\Desktop\1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500046"/>
            <a:ext cx="5389584" cy="13539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kynet\Desktop\1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274" y="1552591"/>
            <a:ext cx="7171436" cy="33051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-2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Сравнение версий </a:t>
            </a:r>
            <a:r>
              <a:rPr lang="en-US" sz="1200" b="1" i="1" smtClean="0">
                <a:solidFill>
                  <a:schemeClr val="bg1"/>
                </a:solidFill>
                <a:latin typeface="Verdana" pitchFamily="34" charset="0"/>
              </a:rPr>
              <a:t>Windows 7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2" y="535783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Сравнение версий </a:t>
            </a:r>
            <a:r>
              <a:rPr lang="en-US" sz="1200" b="1" i="1" smtClean="0">
                <a:solidFill>
                  <a:schemeClr val="bg1"/>
                </a:solidFill>
                <a:latin typeface="Verdana" pitchFamily="34" charset="0"/>
              </a:rPr>
              <a:t>Windows 7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2050" name="Picture 2" descr="C:\Users\skynet\Desktop\1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500046"/>
            <a:ext cx="5389584" cy="13539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2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Семейство </a:t>
            </a:r>
            <a:r>
              <a:rPr lang="en-US" sz="1200" b="1" i="1" smtClean="0">
                <a:solidFill>
                  <a:schemeClr val="bg1"/>
                </a:solidFill>
                <a:latin typeface="Verdana" pitchFamily="34" charset="0"/>
              </a:rPr>
              <a:t>Unix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2" y="5357830"/>
            <a:ext cx="9144000" cy="35719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smtClean="0">
                <a:solidFill>
                  <a:schemeClr val="bg1"/>
                </a:solidFill>
                <a:latin typeface="Verdana" pitchFamily="34" charset="0"/>
              </a:rPr>
              <a:t>Назначение</a:t>
            </a:r>
            <a:endParaRPr lang="ru-RU" sz="1200" b="1" i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552674"/>
            <a:ext cx="3747836" cy="94750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800" b="1" i="1" smtClean="0">
                <a:solidFill>
                  <a:srgbClr val="FF0000"/>
                </a:solidFill>
                <a:latin typeface="Verdana" pitchFamily="34" charset="0"/>
              </a:rPr>
              <a:t>Операционная система (ОС) </a:t>
            </a:r>
            <a:r>
              <a:rPr lang="ru-RU" sz="800" i="1" smtClean="0">
                <a:solidFill>
                  <a:schemeClr val="tx1"/>
                </a:solidFill>
                <a:latin typeface="Verdana" pitchFamily="34" charset="0"/>
              </a:rPr>
              <a:t>- комплекс взаимосвязанных системных программ, назначение которых - организовать взаимодействие пользователя с компьютером и выполнение прикладных программ.</a:t>
            </a:r>
            <a:endParaRPr lang="ru-RU" sz="800" i="1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124</Words>
  <Application>Microsoft Office PowerPoint</Application>
  <PresentationFormat>Экран (16:10)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skynet</cp:lastModifiedBy>
  <cp:revision>233</cp:revision>
  <dcterms:modified xsi:type="dcterms:W3CDTF">2012-06-12T07:45:24Z</dcterms:modified>
</cp:coreProperties>
</file>