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305" r:id="rId2"/>
    <p:sldId id="303" r:id="rId3"/>
    <p:sldId id="295" r:id="rId4"/>
    <p:sldId id="299" r:id="rId5"/>
    <p:sldId id="297" r:id="rId6"/>
    <p:sldId id="296" r:id="rId7"/>
    <p:sldId id="311" r:id="rId8"/>
    <p:sldId id="312" r:id="rId9"/>
    <p:sldId id="306" r:id="rId10"/>
    <p:sldId id="310" r:id="rId11"/>
    <p:sldId id="308" r:id="rId12"/>
    <p:sldId id="307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83" r:id="rId21"/>
    <p:sldId id="282" r:id="rId22"/>
    <p:sldId id="313" r:id="rId23"/>
    <p:sldId id="292" r:id="rId24"/>
    <p:sldId id="315" r:id="rId25"/>
    <p:sldId id="31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11"/>
    <a:srgbClr val="0066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00" autoAdjust="0"/>
  </p:normalViewPr>
  <p:slideViewPr>
    <p:cSldViewPr>
      <p:cViewPr>
        <p:scale>
          <a:sx n="78" d="100"/>
          <a:sy n="78" d="100"/>
        </p:scale>
        <p:origin x="-85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B8039-F4C8-468A-9F1D-AD9E0DAF7A8A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A5715-932C-4281-BB88-74DB58B267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A5715-932C-4281-BB88-74DB58B2672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A5715-932C-4281-BB88-74DB58B2672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A5715-932C-4281-BB88-74DB58B2672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A5715-932C-4281-BB88-74DB58B2672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9D45832-1EA1-4BF8-8472-74FBDDCC1198}" type="datetimeFigureOut">
              <a:rPr lang="ru-RU" smtClean="0"/>
              <a:pPr/>
              <a:t>18.02.2011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273D72E-2FF9-4FF4-964F-8ADB1D5A45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16.png"/><Relationship Id="rId7" Type="http://schemas.openxmlformats.org/officeDocument/2006/relationships/image" Target="../media/image26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2;&#1086;&#1080;%20&#1076;&#1086;&#1082;&#1091;&#1084;&#1077;&#1085;&#1090;&#1099;\&#1091;&#1095;&#1080;&#1090;.%20&#1075;&#1086;&#1076;&#1072;%20(2)\08%20&#1044;&#1086;&#1088;&#1086;&#1078;&#1082;&#1072;%208.mp3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gif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5576" y="1484784"/>
            <a:ext cx="8568952" cy="414569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Интегрированный урок                     математика, 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окружающий мир, </a:t>
            </a:r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развитиречи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2категории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Кривощёкова Н.И.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Admin\Мои документы\картинки потемам\картинки для презентаций\diplom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0"/>
            <a:ext cx="1368152" cy="32849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55576" y="1412776"/>
            <a:ext cx="83884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FF0000"/>
                </a:solidFill>
              </a:rPr>
              <a:t>С_____________З______</a:t>
            </a:r>
          </a:p>
          <a:p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а-</a:t>
            </a:r>
            <a:r>
              <a:rPr lang="ru-RU" sz="5000" b="1" dirty="0" err="1" smtClean="0">
                <a:solidFill>
                  <a:srgbClr val="FF0000"/>
                </a:solidFill>
              </a:rPr>
              <a:t>з</a:t>
            </a:r>
            <a:r>
              <a:rPr lang="ru-RU" sz="5000" b="1" dirty="0" err="1" smtClean="0"/>
              <a:t>а</a:t>
            </a:r>
            <a:r>
              <a:rPr lang="ru-RU" sz="5000" b="1" dirty="0" smtClean="0"/>
              <a:t> -</a:t>
            </a:r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у-</a:t>
            </a:r>
            <a:r>
              <a:rPr lang="ru-RU" sz="5000" b="1" dirty="0" err="1" smtClean="0">
                <a:solidFill>
                  <a:srgbClr val="FF0000"/>
                </a:solidFill>
              </a:rPr>
              <a:t>з</a:t>
            </a:r>
            <a:r>
              <a:rPr lang="ru-RU" sz="5000" b="1" dirty="0" err="1" smtClean="0"/>
              <a:t>у</a:t>
            </a:r>
            <a:r>
              <a:rPr lang="ru-RU" sz="5000" b="1" dirty="0" smtClean="0"/>
              <a:t> –</a:t>
            </a:r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ла</a:t>
            </a:r>
            <a:r>
              <a:rPr lang="ru-RU" sz="5000" b="1" dirty="0" smtClean="0"/>
              <a:t>–</a:t>
            </a:r>
            <a:r>
              <a:rPr lang="ru-RU" sz="5000" b="1" dirty="0" err="1" smtClean="0">
                <a:solidFill>
                  <a:srgbClr val="FF0000"/>
                </a:solidFill>
              </a:rPr>
              <a:t>з</a:t>
            </a:r>
            <a:r>
              <a:rPr lang="ru-RU" sz="5000" b="1" dirty="0" err="1" smtClean="0"/>
              <a:t>но</a:t>
            </a:r>
            <a:r>
              <a:rPr lang="ru-RU" sz="5000" b="1" dirty="0" smtClean="0"/>
              <a:t>-</a:t>
            </a:r>
          </a:p>
          <a:p>
            <a:r>
              <a:rPr lang="ru-RU" sz="5000" b="1" dirty="0" err="1" smtClean="0">
                <a:solidFill>
                  <a:srgbClr val="FF0000"/>
                </a:solidFill>
              </a:rPr>
              <a:t>з</a:t>
            </a:r>
            <a:r>
              <a:rPr lang="ru-RU" sz="5000" b="1" dirty="0" err="1" smtClean="0"/>
              <a:t>ада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ча</a:t>
            </a:r>
            <a:r>
              <a:rPr lang="ru-RU" sz="5000" b="1" dirty="0" smtClean="0"/>
              <a:t>, </a:t>
            </a:r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лага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емое</a:t>
            </a:r>
            <a:r>
              <a:rPr lang="ru-RU" sz="5000" b="1" dirty="0" smtClean="0"/>
              <a:t>,</a:t>
            </a:r>
          </a:p>
          <a:p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у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мма</a:t>
            </a:r>
            <a:r>
              <a:rPr lang="ru-RU" sz="5000" b="1" dirty="0" smtClean="0"/>
              <a:t>, </a:t>
            </a:r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него</a:t>
            </a:r>
            <a:r>
              <a:rPr lang="ru-RU" sz="5000" b="1" dirty="0" err="1" smtClean="0">
                <a:latin typeface="Calibri"/>
              </a:rPr>
              <a:t>̄</a:t>
            </a:r>
            <a:r>
              <a:rPr lang="ru-RU" sz="5000" b="1" dirty="0" err="1" smtClean="0"/>
              <a:t>ви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к</a:t>
            </a:r>
            <a:r>
              <a:rPr lang="ru-RU" sz="5000" b="1" dirty="0" smtClean="0"/>
              <a:t>,  </a:t>
            </a:r>
            <a:r>
              <a:rPr lang="ru-RU" sz="5000" b="1" dirty="0" err="1" smtClean="0">
                <a:solidFill>
                  <a:srgbClr val="FF0000"/>
                </a:solidFill>
              </a:rPr>
              <a:t>с</a:t>
            </a:r>
            <a:r>
              <a:rPr lang="ru-RU" sz="5000" b="1" dirty="0" err="1" smtClean="0"/>
              <a:t>не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жный,</a:t>
            </a:r>
            <a:r>
              <a:rPr lang="ru-RU" sz="5000" b="1" dirty="0" err="1" smtClean="0">
                <a:solidFill>
                  <a:srgbClr val="FF0000"/>
                </a:solidFill>
              </a:rPr>
              <a:t>з</a:t>
            </a:r>
            <a:r>
              <a:rPr lang="ru-RU" sz="5000" b="1" dirty="0" err="1" smtClean="0"/>
              <a:t>аря</a:t>
            </a:r>
            <a:r>
              <a:rPr lang="ru-RU" sz="5000" b="1" dirty="0" err="1" smtClean="0">
                <a:latin typeface="Arial"/>
                <a:cs typeface="Arial"/>
              </a:rPr>
              <a:t>́</a:t>
            </a:r>
            <a:r>
              <a:rPr lang="ru-RU" sz="5000" b="1" dirty="0" err="1" smtClean="0"/>
              <a:t>дка</a:t>
            </a:r>
            <a:r>
              <a:rPr lang="ru-RU" sz="5000" b="1" dirty="0" smtClean="0"/>
              <a:t>.</a:t>
            </a:r>
            <a:endParaRPr lang="ru-RU" sz="5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340768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</a:t>
            </a:r>
            <a:endParaRPr lang="ru-RU" sz="4000" spc="-3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6926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91450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err="1" smtClean="0"/>
              <a:t>Тру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дная</a:t>
            </a:r>
            <a:r>
              <a:rPr lang="ru-RU" sz="6000" b="1" dirty="0" smtClean="0"/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з</a:t>
            </a:r>
            <a:r>
              <a:rPr lang="ru-RU" sz="6000" b="1" dirty="0" err="1" smtClean="0"/>
              <a:t>ада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ча</a:t>
            </a:r>
            <a:r>
              <a:rPr lang="ru-RU" sz="6000" b="1" dirty="0" smtClean="0"/>
              <a:t>,</a:t>
            </a:r>
          </a:p>
          <a:p>
            <a:r>
              <a:rPr lang="ru-RU" sz="6000" b="1" dirty="0" err="1" smtClean="0"/>
              <a:t>пуши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>
                <a:solidFill>
                  <a:srgbClr val="FF0000"/>
                </a:solidFill>
              </a:rPr>
              <a:t>с</a:t>
            </a:r>
            <a:r>
              <a:rPr lang="ru-RU" sz="6000" b="1" dirty="0" err="1" smtClean="0"/>
              <a:t>тая</a:t>
            </a:r>
            <a:r>
              <a:rPr lang="ru-RU" sz="6000" b="1" dirty="0" smtClean="0"/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с</a:t>
            </a:r>
            <a:r>
              <a:rPr lang="ru-RU" sz="6000" b="1" dirty="0" err="1" smtClean="0"/>
              <a:t>нежи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нка</a:t>
            </a:r>
            <a:r>
              <a:rPr lang="ru-RU" sz="6000" b="1" dirty="0" smtClean="0"/>
              <a:t>,</a:t>
            </a:r>
            <a:br>
              <a:rPr lang="ru-RU" sz="6000" b="1" dirty="0" smtClean="0"/>
            </a:br>
            <a:r>
              <a:rPr lang="ru-RU" sz="6000" b="1" dirty="0" err="1" smtClean="0"/>
              <a:t>пе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рво</a:t>
            </a:r>
            <a:r>
              <a:rPr lang="ru-RU" sz="6000" b="1" dirty="0" err="1" smtClean="0">
                <a:latin typeface="Calibri"/>
              </a:rPr>
              <a:t>̄</a:t>
            </a:r>
            <a:r>
              <a:rPr lang="ru-RU" sz="6000" b="1" dirty="0" err="1" smtClean="0"/>
              <a:t>е</a:t>
            </a:r>
            <a:r>
              <a:rPr lang="ru-RU" sz="6000" b="1" dirty="0" smtClean="0"/>
              <a:t> </a:t>
            </a:r>
            <a:r>
              <a:rPr lang="ru-RU" sz="6000" b="1" dirty="0" err="1" smtClean="0">
                <a:solidFill>
                  <a:srgbClr val="FF0000"/>
                </a:solidFill>
              </a:rPr>
              <a:t>с</a:t>
            </a:r>
            <a:r>
              <a:rPr lang="ru-RU" sz="6000" b="1" dirty="0" err="1" smtClean="0"/>
              <a:t>лага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емое</a:t>
            </a:r>
            <a:r>
              <a:rPr lang="ru-RU" sz="6000" b="1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046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20000"/>
          </a:blip>
          <a:srcRect/>
          <a:stretch>
            <a:fillRect/>
          </a:stretch>
        </p:blipFill>
        <p:spPr bwMode="auto">
          <a:xfrm>
            <a:off x="-1116632" y="0"/>
            <a:ext cx="59766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Documents and Settings\Admin\Мои документы\картинки потемам\времена года\зима\зимушка\снежинк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6660232" y="260648"/>
            <a:ext cx="1944216" cy="2304256"/>
          </a:xfrm>
          <a:prstGeom prst="rect">
            <a:avLst/>
          </a:prstGeom>
          <a:noFill/>
        </p:spPr>
      </p:pic>
      <p:pic>
        <p:nvPicPr>
          <p:cNvPr id="2" name="Picture 2" descr="C:\Documents and Settings\Admin\Мои документы\картинки потемам\времена года\зима\зимушка\снежинка5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692696"/>
            <a:ext cx="2160240" cy="2448272"/>
          </a:xfrm>
          <a:prstGeom prst="rect">
            <a:avLst/>
          </a:prstGeom>
          <a:noFill/>
        </p:spPr>
      </p:pic>
      <p:pic>
        <p:nvPicPr>
          <p:cNvPr id="6" name="Picture 2" descr="C:\Documents and Settings\Admin\Мои документы\картинки потемам\дикие животные\заяц-беля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3212976"/>
            <a:ext cx="3024336" cy="3168352"/>
          </a:xfrm>
          <a:prstGeom prst="round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5273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FF0000"/>
                </a:solidFill>
              </a:rPr>
              <a:t>Каки</a:t>
            </a:r>
            <a:r>
              <a:rPr lang="ru-RU" sz="60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6000" b="1" dirty="0" err="1" smtClean="0">
                <a:solidFill>
                  <a:srgbClr val="FF0000"/>
                </a:solidFill>
              </a:rPr>
              <a:t>е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пти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цы</a:t>
            </a:r>
            <a:endParaRPr lang="ru-RU" sz="6000" b="1" dirty="0" smtClean="0"/>
          </a:p>
          <a:p>
            <a:pPr algn="ctr"/>
            <a:r>
              <a:rPr lang="ru-RU" sz="6000" b="1" dirty="0" err="1" smtClean="0"/>
              <a:t>прилета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/>
              <a:t>ют</a:t>
            </a:r>
            <a:r>
              <a:rPr lang="ru-RU" sz="6000" b="1" dirty="0" smtClean="0"/>
              <a:t> к нам  в </a:t>
            </a:r>
            <a:r>
              <a:rPr lang="ru-RU" sz="6000" b="1" dirty="0" err="1" smtClean="0"/>
              <a:t>моро</a:t>
            </a:r>
            <a:r>
              <a:rPr lang="ru-RU" sz="6000" b="1" dirty="0" err="1" smtClean="0">
                <a:latin typeface="Arial"/>
                <a:cs typeface="Arial"/>
              </a:rPr>
              <a:t>́</a:t>
            </a:r>
            <a:r>
              <a:rPr lang="ru-RU" sz="6000" b="1" dirty="0" err="1" smtClean="0">
                <a:solidFill>
                  <a:srgbClr val="FF0000"/>
                </a:solidFill>
              </a:rPr>
              <a:t>з</a:t>
            </a:r>
            <a:r>
              <a:rPr lang="ru-RU" sz="6000" b="1" dirty="0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6000" b="1" dirty="0" smtClean="0"/>
              <a:t>?</a:t>
            </a:r>
            <a:endParaRPr lang="ru-RU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393305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С</a:t>
            </a:r>
            <a:r>
              <a:rPr lang="ru-RU" sz="6000" b="1" dirty="0" smtClean="0"/>
              <a:t>негири</a:t>
            </a:r>
            <a:r>
              <a:rPr lang="ru-RU" sz="6000" b="1" dirty="0" smtClean="0">
                <a:latin typeface="Arial"/>
                <a:cs typeface="Arial"/>
              </a:rPr>
              <a:t>́</a:t>
            </a:r>
            <a:r>
              <a:rPr lang="ru-RU" sz="6000" b="1" dirty="0" smtClean="0"/>
              <a:t> .</a:t>
            </a:r>
            <a:endParaRPr lang="ru-RU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699792" y="548680"/>
            <a:ext cx="1008112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707904" y="620688"/>
            <a:ext cx="1512168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Мои документы\картинки потемам\зимующие птицы\клес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32656"/>
            <a:ext cx="1800200" cy="201622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827584" y="3284984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 -  </a:t>
            </a:r>
            <a:r>
              <a:rPr lang="ru-RU" sz="6000" b="1" dirty="0" smtClean="0">
                <a:solidFill>
                  <a:srgbClr val="002060"/>
                </a:solidFill>
              </a:rPr>
              <a:t>не </a:t>
            </a:r>
            <a:r>
              <a:rPr lang="ru-RU" sz="6000" b="1" dirty="0" err="1" smtClean="0">
                <a:solidFill>
                  <a:srgbClr val="002060"/>
                </a:solidFill>
              </a:rPr>
              <a:t>бо</a:t>
            </a:r>
            <a:r>
              <a:rPr lang="ru-RU" sz="6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6000" b="1" dirty="0" err="1" smtClean="0">
                <a:solidFill>
                  <a:srgbClr val="002060"/>
                </a:solidFill>
              </a:rPr>
              <a:t>я</a:t>
            </a:r>
            <a:r>
              <a:rPr lang="ru-RU" sz="6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6000" b="1" dirty="0" err="1" smtClean="0">
                <a:solidFill>
                  <a:srgbClr val="002060"/>
                </a:solidFill>
              </a:rPr>
              <a:t>тся</a:t>
            </a:r>
            <a:r>
              <a:rPr lang="ru-RU" sz="6000" b="1" dirty="0" smtClean="0">
                <a:solidFill>
                  <a:srgbClr val="002060"/>
                </a:solidFill>
              </a:rPr>
              <a:t> </a:t>
            </a:r>
            <a:r>
              <a:rPr lang="ru-RU" sz="6000" b="1" dirty="0" err="1" smtClean="0">
                <a:solidFill>
                  <a:srgbClr val="002060"/>
                </a:solidFill>
              </a:rPr>
              <a:t>мо</a:t>
            </a:r>
            <a:r>
              <a:rPr lang="ru-RU" sz="6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6000" b="1" dirty="0" err="1" smtClean="0">
                <a:solidFill>
                  <a:srgbClr val="002060"/>
                </a:solidFill>
              </a:rPr>
              <a:t>ро</a:t>
            </a:r>
            <a:r>
              <a:rPr lang="ru-RU" sz="6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6000" b="1" dirty="0" err="1" smtClean="0">
                <a:solidFill>
                  <a:srgbClr val="002060"/>
                </a:solidFill>
              </a:rPr>
              <a:t>за</a:t>
            </a:r>
            <a:r>
              <a:rPr lang="ru-RU" sz="6000" b="1" dirty="0" smtClean="0">
                <a:solidFill>
                  <a:srgbClr val="002060"/>
                </a:solidFill>
              </a:rPr>
              <a:t>.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94116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827584" y="2564904"/>
            <a:ext cx="263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С</a:t>
            </a:r>
            <a:r>
              <a:rPr lang="ru-RU" sz="3200" b="1" dirty="0" err="1" smtClean="0"/>
              <a:t>о</a:t>
            </a:r>
            <a:r>
              <a:rPr lang="ru-RU" sz="3200" b="1" dirty="0" err="1" smtClean="0">
                <a:latin typeface="Arial"/>
                <a:cs typeface="Arial"/>
              </a:rPr>
              <a:t>́</a:t>
            </a:r>
            <a:r>
              <a:rPr lang="ru-RU" sz="3200" b="1" dirty="0" err="1" smtClean="0"/>
              <a:t>йка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563888" y="256490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с</a:t>
            </a:r>
            <a:r>
              <a:rPr lang="ru-RU" sz="3200" b="1" dirty="0" err="1" smtClean="0"/>
              <a:t>неги</a:t>
            </a:r>
            <a:r>
              <a:rPr lang="ru-RU" sz="3200" b="1" dirty="0" err="1" smtClean="0">
                <a:latin typeface="Arial"/>
                <a:cs typeface="Arial"/>
              </a:rPr>
              <a:t>́</a:t>
            </a:r>
            <a:r>
              <a:rPr lang="ru-RU" sz="3200" b="1" dirty="0" err="1" smtClean="0"/>
              <a:t>рь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588224" y="263691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кле</a:t>
            </a:r>
            <a:r>
              <a:rPr lang="ru-RU" sz="3200" b="1" dirty="0" smtClean="0">
                <a:solidFill>
                  <a:srgbClr val="FF0000"/>
                </a:solidFill>
              </a:rPr>
              <a:t>с</a:t>
            </a:r>
            <a:r>
              <a:rPr lang="ru-RU" sz="3200" b="1" dirty="0" smtClean="0"/>
              <a:t>ты</a:t>
            </a:r>
            <a:endParaRPr lang="ru-RU" sz="3200" dirty="0"/>
          </a:p>
        </p:txBody>
      </p:sp>
      <p:pic>
        <p:nvPicPr>
          <p:cNvPr id="2" name="Picture 2" descr="C:\Documents and Settings\Admin\Мои документы\картинки потемам\зимующие птицы\сойка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536" y="283888"/>
            <a:ext cx="1872208" cy="1944216"/>
          </a:xfrm>
          <a:prstGeom prst="roundRect">
            <a:avLst/>
          </a:prstGeom>
          <a:noFill/>
          <a:ln w="5715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TextBox 10"/>
          <p:cNvSpPr txBox="1"/>
          <p:nvPr/>
        </p:nvSpPr>
        <p:spPr>
          <a:xfrm>
            <a:off x="33208" y="11663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pic>
        <p:nvPicPr>
          <p:cNvPr id="12" name="Picture 2" descr="C:\Documents and Settings\Admin\Мои документы\картинки потемам\зимующие птицы\снегирь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2888" y="260648"/>
            <a:ext cx="2304256" cy="201622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76672"/>
            <a:ext cx="6624736" cy="70788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Назо</a:t>
            </a:r>
            <a:r>
              <a:rPr lang="ru-RU" sz="4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060"/>
                </a:solidFill>
              </a:rPr>
              <a:t>ви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со</a:t>
            </a:r>
            <a:r>
              <a:rPr lang="ru-RU" sz="4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060"/>
                </a:solidFill>
              </a:rPr>
              <a:t>се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дей</a:t>
            </a:r>
            <a:r>
              <a:rPr lang="ru-RU" sz="4000" b="1" dirty="0" smtClean="0">
                <a:solidFill>
                  <a:srgbClr val="002060"/>
                </a:solidFill>
              </a:rPr>
              <a:t> числа</a:t>
            </a:r>
            <a:r>
              <a:rPr lang="ru-RU" sz="4000" b="1" dirty="0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868144" y="4581128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10" name="Picture 2" descr="C:\Documents and Settings\Admin\Мои документы\картинки потемам\времена года\зима\зимушка\снежин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1196752"/>
            <a:ext cx="1944216" cy="230425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99592" y="2564904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9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3" name="Picture 2" descr="C:\Documents and Settings\Admin\Мои документы\картинки потемам\времена года\зима\зимушка\снежин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268760"/>
            <a:ext cx="1944216" cy="230425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203848" y="2636912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10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5" name="Picture 2" descr="C:\Documents and Settings\Admin\Мои документы\картинки потемам\времена года\зима\зимушка\снежин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196752"/>
            <a:ext cx="1944216" cy="230425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5580112" y="2636912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11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7" name="Picture 2" descr="C:\Documents and Settings\Admin\Мои документы\картинки потемам\зимующие птицы\снегирь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933056"/>
            <a:ext cx="2304256" cy="2016224"/>
          </a:xfrm>
          <a:prstGeom prst="ellipse">
            <a:avLst/>
          </a:prstGeom>
          <a:noFill/>
        </p:spPr>
      </p:pic>
      <p:pic>
        <p:nvPicPr>
          <p:cNvPr id="19" name="Picture 4" descr="C:\Documents and Settings\Admin\Мои документы\картинки потемам\зимующие птицы\сойка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3933056"/>
            <a:ext cx="2448272" cy="2376264"/>
          </a:xfrm>
          <a:prstGeom prst="round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5004048" y="4797152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15</a:t>
            </a:r>
            <a:endParaRPr lang="ru-RU" sz="4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11760" y="4725144"/>
            <a:ext cx="1080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14</a:t>
            </a:r>
            <a:endParaRPr lang="ru-RU" sz="4800" b="1" dirty="0"/>
          </a:p>
        </p:txBody>
      </p:sp>
      <p:pic>
        <p:nvPicPr>
          <p:cNvPr id="23" name="Picture 2" descr="C:\Documents and Settings\Admin\Мои документы\картинки потемам\зимующие птицы\снегирь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789040"/>
            <a:ext cx="1872208" cy="2016224"/>
          </a:xfrm>
          <a:prstGeom prst="ellipse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7884368" y="4725144"/>
            <a:ext cx="870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16</a:t>
            </a:r>
            <a:endParaRPr lang="ru-RU" sz="4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547664" y="335699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снежи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нок</a:t>
            </a:r>
            <a:endParaRPr lang="ru-RU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55576" y="5949280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снегире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й</a:t>
            </a:r>
            <a:endParaRPr lang="ru-RU" sz="24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236296" y="5877272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снегире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й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139952" y="594928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ек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51520" y="332656"/>
            <a:ext cx="256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21" grpId="0"/>
      <p:bldP spid="25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dmin\Мои документы\картинки потемам\дикие животные\заяц-беля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12976"/>
            <a:ext cx="2088232" cy="2232248"/>
          </a:xfrm>
          <a:prstGeom prst="round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3" descr="C:\Documents and Settings\Admin\Мои документы\картинки потемам\дикие животные\лиса\рыжая лис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284984"/>
            <a:ext cx="2197968" cy="2232248"/>
          </a:xfrm>
          <a:prstGeom prst="round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Picture 2" descr="C:\Documents and Settings\Admin\Мои документы\картинки потемам\дикие животные\заяц-беля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212976"/>
            <a:ext cx="2088232" cy="2376264"/>
          </a:xfrm>
          <a:prstGeom prst="round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331640" y="1772816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18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1772816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19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20272" y="1844824"/>
            <a:ext cx="1080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20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5736" y="220486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за</a:t>
            </a:r>
            <a:r>
              <a:rPr lang="ru-RU" sz="2800" b="1" dirty="0" err="1" smtClean="0">
                <a:latin typeface="Arial"/>
                <a:cs typeface="Arial"/>
              </a:rPr>
              <a:t>́</a:t>
            </a:r>
            <a:r>
              <a:rPr lang="ru-RU" sz="2800" b="1" dirty="0" err="1" smtClean="0"/>
              <a:t>йцев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60032" y="2276872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лис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812360" y="2204864"/>
            <a:ext cx="133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зайцев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3326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0"/>
            <a:ext cx="6480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Счита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йте</a:t>
            </a:r>
            <a:r>
              <a:rPr lang="ru-RU" sz="4000" b="1" dirty="0" smtClean="0">
                <a:solidFill>
                  <a:srgbClr val="002060"/>
                </a:solidFill>
              </a:rPr>
              <a:t> по 2 до 20</a:t>
            </a:r>
          </a:p>
          <a:p>
            <a:endParaRPr lang="ru-RU" sz="4000" b="1" dirty="0" smtClean="0">
              <a:solidFill>
                <a:srgbClr val="002060"/>
              </a:solidFill>
            </a:endParaRPr>
          </a:p>
          <a:p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28800"/>
            <a:ext cx="8604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        2+2+2+2+2+2+2+2+2+2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90872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        </a:t>
            </a:r>
            <a:endParaRPr lang="ru-RU" sz="4400" b="1" dirty="0" smtClean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437112"/>
            <a:ext cx="94685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   </a:t>
            </a:r>
            <a:r>
              <a:rPr lang="ru-RU" sz="3600" b="1" dirty="0" err="1" smtClean="0">
                <a:solidFill>
                  <a:srgbClr val="FF0000"/>
                </a:solidFill>
              </a:rPr>
              <a:t>Заме</a:t>
            </a:r>
            <a:r>
              <a:rPr lang="ru-RU" sz="36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rgbClr val="FF0000"/>
                </a:solidFill>
              </a:rPr>
              <a:t>ните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сло</a:t>
            </a:r>
            <a:r>
              <a:rPr lang="ru-RU" sz="36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3600" b="1" dirty="0" err="1" smtClean="0">
                <a:solidFill>
                  <a:srgbClr val="FF0000"/>
                </a:solidFill>
              </a:rPr>
              <a:t>же</a:t>
            </a:r>
            <a:r>
              <a:rPr lang="ru-RU" sz="36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rgbClr val="FF0000"/>
                </a:solidFill>
              </a:rPr>
              <a:t>ние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умно</a:t>
            </a:r>
            <a:r>
              <a:rPr lang="ru-RU" sz="36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3600" b="1" dirty="0" err="1" smtClean="0">
                <a:solidFill>
                  <a:srgbClr val="FF0000"/>
                </a:solidFill>
              </a:rPr>
              <a:t>же</a:t>
            </a:r>
            <a:r>
              <a:rPr lang="ru-RU" sz="36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rgbClr val="FF0000"/>
                </a:solidFill>
              </a:rPr>
              <a:t>нием</a:t>
            </a:r>
            <a:r>
              <a:rPr lang="ru-RU" sz="36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        </a:t>
            </a:r>
            <a:endParaRPr lang="ru-RU" sz="4000" b="1" dirty="0" smtClean="0">
              <a:solidFill>
                <a:srgbClr val="002060"/>
              </a:solidFill>
            </a:endParaRPr>
          </a:p>
          <a:p>
            <a:endParaRPr lang="ru-RU" sz="40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3573016"/>
            <a:ext cx="882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Су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мма</a:t>
            </a:r>
            <a:r>
              <a:rPr lang="ru-RU" sz="4000" b="1" dirty="0" smtClean="0">
                <a:solidFill>
                  <a:srgbClr val="002060"/>
                </a:solidFill>
              </a:rPr>
              <a:t>   </a:t>
            </a:r>
            <a:r>
              <a:rPr lang="ru-RU" sz="4000" b="1" dirty="0" err="1" smtClean="0">
                <a:solidFill>
                  <a:srgbClr val="002060"/>
                </a:solidFill>
              </a:rPr>
              <a:t>о</a:t>
            </a:r>
            <a:r>
              <a:rPr lang="ru-RU" sz="4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060"/>
                </a:solidFill>
              </a:rPr>
              <a:t>дина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060"/>
                </a:solidFill>
              </a:rPr>
              <a:t>вых</a:t>
            </a:r>
            <a:r>
              <a:rPr 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sz="4000" b="1" dirty="0" err="1" smtClean="0">
                <a:solidFill>
                  <a:srgbClr val="002060"/>
                </a:solidFill>
              </a:rPr>
              <a:t>слага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емых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548680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Счита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йте</a:t>
            </a:r>
            <a:r>
              <a:rPr lang="ru-RU" sz="4000" b="1" dirty="0" smtClean="0">
                <a:solidFill>
                  <a:srgbClr val="002060"/>
                </a:solidFill>
              </a:rPr>
              <a:t>  по 3 до 15</a:t>
            </a:r>
            <a:endParaRPr lang="ru-RU" sz="4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3068960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3+3+3+3+3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124744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    </a:t>
            </a:r>
            <a:r>
              <a:rPr lang="en-US" sz="3600" b="1" dirty="0" smtClean="0"/>
              <a:t> </a:t>
            </a:r>
            <a:r>
              <a:rPr lang="ru-RU" sz="3600" b="1" dirty="0" err="1" smtClean="0"/>
              <a:t>Замени</a:t>
            </a:r>
            <a:r>
              <a:rPr lang="ru-RU" sz="3600" b="1" dirty="0" err="1" smtClean="0">
                <a:latin typeface="Arial"/>
                <a:cs typeface="Arial"/>
              </a:rPr>
              <a:t>́</a:t>
            </a:r>
            <a:r>
              <a:rPr lang="ru-RU" sz="3600" b="1" dirty="0" err="1" smtClean="0"/>
              <a:t>те</a:t>
            </a:r>
            <a:r>
              <a:rPr lang="ru-RU" sz="3600" b="1" dirty="0" smtClean="0"/>
              <a:t> числа 20 и 15</a:t>
            </a:r>
          </a:p>
          <a:p>
            <a:r>
              <a:rPr lang="ru-RU" sz="3600" b="1" dirty="0" err="1" smtClean="0"/>
              <a:t>су</a:t>
            </a:r>
            <a:r>
              <a:rPr lang="ru-RU" sz="3600" b="1" dirty="0" err="1" smtClean="0">
                <a:latin typeface="Arial"/>
                <a:cs typeface="Arial"/>
              </a:rPr>
              <a:t>́</a:t>
            </a:r>
            <a:r>
              <a:rPr lang="ru-RU" sz="3600" b="1" dirty="0" err="1" smtClean="0"/>
              <a:t>ммой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</a:t>
            </a:r>
            <a:r>
              <a:rPr lang="ru-RU" sz="3600" b="1" dirty="0" err="1" smtClean="0">
                <a:latin typeface="Calibri"/>
              </a:rPr>
              <a:t>̄</a:t>
            </a:r>
            <a:r>
              <a:rPr lang="ru-RU" sz="3600" b="1" dirty="0" err="1" smtClean="0"/>
              <a:t>дина</a:t>
            </a:r>
            <a:r>
              <a:rPr lang="ru-RU" sz="3600" b="1" dirty="0" err="1" smtClean="0">
                <a:latin typeface="Arial"/>
                <a:cs typeface="Arial"/>
              </a:rPr>
              <a:t>́</a:t>
            </a:r>
            <a:r>
              <a:rPr lang="ru-RU" sz="3600" b="1" dirty="0" err="1" smtClean="0"/>
              <a:t>ко</a:t>
            </a:r>
            <a:r>
              <a:rPr lang="ru-RU" sz="3600" b="1" dirty="0" err="1" smtClean="0">
                <a:latin typeface="Calibri"/>
              </a:rPr>
              <a:t>̄</a:t>
            </a:r>
            <a:r>
              <a:rPr lang="ru-RU" sz="3600" b="1" dirty="0" err="1" smtClean="0"/>
              <a:t>вых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слага</a:t>
            </a:r>
            <a:r>
              <a:rPr lang="ru-RU" sz="3600" b="1" dirty="0" err="1" smtClean="0">
                <a:latin typeface="Arial"/>
                <a:cs typeface="Arial"/>
              </a:rPr>
              <a:t>́</a:t>
            </a:r>
            <a:r>
              <a:rPr lang="ru-RU" sz="3600" b="1" dirty="0" err="1" smtClean="0"/>
              <a:t>емых</a:t>
            </a:r>
            <a:endParaRPr lang="ru-RU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1520" y="24928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20 = </a:t>
            </a:r>
            <a:endParaRPr lang="ru-R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314096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15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=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5661248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  </a:t>
            </a:r>
            <a:r>
              <a:rPr lang="ru-RU" sz="4000" b="1" dirty="0" smtClean="0">
                <a:solidFill>
                  <a:srgbClr val="002060"/>
                </a:solidFill>
              </a:rPr>
              <a:t>2 х10 = 20</a:t>
            </a:r>
            <a:endParaRPr lang="ru-RU" sz="4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2606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2807804" y="2312876"/>
            <a:ext cx="576064" cy="2664296"/>
          </a:xfrm>
          <a:prstGeom prst="leftBrace">
            <a:avLst>
              <a:gd name="adj1" fmla="val 8333"/>
              <a:gd name="adj2" fmla="val 5044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225701" y="174899"/>
            <a:ext cx="648074" cy="55721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499992" y="5661248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3 </a:t>
            </a:r>
            <a:r>
              <a:rPr lang="ru-RU" sz="4000" b="1" dirty="0" err="1" smtClean="0">
                <a:solidFill>
                  <a:srgbClr val="002060"/>
                </a:solidFill>
              </a:rPr>
              <a:t>х</a:t>
            </a:r>
            <a:r>
              <a:rPr lang="ru-RU" sz="4000" b="1" dirty="0" smtClean="0">
                <a:solidFill>
                  <a:srgbClr val="002060"/>
                </a:solidFill>
              </a:rPr>
              <a:t> 5  = 15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10" grpId="0"/>
      <p:bldP spid="11" grpId="0"/>
      <p:bldP spid="12" grpId="0"/>
      <p:bldP spid="14" grpId="0"/>
      <p:bldP spid="15" grpId="0"/>
      <p:bldP spid="13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Реши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те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приме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ры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</a:p>
          <a:p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Замени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те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сло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же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ние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умно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жением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2276872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Пе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рвое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слага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емое</a:t>
            </a:r>
            <a:r>
              <a:rPr lang="ru-RU" sz="3200" b="1" dirty="0" smtClean="0">
                <a:solidFill>
                  <a:srgbClr val="FF0000"/>
                </a:solidFill>
              </a:rPr>
              <a:t> 6</a:t>
            </a:r>
          </a:p>
          <a:p>
            <a:r>
              <a:rPr lang="ru-RU" sz="3200" b="1" dirty="0" err="1" smtClean="0">
                <a:solidFill>
                  <a:srgbClr val="FF0000"/>
                </a:solidFill>
              </a:rPr>
              <a:t>Вто</a:t>
            </a:r>
            <a:r>
              <a:rPr lang="ru-RU" sz="32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3200" b="1" dirty="0" err="1" smtClean="0">
                <a:solidFill>
                  <a:srgbClr val="FF0000"/>
                </a:solidFill>
              </a:rPr>
              <a:t>ро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слага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емое</a:t>
            </a:r>
            <a:r>
              <a:rPr lang="ru-RU" sz="3200" b="1" dirty="0" smtClean="0">
                <a:solidFill>
                  <a:srgbClr val="FF0000"/>
                </a:solidFill>
              </a:rPr>
              <a:t> 6</a:t>
            </a:r>
          </a:p>
          <a:p>
            <a:r>
              <a:rPr lang="ru-RU" sz="3200" b="1" dirty="0" err="1" smtClean="0">
                <a:solidFill>
                  <a:srgbClr val="FF0000"/>
                </a:solidFill>
              </a:rPr>
              <a:t>Тре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тье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слагае</a:t>
            </a:r>
            <a:r>
              <a:rPr lang="ru-RU" sz="32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FF0000"/>
                </a:solidFill>
              </a:rPr>
              <a:t>мое</a:t>
            </a:r>
            <a:r>
              <a:rPr lang="ru-RU" sz="3200" b="1" dirty="0" smtClean="0">
                <a:solidFill>
                  <a:srgbClr val="FF0000"/>
                </a:solidFill>
              </a:rPr>
              <a:t> 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27687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611"/>
                </a:solidFill>
              </a:rPr>
              <a:t>6 +6+6 =18</a:t>
            </a:r>
            <a:endParaRPr lang="ru-RU" sz="3200" b="1" dirty="0">
              <a:solidFill>
                <a:srgbClr val="00261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4572000" y="501317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 +5 +5 = 15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4288" y="2276872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611"/>
                </a:solidFill>
              </a:rPr>
              <a:t>6х3 =18</a:t>
            </a:r>
            <a:endParaRPr lang="ru-RU" sz="3200" b="1" dirty="0">
              <a:solidFill>
                <a:srgbClr val="00261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509120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Пе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рвое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слага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емое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5</a:t>
            </a:r>
          </a:p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Вто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ро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слага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емое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 5</a:t>
            </a:r>
          </a:p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Тре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тье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слага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емое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 5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4288" y="5013176"/>
            <a:ext cx="1979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 х3 = 15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188640"/>
            <a:ext cx="585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8680"/>
            <a:ext cx="8964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Замени</a:t>
            </a:r>
            <a:r>
              <a:rPr lang="ru-RU" sz="40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FF0000"/>
                </a:solidFill>
              </a:rPr>
              <a:t>те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сло</a:t>
            </a:r>
            <a:r>
              <a:rPr lang="ru-RU" sz="40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FF0000"/>
                </a:solidFill>
              </a:rPr>
              <a:t>же</a:t>
            </a:r>
            <a:r>
              <a:rPr lang="ru-RU" sz="40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FF0000"/>
                </a:solidFill>
              </a:rPr>
              <a:t>ние</a:t>
            </a:r>
            <a:r>
              <a:rPr lang="ru-RU" sz="4000" b="1" dirty="0" smtClean="0">
                <a:solidFill>
                  <a:srgbClr val="FF0000"/>
                </a:solidFill>
              </a:rPr>
              <a:t>  </a:t>
            </a:r>
            <a:r>
              <a:rPr lang="ru-RU" sz="4000" b="1" dirty="0" err="1" smtClean="0">
                <a:solidFill>
                  <a:srgbClr val="FF0000"/>
                </a:solidFill>
              </a:rPr>
              <a:t>умно</a:t>
            </a:r>
            <a:r>
              <a:rPr lang="ru-RU" sz="40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FF0000"/>
                </a:solidFill>
              </a:rPr>
              <a:t>же</a:t>
            </a:r>
            <a:r>
              <a:rPr lang="ru-RU" sz="40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FF0000"/>
                </a:solidFill>
              </a:rPr>
              <a:t>нием</a:t>
            </a:r>
            <a:r>
              <a:rPr lang="ru-RU" sz="4000" b="1" dirty="0" smtClean="0">
                <a:solidFill>
                  <a:srgbClr val="FF0000"/>
                </a:solidFill>
              </a:rPr>
              <a:t>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700808"/>
            <a:ext cx="50405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3+ 3 +3 +3=                                                     2 +2+ 2 =               </a:t>
            </a:r>
          </a:p>
          <a:p>
            <a:r>
              <a:rPr lang="ru-RU" sz="4400" b="1" dirty="0" smtClean="0">
                <a:solidFill>
                  <a:srgbClr val="002060"/>
                </a:solidFill>
              </a:rPr>
              <a:t>3+3 +3 +3 +3 +3=                                       2 +2 +2 +2 +2 +2=         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1844824"/>
            <a:ext cx="2592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3 х4 =12</a:t>
            </a:r>
          </a:p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2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 3=6</a:t>
            </a:r>
          </a:p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3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 6= 18</a:t>
            </a:r>
          </a:p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2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 6 = 12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886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251520" y="0"/>
            <a:ext cx="2952328" cy="2736305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V="1">
            <a:off x="1619250" y="6308725"/>
            <a:ext cx="576263" cy="2159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7667625" y="5661025"/>
            <a:ext cx="504825" cy="2159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V="1">
            <a:off x="8027988" y="6308725"/>
            <a:ext cx="215900" cy="288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3419872" y="332656"/>
            <a:ext cx="2592288" cy="2447280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4067944" y="4509120"/>
            <a:ext cx="3096343" cy="1080120"/>
          </a:xfrm>
          <a:prstGeom prst="rect">
            <a:avLst/>
          </a:prstGeom>
          <a:solidFill>
            <a:srgbClr val="002060"/>
          </a:solidFill>
          <a:ln w="63500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6084168" y="260648"/>
            <a:ext cx="1060704" cy="9144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7092280" y="332656"/>
            <a:ext cx="1584176" cy="1440160"/>
          </a:xfrm>
          <a:prstGeom prst="triangle">
            <a:avLst>
              <a:gd name="adj" fmla="val 5396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6012160" y="1484784"/>
            <a:ext cx="1708776" cy="1296144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val 2"/>
          <p:cNvSpPr>
            <a:spLocks noChangeArrowheads="1"/>
          </p:cNvSpPr>
          <p:nvPr/>
        </p:nvSpPr>
        <p:spPr bwMode="auto">
          <a:xfrm>
            <a:off x="7487816" y="2780928"/>
            <a:ext cx="1404664" cy="1368152"/>
          </a:xfrm>
          <a:prstGeom prst="ellipse">
            <a:avLst/>
          </a:prstGeom>
          <a:solidFill>
            <a:srgbClr val="0070C0"/>
          </a:solidFill>
          <a:ln w="635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79512" y="2606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9043 L 0.00417 0.520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244 -0.02081 L -0.31494 0.188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01 0.05782 L -0.42899 0.225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1679 L 0.0158 0.524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56 0.1117 L 0.15451 0.436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56 0.05273 L 0.12309 0.5562 " pathEditMode="relative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434 -0.09991 L -0.70278 -0.3304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" grpId="0" animBg="1"/>
      <p:bldP spid="9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лоунада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60" y="6165288"/>
            <a:ext cx="305280" cy="30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95536" y="260648"/>
            <a:ext cx="7992888" cy="2123648"/>
          </a:xfrm>
          <a:prstGeom prst="rect">
            <a:avLst/>
          </a:prstGeom>
          <a:noFill/>
        </p:spPr>
        <p:txBody>
          <a:bodyPr wrap="square" lIns="91430" tIns="45715" rIns="91430" bIns="4571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Шага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ем</a:t>
            </a: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</a:t>
            </a: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ru-RU" sz="6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раз,два</a:t>
            </a: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0" y="0"/>
            <a:ext cx="290444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pPr eaLnBrk="0"/>
            <a:r>
              <a:rPr lang="ru-RU"/>
              <a:t>  </a:t>
            </a:r>
          </a:p>
        </p:txBody>
      </p:sp>
      <p:pic>
        <p:nvPicPr>
          <p:cNvPr id="12" name="Рисунок 11" descr="009b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4544" y="2204864"/>
            <a:ext cx="3643200" cy="335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1" descr="009b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499567"/>
            <a:ext cx="3643200" cy="335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009b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988840"/>
            <a:ext cx="3643200" cy="335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009b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996952"/>
            <a:ext cx="3643200" cy="335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188640"/>
            <a:ext cx="46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1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5"/>
          <p:cNvSpPr txBox="1">
            <a:spLocks noChangeArrowheads="1"/>
          </p:cNvSpPr>
          <p:nvPr/>
        </p:nvSpPr>
        <p:spPr bwMode="auto">
          <a:xfrm>
            <a:off x="323528" y="285150"/>
            <a:ext cx="7992887" cy="13234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Ру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ки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со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гну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ли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ло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ктя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х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враща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ем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ло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ктя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</a:rPr>
              <a:t>ми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92" name="Picture 20" descr="D:\рисунки и анимашки\разные анимашки\c05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233975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166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pic>
        <p:nvPicPr>
          <p:cNvPr id="5" name="Picture 20" descr="D:\рисунки и анимашки\разные анимашки\c05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33664"/>
            <a:ext cx="31318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D:\рисунки и анимашки\разные анимашки\c05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484784"/>
            <a:ext cx="29158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 descr="D:\рисунки и анимашки\разные анимашки\c05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545632"/>
            <a:ext cx="298782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4003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412776"/>
            <a:ext cx="1929600" cy="331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5" y="357166"/>
            <a:ext cx="7500990" cy="1569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Ру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ки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на 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яс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дви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гаем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ло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/>
              </a:rPr>
              <a:t>̄</a:t>
            </a:r>
            <a:r>
              <a:rPr lang="ru-RU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  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" name="Рисунок 7" descr="94003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284984"/>
            <a:ext cx="2072160" cy="32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94003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1268760"/>
            <a:ext cx="2004480" cy="309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1886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pic>
        <p:nvPicPr>
          <p:cNvPr id="7" name="Рисунок 6" descr="94003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3356992"/>
            <a:ext cx="1929600" cy="331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G00396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20888"/>
            <a:ext cx="2162880" cy="32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" y="548680"/>
            <a:ext cx="9143999" cy="17543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0" tIns="45715" rIns="91430" bIns="45715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П</a:t>
            </a:r>
            <a:r>
              <a:rPr lang="ru-RU" sz="4800" b="1" dirty="0" smtClean="0">
                <a:solidFill>
                  <a:srgbClr val="FF0000"/>
                </a:solidFill>
              </a:rPr>
              <a:t>рыгаем сначала на одной ноге, потом - на другой.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166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5" name="Рисунок 4" descr="AG00396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20888"/>
            <a:ext cx="2162880" cy="32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AG00396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420888"/>
            <a:ext cx="2162880" cy="32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AG00396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120" y="2492896"/>
            <a:ext cx="2162880" cy="32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4653136"/>
            <a:ext cx="8820472" cy="923320"/>
          </a:xfrm>
          <a:prstGeom prst="rect">
            <a:avLst/>
          </a:prstGeom>
          <a:noFill/>
        </p:spPr>
        <p:txBody>
          <a:bodyPr wrap="square" lIns="91430" tIns="45715" rIns="91430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сейча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двух 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</a:rPr>
              <a:t>̄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́</a:t>
            </a:r>
            <a:r>
              <a:rPr lang="ru-RU" sz="5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</a:t>
            </a:r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Admin\Мои документы\смайлики\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408867" y="644309"/>
            <a:ext cx="20776744" cy="19022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flipH="1">
            <a:off x="251520" y="1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1029" name="Picture 5" descr="C:\Documents and Settings\Admin\Мои документы\смайлики\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6624736" cy="882774"/>
          </a:xfrm>
          <a:prstGeom prst="rect">
            <a:avLst/>
          </a:prstGeom>
          <a:noFill/>
        </p:spPr>
      </p:pic>
      <p:pic>
        <p:nvPicPr>
          <p:cNvPr id="3" name="Picture 2" descr="C:\Documents and Settings\Admin\Мои документы\Downloads\jivotniea-375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916832"/>
            <a:ext cx="1656184" cy="2808312"/>
          </a:xfrm>
          <a:prstGeom prst="rect">
            <a:avLst/>
          </a:prstGeom>
          <a:noFill/>
        </p:spPr>
      </p:pic>
      <p:pic>
        <p:nvPicPr>
          <p:cNvPr id="12" name="Picture 2" descr="C:\Documents and Settings\Admin\Мои документы\Downloads\jivotniea-375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412776"/>
            <a:ext cx="1800200" cy="3456384"/>
          </a:xfrm>
          <a:prstGeom prst="rect">
            <a:avLst/>
          </a:prstGeom>
          <a:noFill/>
        </p:spPr>
      </p:pic>
      <p:pic>
        <p:nvPicPr>
          <p:cNvPr id="13" name="Picture 2" descr="C:\Documents and Settings\Admin\Мои документы\Downloads\jivotniea-375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412776"/>
            <a:ext cx="1656184" cy="3316944"/>
          </a:xfrm>
          <a:prstGeom prst="rect">
            <a:avLst/>
          </a:prstGeom>
          <a:noFill/>
        </p:spPr>
      </p:pic>
      <p:pic>
        <p:nvPicPr>
          <p:cNvPr id="14" name="Picture 2" descr="C:\Documents and Settings\Admin\Мои документы\Downloads\jivotniea-375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032" y="1700808"/>
            <a:ext cx="1836776" cy="28803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лоунада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60" y="6165288"/>
            <a:ext cx="305280" cy="30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0" y="-21923"/>
            <a:ext cx="290444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pPr eaLnBrk="0"/>
            <a:r>
              <a:rPr lang="ru-RU"/>
              <a:t>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3768" y="404664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00B050"/>
                </a:solidFill>
              </a:rPr>
              <a:t>Бег на </a:t>
            </a:r>
            <a:r>
              <a:rPr lang="ru-RU" sz="6600" b="1" dirty="0" err="1" smtClean="0">
                <a:solidFill>
                  <a:srgbClr val="00B050"/>
                </a:solidFill>
              </a:rPr>
              <a:t>ме</a:t>
            </a:r>
            <a:r>
              <a:rPr lang="ru-RU" sz="6600" b="1" dirty="0" err="1" smtClean="0">
                <a:solidFill>
                  <a:srgbClr val="00B050"/>
                </a:solidFill>
                <a:latin typeface="Arial"/>
                <a:cs typeface="Arial"/>
              </a:rPr>
              <a:t>́</a:t>
            </a:r>
            <a:r>
              <a:rPr lang="ru-RU" sz="6600" b="1" dirty="0" err="1" smtClean="0">
                <a:solidFill>
                  <a:srgbClr val="00B050"/>
                </a:solidFill>
              </a:rPr>
              <a:t>сте</a:t>
            </a:r>
            <a:r>
              <a:rPr lang="ru-RU" sz="6600" b="1" dirty="0" smtClean="0">
                <a:solidFill>
                  <a:srgbClr val="00B050"/>
                </a:solidFill>
              </a:rPr>
              <a:t>.</a:t>
            </a:r>
            <a:endParaRPr lang="ru-RU" sz="6600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Documents and Settings\Admin\Мои документы\смайлики\37R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2520280" cy="14738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188640"/>
            <a:ext cx="441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pic>
        <p:nvPicPr>
          <p:cNvPr id="2051" name="Picture 3" descr="C:\Documents and Settings\Admin\Мои документы\Downloads\jivotnie-105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1340768"/>
            <a:ext cx="1800200" cy="2262657"/>
          </a:xfrm>
          <a:prstGeom prst="rect">
            <a:avLst/>
          </a:prstGeom>
          <a:noFill/>
        </p:spPr>
      </p:pic>
      <p:pic>
        <p:nvPicPr>
          <p:cNvPr id="2053" name="Picture 5" descr="C:\Documents and Settings\Admin\Мои документы\Downloads\jivotnie-1135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3429000"/>
            <a:ext cx="1728192" cy="2520280"/>
          </a:xfrm>
          <a:prstGeom prst="rect">
            <a:avLst/>
          </a:prstGeom>
          <a:noFill/>
        </p:spPr>
      </p:pic>
      <p:pic>
        <p:nvPicPr>
          <p:cNvPr id="2054" name="Picture 6" descr="C:\Documents and Settings\Admin\Мои документы\Downloads\jivotnie-1617 (1)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717032"/>
            <a:ext cx="1658406" cy="1665938"/>
          </a:xfrm>
          <a:prstGeom prst="rect">
            <a:avLst/>
          </a:prstGeom>
          <a:noFill/>
        </p:spPr>
      </p:pic>
      <p:pic>
        <p:nvPicPr>
          <p:cNvPr id="2055" name="Picture 7" descr="C:\Documents and Settings\Admin\Мои документы\смайлики\c30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1484784"/>
            <a:ext cx="2664296" cy="20805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audio>
              <p:cMediaNode numSld="11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смайлики\37R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6" y="-387424"/>
            <a:ext cx="3240360" cy="3456384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Мои документы\картинки потемам\картинки для презентаций\cnfhf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-387424"/>
            <a:ext cx="2483768" cy="18722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624" y="404664"/>
            <a:ext cx="7956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002611"/>
                </a:solidFill>
              </a:rPr>
              <a:t>Ру</a:t>
            </a:r>
            <a:r>
              <a:rPr lang="ru-RU" sz="4000" b="1" dirty="0" err="1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611"/>
                </a:solidFill>
              </a:rPr>
              <a:t>ки</a:t>
            </a:r>
            <a:r>
              <a:rPr lang="ru-RU" sz="4000" b="1" dirty="0" smtClean="0">
                <a:solidFill>
                  <a:srgbClr val="002611"/>
                </a:solidFill>
              </a:rPr>
              <a:t> вверх и </a:t>
            </a:r>
            <a:r>
              <a:rPr lang="ru-RU" sz="4000" b="1" dirty="0" err="1" smtClean="0">
                <a:solidFill>
                  <a:srgbClr val="002611"/>
                </a:solidFill>
              </a:rPr>
              <a:t>по</a:t>
            </a:r>
            <a:r>
              <a:rPr lang="ru-RU" sz="4000" b="1" dirty="0" err="1" smtClean="0">
                <a:solidFill>
                  <a:srgbClr val="002611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611"/>
                </a:solidFill>
              </a:rPr>
              <a:t>тяну</a:t>
            </a:r>
            <a:r>
              <a:rPr lang="ru-RU" sz="4000" b="1" dirty="0" err="1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611"/>
                </a:solidFill>
              </a:rPr>
              <a:t>лись</a:t>
            </a:r>
            <a:r>
              <a:rPr lang="ru-RU" sz="4000" b="1" dirty="0" smtClean="0">
                <a:solidFill>
                  <a:srgbClr val="002611"/>
                </a:solidFill>
              </a:rPr>
              <a:t>.</a:t>
            </a:r>
            <a:endParaRPr lang="ru-RU" sz="4000" b="1" dirty="0">
              <a:solidFill>
                <a:srgbClr val="00261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301208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002611"/>
                </a:solidFill>
              </a:rPr>
              <a:t>Настро</a:t>
            </a:r>
            <a:r>
              <a:rPr lang="ru-RU" sz="4000" b="1" dirty="0" err="1" smtClean="0">
                <a:solidFill>
                  <a:srgbClr val="002611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002611"/>
                </a:solidFill>
              </a:rPr>
              <a:t>е</a:t>
            </a:r>
            <a:r>
              <a:rPr lang="ru-RU" sz="4000" b="1" dirty="0" err="1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611"/>
                </a:solidFill>
              </a:rPr>
              <a:t>ние</a:t>
            </a:r>
            <a:r>
              <a:rPr lang="ru-RU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 err="1" smtClean="0">
                <a:solidFill>
                  <a:srgbClr val="002611"/>
                </a:solidFill>
              </a:rPr>
              <a:t>рабо</a:t>
            </a:r>
            <a:r>
              <a:rPr lang="ru-RU" sz="4000" b="1" dirty="0" err="1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611"/>
                </a:solidFill>
              </a:rPr>
              <a:t>чее</a:t>
            </a:r>
            <a:r>
              <a:rPr lang="ru-RU" sz="4000" b="1" dirty="0" smtClean="0">
                <a:solidFill>
                  <a:srgbClr val="002611"/>
                </a:solidFill>
              </a:rPr>
              <a:t>,</a:t>
            </a:r>
          </a:p>
          <a:p>
            <a:pPr algn="ctr"/>
            <a:r>
              <a:rPr lang="ru-RU" sz="4000" b="1" dirty="0" smtClean="0">
                <a:solidFill>
                  <a:srgbClr val="002611"/>
                </a:solidFill>
              </a:rPr>
              <a:t> </a:t>
            </a:r>
            <a:r>
              <a:rPr lang="ru-RU" sz="4000" b="1" dirty="0" err="1" smtClean="0">
                <a:solidFill>
                  <a:srgbClr val="002611"/>
                </a:solidFill>
              </a:rPr>
              <a:t>сади</a:t>
            </a:r>
            <a:r>
              <a:rPr lang="ru-RU" sz="4000" b="1" dirty="0" err="1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611"/>
                </a:solidFill>
              </a:rPr>
              <a:t>тесь</a:t>
            </a:r>
            <a:r>
              <a:rPr lang="ru-RU" sz="4000" b="1" dirty="0" smtClean="0">
                <a:solidFill>
                  <a:srgbClr val="002611"/>
                </a:solidFill>
              </a:rPr>
              <a:t> на места</a:t>
            </a:r>
            <a:r>
              <a:rPr lang="ru-RU" sz="4000" b="1" dirty="0" smtClean="0">
                <a:solidFill>
                  <a:srgbClr val="002611"/>
                </a:solidFill>
                <a:latin typeface="Arial"/>
                <a:cs typeface="Arial"/>
              </a:rPr>
              <a:t>́</a:t>
            </a:r>
            <a:r>
              <a:rPr lang="ru-RU" sz="4000" b="1" dirty="0" smtClean="0">
                <a:solidFill>
                  <a:srgbClr val="002611"/>
                </a:solidFill>
              </a:rPr>
              <a:t>.</a:t>
            </a:r>
            <a:endParaRPr lang="ru-RU" sz="4000" b="1" dirty="0">
              <a:solidFill>
                <a:srgbClr val="00261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606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pic>
        <p:nvPicPr>
          <p:cNvPr id="3" name="Picture 2" descr="C:\Documents and Settings\Admin\Мои документы\Downloads\zariad_1-260x34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A1978B"/>
              </a:clrFrom>
              <a:clrTo>
                <a:srgbClr val="A1978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276872"/>
            <a:ext cx="2476500" cy="32861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972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</a:rPr>
              <a:t>Ребя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та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слепи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ли</a:t>
            </a:r>
            <a:r>
              <a:rPr lang="ru-RU" sz="4800" b="1" dirty="0" smtClean="0">
                <a:solidFill>
                  <a:srgbClr val="002060"/>
                </a:solidFill>
              </a:rPr>
              <a:t> 4 снеговика.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На </a:t>
            </a:r>
            <a:r>
              <a:rPr lang="ru-RU" sz="4800" b="1" dirty="0" err="1" smtClean="0">
                <a:solidFill>
                  <a:srgbClr val="002060"/>
                </a:solidFill>
              </a:rPr>
              <a:t>о</a:t>
            </a:r>
            <a:r>
              <a:rPr lang="ru-RU" sz="48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800" b="1" dirty="0" err="1" smtClean="0">
                <a:solidFill>
                  <a:srgbClr val="002060"/>
                </a:solidFill>
              </a:rPr>
              <a:t>дно</a:t>
            </a:r>
            <a:r>
              <a:rPr lang="ru-RU" sz="4800" b="1" dirty="0" err="1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800" b="1" dirty="0" err="1" smtClean="0">
                <a:solidFill>
                  <a:srgbClr val="002060"/>
                </a:solidFill>
              </a:rPr>
              <a:t>го</a:t>
            </a: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smtClean="0">
                <a:solidFill>
                  <a:srgbClr val="002060"/>
                </a:solidFill>
                <a:latin typeface="Calibri"/>
              </a:rPr>
              <a:t>  </a:t>
            </a:r>
            <a:r>
              <a:rPr lang="ru-RU" sz="4800" b="1" dirty="0" err="1" smtClean="0">
                <a:solidFill>
                  <a:srgbClr val="002060"/>
                </a:solidFill>
              </a:rPr>
              <a:t>снего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̄</a:t>
            </a:r>
            <a:r>
              <a:rPr lang="ru-RU" sz="4800" b="1" dirty="0" err="1" smtClean="0">
                <a:solidFill>
                  <a:srgbClr val="002060"/>
                </a:solidFill>
              </a:rPr>
              <a:t>вика</a:t>
            </a: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ну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жно</a:t>
            </a:r>
            <a:r>
              <a:rPr lang="ru-RU" sz="4800" b="1" dirty="0" smtClean="0">
                <a:solidFill>
                  <a:srgbClr val="002060"/>
                </a:solidFill>
              </a:rPr>
              <a:t> 3 </a:t>
            </a:r>
          </a:p>
          <a:p>
            <a:r>
              <a:rPr lang="ru-RU" sz="4800" b="1" dirty="0" err="1" smtClean="0">
                <a:solidFill>
                  <a:srgbClr val="002060"/>
                </a:solidFill>
              </a:rPr>
              <a:t>сне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жных</a:t>
            </a:r>
            <a:r>
              <a:rPr lang="ru-RU" sz="4800" b="1" dirty="0" smtClean="0">
                <a:solidFill>
                  <a:srgbClr val="002060"/>
                </a:solidFill>
              </a:rPr>
              <a:t>     </a:t>
            </a:r>
            <a:r>
              <a:rPr lang="ru-RU" sz="4800" b="1" dirty="0" err="1" smtClean="0">
                <a:solidFill>
                  <a:srgbClr val="002060"/>
                </a:solidFill>
              </a:rPr>
              <a:t>ко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ма</a:t>
            </a:r>
            <a:r>
              <a:rPr lang="ru-RU" sz="48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800" b="1" dirty="0" err="1" smtClean="0">
                <a:solidFill>
                  <a:srgbClr val="002060"/>
                </a:solidFill>
              </a:rPr>
              <a:t>Ско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лько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сне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жных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ко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мьев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слепи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ли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ребя</a:t>
            </a:r>
            <a:r>
              <a:rPr lang="ru-RU" sz="48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800" b="1" dirty="0" err="1" smtClean="0">
                <a:solidFill>
                  <a:srgbClr val="002060"/>
                </a:solidFill>
              </a:rPr>
              <a:t>та</a:t>
            </a:r>
            <a:r>
              <a:rPr lang="ru-RU" sz="4800" b="1" dirty="0" smtClean="0">
                <a:solidFill>
                  <a:srgbClr val="002060"/>
                </a:solidFill>
              </a:rPr>
              <a:t>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8600"/>
            <a:ext cx="8151440" cy="990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Задача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C:\Documents and Settings\Admin\Мои документы\картинки потемам\времена года\зима\зимние кар\снеговик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988840"/>
            <a:ext cx="2088232" cy="4176464"/>
          </a:xfrm>
          <a:prstGeom prst="rect">
            <a:avLst/>
          </a:prstGeom>
          <a:noFill/>
        </p:spPr>
      </p:pic>
      <p:sp>
        <p:nvSpPr>
          <p:cNvPr id="21" name="Овал 20"/>
          <p:cNvSpPr/>
          <p:nvPr/>
        </p:nvSpPr>
        <p:spPr>
          <a:xfrm>
            <a:off x="3419872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635896" y="3356992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851920" y="2348880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724128" y="2348880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668344" y="2276872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508104" y="3356992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7452320" y="3284984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436096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343800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16632"/>
            <a:ext cx="68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764704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1. О</a:t>
            </a:r>
            <a:r>
              <a:rPr lang="ru-RU" sz="2400" b="1" dirty="0" smtClean="0">
                <a:latin typeface="Calibri"/>
              </a:rPr>
              <a:t>̄</a:t>
            </a:r>
            <a:r>
              <a:rPr lang="ru-RU" sz="2400" b="1" dirty="0" smtClean="0"/>
              <a:t> ком </a:t>
            </a:r>
            <a:r>
              <a:rPr lang="ru-RU" sz="2400" b="1" dirty="0" err="1" smtClean="0"/>
              <a:t>э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зада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ча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340768"/>
            <a:ext cx="4427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2</a:t>
            </a:r>
            <a:r>
              <a:rPr lang="ru-RU" dirty="0" smtClean="0"/>
              <a:t>. </a:t>
            </a:r>
            <a:r>
              <a:rPr lang="ru-RU" sz="2400" b="1" dirty="0" smtClean="0"/>
              <a:t>О</a:t>
            </a:r>
            <a:r>
              <a:rPr lang="ru-RU" sz="2400" b="1" dirty="0" smtClean="0">
                <a:latin typeface="Calibri"/>
              </a:rPr>
              <a:t>̄</a:t>
            </a:r>
            <a:r>
              <a:rPr lang="ru-RU" sz="2400" b="1" dirty="0" smtClean="0"/>
              <a:t> чём </a:t>
            </a:r>
            <a:r>
              <a:rPr lang="ru-RU" sz="2400" b="1" dirty="0" err="1" smtClean="0"/>
              <a:t>э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зада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ча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72816"/>
            <a:ext cx="6588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3. Что </a:t>
            </a:r>
            <a:r>
              <a:rPr lang="ru-RU" sz="2400" b="1" dirty="0" err="1" smtClean="0"/>
              <a:t>де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лали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ребя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та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  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0" y="2636912"/>
            <a:ext cx="7397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5. </a:t>
            </a:r>
            <a:r>
              <a:rPr lang="ru-RU" sz="2400" b="1" dirty="0" err="1" smtClean="0"/>
              <a:t>Ско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лько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снего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вико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слепи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ли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ребя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та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140968"/>
            <a:ext cx="81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6. </a:t>
            </a:r>
            <a:r>
              <a:rPr lang="ru-RU" sz="2400" b="1" dirty="0" err="1" smtClean="0"/>
              <a:t>Ско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лько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сне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жных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мьев</a:t>
            </a:r>
            <a:r>
              <a:rPr lang="ru-RU" sz="2400" b="1" dirty="0" smtClean="0"/>
              <a:t>  идёт на 1 </a:t>
            </a:r>
            <a:r>
              <a:rPr lang="ru-RU" sz="2400" b="1" dirty="0" err="1" smtClean="0"/>
              <a:t>снего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вика</a:t>
            </a:r>
            <a:r>
              <a:rPr lang="ru-RU" sz="2400" b="1" dirty="0" smtClean="0">
                <a:latin typeface="Arial"/>
                <a:cs typeface="Arial"/>
              </a:rPr>
              <a:t>́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645024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7. </a:t>
            </a:r>
            <a:r>
              <a:rPr lang="ru-RU" sz="2400" b="1" dirty="0" err="1" smtClean="0"/>
              <a:t>Ско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лько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сне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жных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мьев</a:t>
            </a:r>
            <a:r>
              <a:rPr lang="ru-RU" sz="2400" b="1" dirty="0" smtClean="0"/>
              <a:t> идёт на 4 </a:t>
            </a:r>
            <a:r>
              <a:rPr lang="ru-RU" sz="2400" b="1" dirty="0" err="1" smtClean="0"/>
              <a:t>снего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виков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414908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03648" y="407707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Не </a:t>
            </a:r>
            <a:r>
              <a:rPr lang="ru-RU" sz="2400" b="1" dirty="0" err="1" smtClean="0">
                <a:solidFill>
                  <a:srgbClr val="FF0000"/>
                </a:solidFill>
              </a:rPr>
              <a:t>зна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ем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80528" y="4869160"/>
            <a:ext cx="2915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9.Как найти</a:t>
            </a:r>
            <a:r>
              <a:rPr lang="ru-RU" sz="2400" b="1" dirty="0" smtClean="0">
                <a:latin typeface="Arial"/>
                <a:cs typeface="Arial"/>
              </a:rPr>
              <a:t>́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80112" y="83671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</a:t>
            </a:r>
            <a:r>
              <a:rPr lang="ru-RU" sz="2400" b="1" dirty="0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ребя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тах</a:t>
            </a:r>
            <a:r>
              <a:rPr lang="ru-RU" sz="2400" b="1" dirty="0" smtClean="0">
                <a:solidFill>
                  <a:srgbClr val="FF0000"/>
                </a:solidFill>
              </a:rPr>
              <a:t>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119675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</a:t>
            </a:r>
            <a:r>
              <a:rPr lang="ru-RU" sz="2400" b="1" dirty="0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снего</a:t>
            </a:r>
            <a:r>
              <a:rPr lang="ru-RU" sz="2400" b="1" dirty="0" err="1" smtClean="0">
                <a:solidFill>
                  <a:srgbClr val="FF0000"/>
                </a:solidFill>
                <a:latin typeface="Calibri"/>
              </a:rPr>
              <a:t>̄̄</a:t>
            </a:r>
            <a:r>
              <a:rPr lang="ru-RU" sz="2400" b="1" dirty="0" err="1" smtClean="0">
                <a:solidFill>
                  <a:srgbClr val="FF0000"/>
                </a:solidFill>
              </a:rPr>
              <a:t>вика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х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1700808"/>
            <a:ext cx="35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Лепи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ли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снего</a:t>
            </a:r>
            <a:r>
              <a:rPr lang="ru-RU" sz="24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2400" b="1" dirty="0" err="1" smtClean="0">
                <a:solidFill>
                  <a:srgbClr val="FF0000"/>
                </a:solidFill>
              </a:rPr>
              <a:t>вико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в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88224" y="2564904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2" y="314096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1840" y="4869160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На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до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умно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жить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805264"/>
            <a:ext cx="5868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r>
              <a:rPr lang="ru-RU" dirty="0" smtClean="0"/>
              <a:t>. </a:t>
            </a:r>
            <a:r>
              <a:rPr lang="ru-RU" sz="2400" b="1" dirty="0" smtClean="0"/>
              <a:t>Что на что  </a:t>
            </a:r>
            <a:r>
              <a:rPr lang="ru-RU" sz="2400" b="1" dirty="0" err="1" smtClean="0"/>
              <a:t>бу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дем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умно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жать</a:t>
            </a:r>
            <a:r>
              <a:rPr lang="ru-RU" sz="2400" b="1" dirty="0" smtClean="0"/>
              <a:t> ?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52120" y="5877272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Ко</a:t>
            </a:r>
            <a:r>
              <a:rPr lang="ru-RU"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err="1" smtClean="0">
                <a:solidFill>
                  <a:srgbClr val="FF0000"/>
                </a:solidFill>
              </a:rPr>
              <a:t>мья</a:t>
            </a:r>
            <a:r>
              <a:rPr lang="ru-RU" sz="2400" b="1" dirty="0" smtClean="0">
                <a:solidFill>
                  <a:srgbClr val="FF0000"/>
                </a:solidFill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</a:rPr>
              <a:t>снего</a:t>
            </a:r>
            <a:r>
              <a:rPr lang="ru-RU" sz="24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2400" b="1" dirty="0" err="1" smtClean="0">
                <a:solidFill>
                  <a:srgbClr val="FF0000"/>
                </a:solidFill>
              </a:rPr>
              <a:t>виков</a:t>
            </a:r>
            <a:r>
              <a:rPr lang="ru-RU" sz="2400" b="1" dirty="0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4509120"/>
            <a:ext cx="536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2400" b="1" dirty="0" smtClean="0"/>
              <a:t>8. </a:t>
            </a:r>
            <a:r>
              <a:rPr lang="ru-RU" sz="2400" b="1" dirty="0" err="1" smtClean="0"/>
              <a:t>Про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чита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йте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во</a:t>
            </a:r>
            <a:r>
              <a:rPr lang="ru-RU" sz="2400" b="1" dirty="0" err="1" smtClean="0">
                <a:latin typeface="Calibri"/>
              </a:rPr>
              <a:t>̄</a:t>
            </a:r>
            <a:r>
              <a:rPr lang="ru-RU" sz="2400" b="1" dirty="0" err="1" smtClean="0"/>
              <a:t>прос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зада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чи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5301208"/>
            <a:ext cx="601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10.Каки</a:t>
            </a:r>
            <a:r>
              <a:rPr lang="ru-RU" sz="2400" b="1" dirty="0" smtClean="0">
                <a:latin typeface="Arial"/>
                <a:cs typeface="Arial"/>
              </a:rPr>
              <a:t>́</a:t>
            </a:r>
            <a:r>
              <a:rPr lang="ru-RU" sz="2400" b="1" dirty="0" smtClean="0"/>
              <a:t>м </a:t>
            </a:r>
            <a:r>
              <a:rPr lang="ru-RU" sz="2400" b="1" dirty="0" err="1" smtClean="0"/>
              <a:t>де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йствием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дем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реша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ть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156176" y="537321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Умножением.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80112" y="213285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Из снега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6309320"/>
            <a:ext cx="7668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12.Сде</a:t>
            </a:r>
            <a:r>
              <a:rPr lang="ru-RU" sz="2400" b="1" dirty="0" smtClean="0">
                <a:latin typeface="Arial"/>
                <a:cs typeface="Arial"/>
              </a:rPr>
              <a:t>́</a:t>
            </a:r>
            <a:r>
              <a:rPr lang="ru-RU" sz="2400" b="1" dirty="0" smtClean="0"/>
              <a:t>лаем </a:t>
            </a:r>
            <a:r>
              <a:rPr lang="ru-RU" sz="2400" b="1" dirty="0" err="1" smtClean="0"/>
              <a:t>кра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ткую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пись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зада</a:t>
            </a:r>
            <a:r>
              <a:rPr lang="ru-RU" sz="2400" b="1" dirty="0" err="1" smtClean="0">
                <a:latin typeface="Arial"/>
                <a:cs typeface="Arial"/>
              </a:rPr>
              <a:t>́</a:t>
            </a:r>
            <a:r>
              <a:rPr lang="ru-RU" sz="2400" b="1" dirty="0" err="1" smtClean="0"/>
              <a:t>чи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2132856"/>
            <a:ext cx="5687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400" b="1" dirty="0" smtClean="0"/>
              <a:t>4. Из чего лепили снеговиков?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51520" y="2606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6" name="Line 24"/>
          <p:cNvSpPr>
            <a:spLocks noChangeShapeType="1"/>
          </p:cNvSpPr>
          <p:nvPr/>
        </p:nvSpPr>
        <p:spPr bwMode="auto">
          <a:xfrm flipV="1">
            <a:off x="8027988" y="6308725"/>
            <a:ext cx="215900" cy="288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04664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1 </a:t>
            </a:r>
            <a:r>
              <a:rPr lang="ru-RU" sz="4000" b="1" dirty="0" err="1" smtClean="0">
                <a:solidFill>
                  <a:srgbClr val="FF0000"/>
                </a:solidFill>
              </a:rPr>
              <a:t>снего̄вик</a:t>
            </a:r>
            <a:r>
              <a:rPr lang="ru-RU" sz="4000" b="1" dirty="0" smtClean="0">
                <a:solidFill>
                  <a:srgbClr val="FF0000"/>
                </a:solidFill>
              </a:rPr>
              <a:t>   -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340768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4 </a:t>
            </a:r>
            <a:r>
              <a:rPr lang="ru-RU" sz="4000" b="1" dirty="0" err="1" smtClean="0">
                <a:solidFill>
                  <a:srgbClr val="FF0000"/>
                </a:solidFill>
              </a:rPr>
              <a:t>снего</a:t>
            </a:r>
            <a:r>
              <a:rPr lang="ru-RU" sz="4000" b="1" dirty="0" err="1" smtClean="0">
                <a:solidFill>
                  <a:srgbClr val="FF0000"/>
                </a:solidFill>
                <a:latin typeface="Calibri"/>
              </a:rPr>
              <a:t>̄</a:t>
            </a:r>
            <a:r>
              <a:rPr lang="ru-RU" sz="4000" b="1" dirty="0" err="1" smtClean="0">
                <a:solidFill>
                  <a:srgbClr val="FF0000"/>
                </a:solidFill>
              </a:rPr>
              <a:t>вика</a:t>
            </a:r>
            <a:r>
              <a:rPr lang="ru-RU" sz="4000" b="1" dirty="0" smtClean="0">
                <a:solidFill>
                  <a:srgbClr val="FF0000"/>
                </a:solidFill>
                <a:latin typeface="Arial"/>
                <a:cs typeface="Arial"/>
              </a:rPr>
              <a:t>́</a:t>
            </a:r>
            <a:r>
              <a:rPr lang="ru-RU" sz="4000" b="1" dirty="0" smtClean="0">
                <a:solidFill>
                  <a:srgbClr val="FF0000"/>
                </a:solidFill>
              </a:rPr>
              <a:t>  -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9" y="2276872"/>
            <a:ext cx="33703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Реше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ние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284984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Ско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лько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сне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жных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мьев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сле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пят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ребя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та</a:t>
            </a:r>
            <a:r>
              <a:rPr lang="ru-RU" sz="4000" b="1" dirty="0" smtClean="0">
                <a:solidFill>
                  <a:srgbClr val="002060"/>
                </a:solidFill>
              </a:rPr>
              <a:t>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4653136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3 </a:t>
            </a:r>
            <a:r>
              <a:rPr lang="ru-RU" sz="4000" b="1" dirty="0" err="1" smtClean="0">
                <a:solidFill>
                  <a:srgbClr val="002060"/>
                </a:solidFill>
              </a:rPr>
              <a:t>х</a:t>
            </a:r>
            <a:r>
              <a:rPr lang="ru-RU" sz="4000" b="1" dirty="0" smtClean="0">
                <a:solidFill>
                  <a:srgbClr val="002060"/>
                </a:solidFill>
              </a:rPr>
              <a:t> 4 = 12 (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мьев</a:t>
            </a:r>
            <a:r>
              <a:rPr lang="ru-RU" sz="4000" b="1" dirty="0" smtClean="0">
                <a:solidFill>
                  <a:srgbClr val="002060"/>
                </a:solidFill>
              </a:rPr>
              <a:t>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5805264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О</a:t>
            </a:r>
            <a:r>
              <a:rPr lang="ru-RU" sz="4000" b="1" dirty="0" smtClean="0">
                <a:solidFill>
                  <a:srgbClr val="002060"/>
                </a:solidFill>
                <a:latin typeface="Calibri"/>
              </a:rPr>
              <a:t>̄</a:t>
            </a:r>
            <a:r>
              <a:rPr lang="ru-RU" sz="4000" b="1" dirty="0" smtClean="0">
                <a:solidFill>
                  <a:srgbClr val="002060"/>
                </a:solidFill>
              </a:rPr>
              <a:t>тве</a:t>
            </a:r>
            <a:r>
              <a:rPr lang="ru-RU" sz="4000" b="1" dirty="0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smtClean="0">
                <a:solidFill>
                  <a:srgbClr val="002060"/>
                </a:solidFill>
              </a:rPr>
              <a:t>т:12 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мьев</a:t>
            </a:r>
            <a:r>
              <a:rPr lang="ru-RU" sz="4000" b="1" dirty="0" smtClean="0">
                <a:solidFill>
                  <a:srgbClr val="002060"/>
                </a:solidFill>
              </a:rPr>
              <a:t>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Зада</a:t>
            </a:r>
            <a:r>
              <a:rPr lang="ru-RU" sz="32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3200" b="1" dirty="0" err="1" smtClean="0">
                <a:solidFill>
                  <a:srgbClr val="002060"/>
                </a:solidFill>
              </a:rPr>
              <a:t>ча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9992" y="404664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3 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ма</a:t>
            </a:r>
            <a:endParaRPr lang="ru-RU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16016" y="126876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? </a:t>
            </a:r>
            <a:r>
              <a:rPr lang="ru-RU" sz="4000" b="1" dirty="0" err="1" smtClean="0">
                <a:solidFill>
                  <a:srgbClr val="002060"/>
                </a:solidFill>
              </a:rPr>
              <a:t>ко</a:t>
            </a:r>
            <a:r>
              <a:rPr lang="ru-RU" sz="4000" b="1" dirty="0" err="1" smtClean="0">
                <a:solidFill>
                  <a:srgbClr val="002060"/>
                </a:solidFill>
                <a:latin typeface="Arial"/>
                <a:cs typeface="Arial"/>
              </a:rPr>
              <a:t>́</a:t>
            </a:r>
            <a:r>
              <a:rPr lang="ru-RU" sz="4000" b="1" dirty="0" err="1" smtClean="0">
                <a:solidFill>
                  <a:srgbClr val="002060"/>
                </a:solidFill>
              </a:rPr>
              <a:t>мьев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6" grpId="0" animBg="1"/>
      <p:bldP spid="5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8600"/>
            <a:ext cx="8151440" cy="990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Задача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C:\Documents and Settings\Admin\Мои документы\картинки потемам\времена года\зима\зимние кар\снеговик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988840"/>
            <a:ext cx="2088232" cy="4176464"/>
          </a:xfrm>
          <a:prstGeom prst="rect">
            <a:avLst/>
          </a:prstGeom>
          <a:noFill/>
        </p:spPr>
      </p:pic>
      <p:sp>
        <p:nvSpPr>
          <p:cNvPr id="21" name="Овал 20"/>
          <p:cNvSpPr/>
          <p:nvPr/>
        </p:nvSpPr>
        <p:spPr>
          <a:xfrm>
            <a:off x="3419872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635896" y="3356992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851920" y="2348880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724128" y="2348880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668344" y="2276872"/>
            <a:ext cx="1008112" cy="10081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508104" y="3356992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7452320" y="3284984"/>
            <a:ext cx="1440160" cy="12744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436096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343800" y="4581128"/>
            <a:ext cx="1800200" cy="16344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16632"/>
            <a:ext cx="68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332656"/>
            <a:ext cx="7632848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Молодцы</a:t>
            </a:r>
            <a:r>
              <a:rPr lang="ru-RU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!   Спасибо 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урок !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" name="08 Дорожка 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5877272"/>
            <a:ext cx="304800" cy="304800"/>
          </a:xfrm>
          <a:prstGeom prst="rect">
            <a:avLst/>
          </a:prstGeom>
        </p:spPr>
      </p:pic>
      <p:pic>
        <p:nvPicPr>
          <p:cNvPr id="2" name="Picture 2" descr="C:\Documents and Settings\Admin\Мои документы\смайлики\17478123_1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39E00"/>
              </a:clrFrom>
              <a:clrTo>
                <a:srgbClr val="F39E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1196752"/>
            <a:ext cx="5256584" cy="468052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Мои документы\все фото\Фото класс\DSC001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96752"/>
            <a:ext cx="1656184" cy="1224136"/>
          </a:xfrm>
          <a:prstGeom prst="roundRect">
            <a:avLst/>
          </a:prstGeom>
          <a:noFill/>
        </p:spPr>
      </p:pic>
      <p:pic>
        <p:nvPicPr>
          <p:cNvPr id="1028" name="Picture 4" descr="C:\Documents and Settings\Admin\Мои документы\все фото\Фото класс\DSC001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852936"/>
            <a:ext cx="1584176" cy="1152128"/>
          </a:xfrm>
          <a:prstGeom prst="roundRect">
            <a:avLst/>
          </a:prstGeom>
          <a:noFill/>
        </p:spPr>
      </p:pic>
      <p:pic>
        <p:nvPicPr>
          <p:cNvPr id="1029" name="Picture 5" descr="C:\Documents and Settings\Admin\Мои документы\все фото\Фото класс\DSC001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293096"/>
            <a:ext cx="1584176" cy="1224136"/>
          </a:xfrm>
          <a:prstGeom prst="roundRect">
            <a:avLst/>
          </a:prstGeom>
          <a:noFill/>
        </p:spPr>
      </p:pic>
      <p:pic>
        <p:nvPicPr>
          <p:cNvPr id="1030" name="Picture 6" descr="C:\Documents and Settings\Admin\Мои документы\все фото\Фото класс\DSC0028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1124744"/>
            <a:ext cx="1548680" cy="1224136"/>
          </a:xfrm>
          <a:prstGeom prst="roundRect">
            <a:avLst/>
          </a:prstGeom>
          <a:noFill/>
        </p:spPr>
      </p:pic>
      <p:pic>
        <p:nvPicPr>
          <p:cNvPr id="1034" name="Picture 10" descr="C:\Documents and Settings\Admin\Мои документы\все фото\Фото класс\DSC0007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0312" y="4365104"/>
            <a:ext cx="1584176" cy="1296144"/>
          </a:xfrm>
          <a:prstGeom prst="roundRect">
            <a:avLst/>
          </a:prstGeom>
          <a:noFill/>
        </p:spPr>
      </p:pic>
      <p:pic>
        <p:nvPicPr>
          <p:cNvPr id="1035" name="Picture 11" descr="C:\Documents and Settings\Admin\Мои документы\все фото\Фото класс\DSC0010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24328" y="2636912"/>
            <a:ext cx="1224136" cy="1296144"/>
          </a:xfrm>
          <a:prstGeom prst="round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249289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 Пермь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57332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 Соликамск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4208" y="40050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 Красновишерск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551723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 Пермь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996</TotalTime>
  <Words>580</Words>
  <Application>Microsoft Office PowerPoint</Application>
  <PresentationFormat>Экран (4:3)</PresentationFormat>
  <Paragraphs>155</Paragraphs>
  <Slides>25</Slides>
  <Notes>4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              Задача</vt:lpstr>
      <vt:lpstr>Слайд 22</vt:lpstr>
      <vt:lpstr>Слайд 23</vt:lpstr>
      <vt:lpstr>              Задача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158</cp:revision>
  <dcterms:created xsi:type="dcterms:W3CDTF">2011-02-03T16:41:43Z</dcterms:created>
  <dcterms:modified xsi:type="dcterms:W3CDTF">2011-02-18T10:01:07Z</dcterms:modified>
</cp:coreProperties>
</file>