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4" r:id="rId2"/>
    <p:sldId id="260" r:id="rId3"/>
    <p:sldId id="305" r:id="rId4"/>
    <p:sldId id="297" r:id="rId5"/>
    <p:sldId id="304" r:id="rId6"/>
    <p:sldId id="298" r:id="rId7"/>
    <p:sldId id="299" r:id="rId8"/>
    <p:sldId id="300" r:id="rId9"/>
    <p:sldId id="301" r:id="rId10"/>
    <p:sldId id="307" r:id="rId11"/>
    <p:sldId id="310" r:id="rId12"/>
    <p:sldId id="306" r:id="rId13"/>
    <p:sldId id="308" r:id="rId14"/>
    <p:sldId id="309" r:id="rId15"/>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CCFF"/>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612" y="-102"/>
      </p:cViewPr>
      <p:guideLst>
        <p:guide orient="horz" pos="180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F0D1E6-C1EC-4B1C-AA33-1379BBE93286}" type="datetimeFigureOut">
              <a:rPr lang="ru-RU" smtClean="0"/>
              <a:pPr/>
              <a:t>07.02.2011</a:t>
            </a:fld>
            <a:endParaRPr lang="ru-RU"/>
          </a:p>
        </p:txBody>
      </p:sp>
      <p:sp>
        <p:nvSpPr>
          <p:cNvPr id="4" name="Образ слайда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5C9F92-719C-449C-9BA4-716452FA095C}" type="slidenum">
              <a:rPr lang="ru-RU" smtClean="0"/>
              <a:pPr/>
              <a:t>‹#›</a:t>
            </a:fld>
            <a:endParaRPr lang="ru-RU"/>
          </a:p>
        </p:txBody>
      </p:sp>
    </p:spTree>
    <p:extLst>
      <p:ext uri="{BB962C8B-B14F-4D97-AF65-F5344CB8AC3E}">
        <p14:creationId xmlns:p14="http://schemas.microsoft.com/office/powerpoint/2010/main" xmlns="" val="1357310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75355"/>
            <a:ext cx="7772400" cy="122502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672417"/>
            <a:ext cx="7772400" cy="1135063"/>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27542"/>
            <a:ext cx="3008313" cy="96837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28865"/>
            <a:ext cx="2057400" cy="487627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28865"/>
            <a:ext cx="6019800" cy="48762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07.02.2011</a:t>
            </a:fld>
            <a:endParaRPr lang="ru-RU"/>
          </a:p>
        </p:txBody>
      </p:sp>
      <p:sp>
        <p:nvSpPr>
          <p:cNvPr id="5" name="Нижний колонтитул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gif"/><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gif"/></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rot="1243969">
            <a:off x="1636403" y="482544"/>
            <a:ext cx="6376193" cy="697413"/>
          </a:xfrm>
          <a:prstGeom prst="rect">
            <a:avLst/>
          </a:prstGeom>
          <a:solidFill>
            <a:srgbClr val="C0000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smtClean="0">
                <a:latin typeface="Verdana" pitchFamily="34" charset="0"/>
                <a:ea typeface="Verdana" pitchFamily="34" charset="0"/>
                <a:cs typeface="Verdana" pitchFamily="34" charset="0"/>
              </a:rPr>
              <a:t>КОРПУСЫ И БЛОКИ ПИТАНИЯ</a:t>
            </a:r>
            <a:endParaRPr lang="ru-RU" b="1" i="1" dirty="0">
              <a:latin typeface="Verdana" pitchFamily="34" charset="0"/>
              <a:ea typeface="Verdana" pitchFamily="34" charset="0"/>
              <a:cs typeface="Verdana" pitchFamily="34" charset="0"/>
            </a:endParaRPr>
          </a:p>
        </p:txBody>
      </p:sp>
      <p:pic>
        <p:nvPicPr>
          <p:cNvPr id="2050" name="Picture 2" descr="H:\1_COMPUTER CENTER - ERUDIT\1_ТО ПК ПОЛНЫЙ КУРС\Урок 8 корпус, блок питания\8_корпусы и блоки питания\3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67744" y="1633363"/>
            <a:ext cx="4680520" cy="377366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50034" y="71418"/>
            <a:ext cx="1648208" cy="215444"/>
          </a:xfrm>
          <a:prstGeom prst="rect">
            <a:avLst/>
          </a:prstGeom>
          <a:noFill/>
        </p:spPr>
        <p:txBody>
          <a:bodyPr wrap="none" rtlCol="0">
            <a:spAutoFit/>
          </a:bodyPr>
          <a:lstStyle/>
          <a:p>
            <a:r>
              <a:rPr lang="ru-RU" sz="800" b="1" i="1" smtClean="0">
                <a:latin typeface="Verdana" pitchFamily="34" charset="0"/>
                <a:ea typeface="Verdana" pitchFamily="34" charset="0"/>
                <a:cs typeface="Verdana" pitchFamily="34" charset="0"/>
              </a:rPr>
              <a:t>Автор: Субхангулов И.И.</a:t>
            </a:r>
            <a:endParaRPr lang="ru-RU" sz="800" b="1" i="1">
              <a:latin typeface="Verdana" pitchFamily="34" charset="0"/>
              <a:ea typeface="Verdana" pitchFamily="34" charset="0"/>
              <a:cs typeface="Verdana" pitchFamily="34" charset="0"/>
            </a:endParaRPr>
          </a:p>
        </p:txBody>
      </p:sp>
      <p:sp>
        <p:nvSpPr>
          <p:cNvPr id="5" name="TextBox 4"/>
          <p:cNvSpPr txBox="1"/>
          <p:nvPr/>
        </p:nvSpPr>
        <p:spPr>
          <a:xfrm>
            <a:off x="6929454" y="5428138"/>
            <a:ext cx="2156360" cy="215444"/>
          </a:xfrm>
          <a:prstGeom prst="rect">
            <a:avLst/>
          </a:prstGeom>
          <a:noFill/>
        </p:spPr>
        <p:txBody>
          <a:bodyPr wrap="none" rtlCol="0">
            <a:spAutoFit/>
          </a:bodyPr>
          <a:lstStyle/>
          <a:p>
            <a:r>
              <a:rPr lang="ru-RU" sz="800" b="1" i="1" smtClean="0">
                <a:latin typeface="Verdana" pitchFamily="34" charset="0"/>
                <a:ea typeface="Verdana" pitchFamily="34" charset="0"/>
                <a:cs typeface="Verdana" pitchFamily="34" charset="0"/>
              </a:rPr>
              <a:t>Башкортостан Стерлитамак 2011</a:t>
            </a:r>
            <a:endParaRPr lang="ru-RU" sz="800" b="1" i="1">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1_COMPUTER CENTER - ERUDIT\1_ТО ПК ПОЛНЫЙ КУРС\Урок 8 корпус, блок питания\8_корпусы и блоки питания\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8104" y="841276"/>
            <a:ext cx="3267076" cy="429577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smtClean="0">
                <a:solidFill>
                  <a:schemeClr val="bg1"/>
                </a:solidFill>
                <a:latin typeface="Verdana" pitchFamily="34" charset="0"/>
              </a:rPr>
              <a:t>Назначение</a:t>
            </a:r>
            <a:endParaRPr lang="ru-RU" sz="1200" b="1" i="1">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smtClean="0">
                <a:solidFill>
                  <a:schemeClr val="bg1"/>
                </a:solidFill>
                <a:latin typeface="Verdana" pitchFamily="34" charset="0"/>
              </a:rPr>
              <a:t>Назначение</a:t>
            </a:r>
            <a:endParaRPr lang="ru-RU" sz="1200" b="1" i="1">
              <a:solidFill>
                <a:schemeClr val="bg1"/>
              </a:solidFill>
              <a:latin typeface="Verdana" pitchFamily="34" charset="0"/>
            </a:endParaRPr>
          </a:p>
        </p:txBody>
      </p:sp>
      <p:sp>
        <p:nvSpPr>
          <p:cNvPr id="11" name="Прямоугольник 10"/>
          <p:cNvSpPr/>
          <p:nvPr/>
        </p:nvSpPr>
        <p:spPr>
          <a:xfrm>
            <a:off x="179512" y="553244"/>
            <a:ext cx="5085208" cy="1656184"/>
          </a:xfrm>
          <a:prstGeom prst="rect">
            <a:avLst/>
          </a:prstGeom>
          <a:solidFill>
            <a:schemeClr val="bg1"/>
          </a:solidFill>
          <a:ln w="3175">
            <a:solidFill>
              <a:schemeClr val="bg1">
                <a:lumMod val="8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800" b="1" i="1" dirty="0" smtClean="0">
                <a:solidFill>
                  <a:srgbClr val="FF0000"/>
                </a:solidFill>
                <a:latin typeface="Verdana" pitchFamily="34" charset="0"/>
              </a:rPr>
              <a:t>Корпус</a:t>
            </a:r>
            <a:r>
              <a:rPr lang="ru-RU" sz="800" i="1" dirty="0" smtClean="0">
                <a:solidFill>
                  <a:schemeClr val="tx1"/>
                </a:solidFill>
                <a:latin typeface="Verdana" pitchFamily="34" charset="0"/>
              </a:rPr>
              <a:t> - это весьма любопытный элемент персонального компьютера, обладающий рядом особенностей. Во-первых, корпуса на современном рынке компьютерных комплектующих представлены невероятно огромным ассортиментом. Ни одно другое устройство не имеет столько типов, дизайнерских решений и форм-факторов. Во-вторых, системный блок приобретается один раз на несколько лет, в отличие от той же материнской платы или оперативной памяти, которые терпят моральный износ и требуют периодического обновления. И, наконец, в-третьих, корпус - это лицо вашего компьютера и от его внешнего вида будет зависеть зрелищность и эргономика всей системы в целом. Совокупность этих особенностей говорит о том, что к выбору хранилища для железа следует подходить с особой тщательностью.</a:t>
            </a:r>
            <a:endParaRPr lang="ru-RU" sz="800" i="1" dirty="0">
              <a:solidFill>
                <a:schemeClr val="tx1"/>
              </a:solidFill>
              <a:latin typeface="Verdana" pitchFamily="34" charset="0"/>
            </a:endParaRPr>
          </a:p>
        </p:txBody>
      </p:sp>
      <p:pic>
        <p:nvPicPr>
          <p:cNvPr id="3077" name="Picture 5" descr="H:\1_COMPUTER CENTER - ERUDIT\1_ТО ПК ПОЛНЫЙ КУРС\Урок 8 корпус, блок питания\8_корпусы и блоки питания\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1954" y="2614265"/>
            <a:ext cx="4682094" cy="240347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Производители</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Производители</a:t>
            </a:r>
            <a:endParaRPr lang="ru-RU" sz="1200" b="1" i="1" dirty="0">
              <a:solidFill>
                <a:schemeClr val="bg1"/>
              </a:solidFill>
              <a:latin typeface="Verdana" pitchFamily="34" charset="0"/>
            </a:endParaRPr>
          </a:p>
        </p:txBody>
      </p:sp>
      <p:pic>
        <p:nvPicPr>
          <p:cNvPr id="1026" name="Picture 2" descr="H:\1_COMPUTER CENTER - ERUDIT\1_ТО ПК ПОЛНЫЙ КУРС\Урок 8 корпус, блок питания\8_корпусы и блоки питания\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04048" y="4260114"/>
            <a:ext cx="3826396" cy="7576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27" name="Picture 3" descr="H:\1_COMPUTER CENTER - ERUDIT\1_ТО ПК ПОЛНЫЙ КУРС\Урок 8 корпус, блок питания\8_корпусы и блоки питания\2.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0072" y="2137420"/>
            <a:ext cx="1905000" cy="1905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28" name="Picture 4" descr="H:\1_COMPUTER CENTER - ERUDIT\1_ТО ПК ПОЛНЫЙ КУРС\Урок 8 корпус, блок питания\8_корпусы и блоки питания\3.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13489" y="747714"/>
            <a:ext cx="1916957" cy="54313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30" name="Picture 6" descr="H:\1_COMPUTER CENTER - ERUDIT\1_ТО ПК ПОЛНЫЙ КУРС\Урок 8 корпус, блок питания\8_корпусы и блоки питания\33.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28316" y="2241781"/>
            <a:ext cx="2843684" cy="119178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31" name="Picture 7" descr="H:\1_COMPUTER CENTER - ERUDIT\1_ТО ПК ПОЛНЫЙ КУРС\Урок 8 корпус, блок питания\8_корпусы и блоки питания\34.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95536" y="3671190"/>
            <a:ext cx="2448272" cy="13465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32" name="Picture 8" descr="H:\1_COMPUTER CENTER - ERUDIT\1_ТО ПК ПОЛНЫЙ КУРС\Урок 8 корпус, блок питания\8_корпусы и блоки питания\36.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95536" y="837497"/>
            <a:ext cx="2062163" cy="10382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33" name="Picture 9" descr="H:\1_COMPUTER CENTER - ERUDIT\1_ТО ПК ПОЛНЫЙ КУРС\Урок 8 корпус, блок питания\8_корпусы и блоки питания\35.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804248" y="515305"/>
            <a:ext cx="1938241" cy="13696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H:\1_COMPUTER CENTER - ERUDIT\1_ТО ПК ПОЛНЫЙ КУРС\Урок 8 корпус, блок питания\8_корпусы и блоки питания\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11055" y="3244275"/>
            <a:ext cx="3061345" cy="1989489"/>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descr="H:\1_COMPUTER CENTER - ERUDIT\1_ТО ПК ПОЛНЫЙ КУРС\Урок 8 корпус, блок питания\8_корпусы и блоки питания\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1513353"/>
            <a:ext cx="2736303" cy="3648403"/>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Классификация по форме</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Классификация по форме</a:t>
            </a:r>
            <a:endParaRPr lang="ru-RU" sz="1200" b="1" i="1" dirty="0">
              <a:solidFill>
                <a:schemeClr val="bg1"/>
              </a:solidFill>
              <a:latin typeface="Verdana" pitchFamily="34" charset="0"/>
            </a:endParaRPr>
          </a:p>
        </p:txBody>
      </p:sp>
      <p:sp>
        <p:nvSpPr>
          <p:cNvPr id="10" name="Прямоугольник 9"/>
          <p:cNvSpPr/>
          <p:nvPr/>
        </p:nvSpPr>
        <p:spPr>
          <a:xfrm rot="1243969">
            <a:off x="1072739" y="783285"/>
            <a:ext cx="1713688" cy="478054"/>
          </a:xfrm>
          <a:prstGeom prst="rect">
            <a:avLst/>
          </a:prstGeom>
          <a:solidFill>
            <a:srgbClr val="0000FF"/>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a:solidFill>
                  <a:schemeClr val="bg1"/>
                </a:solidFill>
                <a:latin typeface="Verdana" pitchFamily="34" charset="0"/>
              </a:rPr>
              <a:t>TOWER</a:t>
            </a:r>
            <a:endParaRPr lang="ru-RU" sz="1400" b="1" i="1" dirty="0">
              <a:solidFill>
                <a:schemeClr val="bg1"/>
              </a:solidFill>
              <a:latin typeface="Verdana" pitchFamily="34" charset="0"/>
            </a:endParaRPr>
          </a:p>
        </p:txBody>
      </p:sp>
      <p:sp>
        <p:nvSpPr>
          <p:cNvPr id="11" name="Прямоугольник 10"/>
          <p:cNvSpPr/>
          <p:nvPr/>
        </p:nvSpPr>
        <p:spPr>
          <a:xfrm rot="1243969">
            <a:off x="5825267" y="481057"/>
            <a:ext cx="1713688" cy="478054"/>
          </a:xfrm>
          <a:prstGeom prst="rect">
            <a:avLst/>
          </a:prstGeom>
          <a:solidFill>
            <a:srgbClr val="FF000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smtClean="0">
                <a:solidFill>
                  <a:schemeClr val="bg1"/>
                </a:solidFill>
                <a:latin typeface="Verdana" pitchFamily="34" charset="0"/>
              </a:rPr>
              <a:t>DESKTOP</a:t>
            </a:r>
            <a:endParaRPr lang="ru-RU" sz="1400" b="1" i="1">
              <a:solidFill>
                <a:schemeClr val="bg1"/>
              </a:solidFill>
              <a:latin typeface="Verdana" pitchFamily="34" charset="0"/>
            </a:endParaRPr>
          </a:p>
        </p:txBody>
      </p:sp>
      <p:pic>
        <p:nvPicPr>
          <p:cNvPr id="4103" name="Picture 7" descr="H:\1_COMPUTER CENTER - ERUDIT\1_ТО ПК ПОЛНЫЙ КУРС\Урок 8 корпус, блок питания\8_корпусы и блоки питания\10.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60032" y="1160329"/>
            <a:ext cx="3800360" cy="212921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1_COMPUTER CENTER - ERUDIT\1_ТО ПК ПОЛНЫЙ КУРС\Урок 8 корпус, блок питания\8_корпусы и блоки питания\2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68144" y="1201316"/>
            <a:ext cx="2831787" cy="381642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Классификация по размерам</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Классификация по размерам</a:t>
            </a:r>
            <a:endParaRPr lang="ru-RU" sz="1200" b="1" i="1" dirty="0">
              <a:solidFill>
                <a:schemeClr val="bg1"/>
              </a:solidFill>
              <a:latin typeface="Verdana" pitchFamily="34" charset="0"/>
            </a:endParaRPr>
          </a:p>
        </p:txBody>
      </p:sp>
      <p:sp>
        <p:nvSpPr>
          <p:cNvPr id="8" name="Прямоугольник 7"/>
          <p:cNvSpPr/>
          <p:nvPr/>
        </p:nvSpPr>
        <p:spPr>
          <a:xfrm rot="1243969">
            <a:off x="452917" y="841097"/>
            <a:ext cx="1713688" cy="478054"/>
          </a:xfrm>
          <a:prstGeom prst="rect">
            <a:avLst/>
          </a:prstGeom>
          <a:solidFill>
            <a:srgbClr val="C0000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a:solidFill>
                  <a:schemeClr val="bg1"/>
                </a:solidFill>
                <a:latin typeface="Verdana" pitchFamily="34" charset="0"/>
              </a:rPr>
              <a:t>MINI </a:t>
            </a:r>
            <a:r>
              <a:rPr lang="en-US" sz="1400" b="1" i="1" smtClean="0">
                <a:solidFill>
                  <a:schemeClr val="bg1"/>
                </a:solidFill>
                <a:latin typeface="Verdana" pitchFamily="34" charset="0"/>
              </a:rPr>
              <a:t>TOWER</a:t>
            </a:r>
            <a:endParaRPr lang="ru-RU" sz="1400" b="1" i="1">
              <a:solidFill>
                <a:schemeClr val="bg1"/>
              </a:solidFill>
              <a:latin typeface="Verdana" pitchFamily="34" charset="0"/>
            </a:endParaRPr>
          </a:p>
        </p:txBody>
      </p:sp>
      <p:sp>
        <p:nvSpPr>
          <p:cNvPr id="12" name="Прямоугольник 11"/>
          <p:cNvSpPr/>
          <p:nvPr/>
        </p:nvSpPr>
        <p:spPr>
          <a:xfrm rot="1243969">
            <a:off x="6545346" y="625073"/>
            <a:ext cx="1713688" cy="478054"/>
          </a:xfrm>
          <a:prstGeom prst="rect">
            <a:avLst/>
          </a:prstGeom>
          <a:solidFill>
            <a:srgbClr val="00B05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smtClean="0">
                <a:solidFill>
                  <a:schemeClr val="bg1"/>
                </a:solidFill>
                <a:latin typeface="Verdana" pitchFamily="34" charset="0"/>
              </a:rPr>
              <a:t>BIG TOWER</a:t>
            </a:r>
            <a:endParaRPr lang="ru-RU" sz="1400" b="1" i="1">
              <a:solidFill>
                <a:schemeClr val="bg1"/>
              </a:solidFill>
              <a:latin typeface="Verdana" pitchFamily="34" charset="0"/>
            </a:endParaRPr>
          </a:p>
        </p:txBody>
      </p:sp>
      <p:sp>
        <p:nvSpPr>
          <p:cNvPr id="13" name="Прямоугольник 12"/>
          <p:cNvSpPr/>
          <p:nvPr/>
        </p:nvSpPr>
        <p:spPr>
          <a:xfrm rot="1243969">
            <a:off x="3621269" y="841097"/>
            <a:ext cx="1713688" cy="478054"/>
          </a:xfrm>
          <a:prstGeom prst="rect">
            <a:avLst/>
          </a:prstGeom>
          <a:solidFill>
            <a:srgbClr val="0000FF"/>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smtClean="0">
                <a:solidFill>
                  <a:schemeClr val="bg1"/>
                </a:solidFill>
                <a:latin typeface="Verdana" pitchFamily="34" charset="0"/>
              </a:rPr>
              <a:t>MI</a:t>
            </a:r>
            <a:r>
              <a:rPr lang="en-US" sz="1400" b="1" i="1">
                <a:solidFill>
                  <a:schemeClr val="bg1"/>
                </a:solidFill>
                <a:latin typeface="Verdana" pitchFamily="34" charset="0"/>
              </a:rPr>
              <a:t>D</a:t>
            </a:r>
            <a:r>
              <a:rPr lang="en-US" sz="1400" b="1" i="1" smtClean="0">
                <a:solidFill>
                  <a:schemeClr val="bg1"/>
                </a:solidFill>
                <a:latin typeface="Verdana" pitchFamily="34" charset="0"/>
              </a:rPr>
              <a:t>I TOWER</a:t>
            </a:r>
            <a:endParaRPr lang="ru-RU" sz="1400" b="1" i="1">
              <a:solidFill>
                <a:schemeClr val="bg1"/>
              </a:solidFill>
              <a:latin typeface="Verdana" pitchFamily="34" charset="0"/>
            </a:endParaRPr>
          </a:p>
        </p:txBody>
      </p:sp>
      <p:pic>
        <p:nvPicPr>
          <p:cNvPr id="5124" name="Picture 4" descr="H:\1_COMPUTER CENTER - ERUDIT\1_ТО ПК ПОЛНЫЙ КУРС\Урок 8 корпус, блок питания\8_корпусы и блоки питания\1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2343784"/>
            <a:ext cx="2088232" cy="2673956"/>
          </a:xfrm>
          <a:prstGeom prst="rect">
            <a:avLst/>
          </a:prstGeom>
          <a:noFill/>
          <a:extLst>
            <a:ext uri="{909E8E84-426E-40DD-AFC4-6F175D3DCCD1}">
              <a14:hiddenFill xmlns:a14="http://schemas.microsoft.com/office/drawing/2010/main" xmlns="">
                <a:solidFill>
                  <a:srgbClr val="FFFFFF"/>
                </a:solidFill>
              </a14:hiddenFill>
            </a:ext>
          </a:extLst>
        </p:spPr>
      </p:pic>
      <p:pic>
        <p:nvPicPr>
          <p:cNvPr id="5125" name="Picture 5" descr="H:\1_COMPUTER CENTER - ERUDIT\1_ТО ПК ПОЛНЫЙ КУРС\Урок 8 корпус, блок питания\8_корпусы и блоки питания\16.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81334" y="1751020"/>
            <a:ext cx="3410736" cy="3410736"/>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Материал корпуса</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Материал корпуса</a:t>
            </a:r>
            <a:endParaRPr lang="ru-RU" sz="1200" b="1" i="1" dirty="0">
              <a:solidFill>
                <a:schemeClr val="bg1"/>
              </a:solidFill>
              <a:latin typeface="Verdana" pitchFamily="34" charset="0"/>
            </a:endParaRPr>
          </a:p>
        </p:txBody>
      </p:sp>
      <p:sp>
        <p:nvSpPr>
          <p:cNvPr id="9" name="Прямоугольник 8"/>
          <p:cNvSpPr/>
          <p:nvPr/>
        </p:nvSpPr>
        <p:spPr>
          <a:xfrm>
            <a:off x="214282" y="571484"/>
            <a:ext cx="5500726" cy="928694"/>
          </a:xfrm>
          <a:prstGeom prst="rect">
            <a:avLst/>
          </a:prstGeom>
          <a:solidFill>
            <a:schemeClr val="bg1"/>
          </a:solidFill>
          <a:ln w="3175">
            <a:solidFill>
              <a:schemeClr val="bg1">
                <a:lumMod val="8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800" i="1" dirty="0" smtClean="0">
                <a:solidFill>
                  <a:schemeClr val="tx1"/>
                </a:solidFill>
                <a:latin typeface="Verdana" pitchFamily="34" charset="0"/>
              </a:rPr>
              <a:t>От этого параметра зависит множество важных факторов: защита железа от внешних электромагнитных волн, защита пользователя от излучения компьютера, прочность и устойчивость каркаса. Наиболее выгодный вариант - корпус из </a:t>
            </a:r>
            <a:r>
              <a:rPr lang="ru-RU" sz="800" b="1" i="1" dirty="0" smtClean="0">
                <a:solidFill>
                  <a:srgbClr val="0000FF"/>
                </a:solidFill>
                <a:latin typeface="Verdana" pitchFamily="34" charset="0"/>
              </a:rPr>
              <a:t>листовой стали </a:t>
            </a:r>
            <a:r>
              <a:rPr lang="ru-RU" sz="800" i="1" dirty="0" smtClean="0">
                <a:solidFill>
                  <a:schemeClr val="tx1"/>
                </a:solidFill>
                <a:latin typeface="Verdana" pitchFamily="34" charset="0"/>
              </a:rPr>
              <a:t>толщиной от 0,7 мм. Существуют и алюминиевые кейсы, однако этот материал больше пригоден для создания дополнительных деталей и конструкций.</a:t>
            </a:r>
            <a:endParaRPr lang="ru-RU" sz="800" i="1" dirty="0">
              <a:solidFill>
                <a:schemeClr val="tx1"/>
              </a:solidFill>
              <a:latin typeface="Verdana" pitchFamily="34" charset="0"/>
            </a:endParaRPr>
          </a:p>
        </p:txBody>
      </p:sp>
      <p:pic>
        <p:nvPicPr>
          <p:cNvPr id="6146" name="Picture 2" descr="H:\1_COMPUTER CENTER - ERUDIT\1_ТО ПК ПОЛНЫЙ КУРС\Урок 8 корпус, блок питания\8_корпусы и блоки питания\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993404"/>
            <a:ext cx="3096344" cy="3096344"/>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H:\1_COMPUTER CENTER - ERUDIT\1_ТО ПК ПОЛНЫЙ КУРС\Урок 8 корпус, блок питания\8_корпусы и блоки питания\2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56176" y="1777380"/>
            <a:ext cx="2664296" cy="320999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149" name="Picture 5" descr="H:\1_COMPUTER CENTER - ERUDIT\1_ТО ПК ПОЛНЫЙ КУРС\Урок 8 корпус, блок питания\8_корпусы и блоки питания\2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91880" y="1824243"/>
            <a:ext cx="2391229" cy="319349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H:\1_COMPUTER CENTER - ERUDIT\1_ТО ПК ПОЛНЫЙ КУРС\Урок 8 корпус, блок питания\8_корпусы и блоки питания\3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18198" y="2065412"/>
            <a:ext cx="4286250" cy="3171825"/>
          </a:xfrm>
          <a:prstGeom prst="rect">
            <a:avLst/>
          </a:prstGeom>
          <a:noFill/>
          <a:extLst>
            <a:ext uri="{909E8E84-426E-40DD-AFC4-6F175D3DCCD1}">
              <a14:hiddenFill xmlns:a14="http://schemas.microsoft.com/office/drawing/2010/main" xmlns="">
                <a:solidFill>
                  <a:srgbClr val="FFFFFF"/>
                </a:solidFill>
              </a14:hiddenFill>
            </a:ext>
          </a:extLst>
        </p:spPr>
      </p:pic>
      <p:pic>
        <p:nvPicPr>
          <p:cNvPr id="8194" name="Picture 2" descr="H:\1_COMPUTER CENTER - ERUDIT\1_ТО ПК ПОЛНЫЙ КУРС\Урок 8 корпус, блок питания\8_корпусы и блоки питания\2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2181572"/>
            <a:ext cx="3571875" cy="31242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Охлаждение</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Охлаждение</a:t>
            </a:r>
            <a:endParaRPr lang="ru-RU" sz="1200" b="1" i="1" dirty="0">
              <a:solidFill>
                <a:schemeClr val="bg1"/>
              </a:solidFill>
              <a:latin typeface="Verdana" pitchFamily="34" charset="0"/>
            </a:endParaRPr>
          </a:p>
        </p:txBody>
      </p:sp>
      <p:sp>
        <p:nvSpPr>
          <p:cNvPr id="9" name="Прямоугольник 8"/>
          <p:cNvSpPr/>
          <p:nvPr/>
        </p:nvSpPr>
        <p:spPr>
          <a:xfrm>
            <a:off x="214282" y="571484"/>
            <a:ext cx="5500726" cy="1500198"/>
          </a:xfrm>
          <a:prstGeom prst="rect">
            <a:avLst/>
          </a:prstGeom>
          <a:solidFill>
            <a:schemeClr val="bg1"/>
          </a:solidFill>
          <a:ln w="3175">
            <a:solidFill>
              <a:schemeClr val="bg1">
                <a:lumMod val="8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800" i="1" dirty="0" smtClean="0">
                <a:solidFill>
                  <a:schemeClr val="tx1"/>
                </a:solidFill>
                <a:latin typeface="Verdana" pitchFamily="34" charset="0"/>
              </a:rPr>
              <a:t>Современное компьютерное железо предъявляет серьезные требования к </a:t>
            </a:r>
            <a:r>
              <a:rPr lang="ru-RU" sz="800" b="1" i="1" dirty="0" smtClean="0">
                <a:solidFill>
                  <a:srgbClr val="0000FF"/>
                </a:solidFill>
                <a:latin typeface="Verdana" pitchFamily="34" charset="0"/>
              </a:rPr>
              <a:t>системе охлаждения</a:t>
            </a:r>
            <a:r>
              <a:rPr lang="ru-RU" sz="800" i="1" dirty="0" smtClean="0">
                <a:solidFill>
                  <a:schemeClr val="tx1"/>
                </a:solidFill>
                <a:latin typeface="Verdana" pitchFamily="34" charset="0"/>
              </a:rPr>
              <a:t>: как локальной (которая монтируется непосредственно на устройство), так и глобальной (речь идет как раз об охлаждении, предусмотренном производителем корпуса). Прежде чем купить тот или иной корпус, необходимо детально изучить маршруты движения воздуха внутри кейса. Наиболее оптимальный вариант выглядит следующим образом: во внутреннюю часть корпуса воздух поступает из передней панели корпуса (посредством вентилятора или замаскированного отверстия, прикрытого декоративной сеткой или пластиной). Проходя через корзину с жесткими дисками и видео­карту, поток смешивается со струей воздуха, поступающей из бокового вентиляционного отверстия (для остужения системы охлаждения центрального процессора) и выводится во внешнюю среду через заднюю панель корпуса посредством корпусного </a:t>
            </a:r>
            <a:r>
              <a:rPr lang="ru-RU" sz="800" i="1" dirty="0" err="1" smtClean="0">
                <a:solidFill>
                  <a:schemeClr val="tx1"/>
                </a:solidFill>
                <a:latin typeface="Verdana" pitchFamily="34" charset="0"/>
              </a:rPr>
              <a:t>кулера</a:t>
            </a:r>
            <a:r>
              <a:rPr lang="ru-RU" sz="800" i="1" dirty="0" smtClean="0">
                <a:solidFill>
                  <a:schemeClr val="tx1"/>
                </a:solidFill>
                <a:latin typeface="Verdana" pitchFamily="34" charset="0"/>
              </a:rPr>
              <a:t>.</a:t>
            </a:r>
            <a:endParaRPr lang="ru-RU" sz="800" i="1" dirty="0">
              <a:solidFill>
                <a:schemeClr val="tx1"/>
              </a:solidFill>
              <a:latin typeface="Verdan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Наличие дополнительных опций</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Наличие дополнительных опций</a:t>
            </a:r>
            <a:endParaRPr lang="ru-RU" sz="1200" b="1" i="1" dirty="0">
              <a:solidFill>
                <a:schemeClr val="bg1"/>
              </a:solidFill>
              <a:latin typeface="Verdana" pitchFamily="34" charset="0"/>
            </a:endParaRPr>
          </a:p>
        </p:txBody>
      </p:sp>
      <p:pic>
        <p:nvPicPr>
          <p:cNvPr id="9218" name="Picture 2" descr="H:\1_COMPUTER CENTER - ERUDIT\1_ТО ПК ПОЛНЫЙ КУРС\Урок 8 корпус, блок питания\8_корпусы и блоки питания\3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0647" y="1633364"/>
            <a:ext cx="4048126" cy="35052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19" name="Picture 3" descr="H:\1_COMPUTER CENTER - ERUDIT\1_ТО ПК ПОЛНЫЙ КУРС\Урок 8 корпус, блок питания\8_корпусы и блоки питания\1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73502" y="1777380"/>
            <a:ext cx="2798898" cy="316835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Назначение блока питания</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Назначение блока питания</a:t>
            </a:r>
            <a:endParaRPr lang="ru-RU" sz="1200" b="1" i="1" dirty="0">
              <a:solidFill>
                <a:schemeClr val="bg1"/>
              </a:solidFill>
              <a:latin typeface="Verdana" pitchFamily="34" charset="0"/>
            </a:endParaRPr>
          </a:p>
        </p:txBody>
      </p:sp>
      <p:sp>
        <p:nvSpPr>
          <p:cNvPr id="9" name="Прямоугольник 8"/>
          <p:cNvSpPr/>
          <p:nvPr/>
        </p:nvSpPr>
        <p:spPr>
          <a:xfrm>
            <a:off x="285720" y="571484"/>
            <a:ext cx="5500726" cy="1143008"/>
          </a:xfrm>
          <a:prstGeom prst="rect">
            <a:avLst/>
          </a:prstGeom>
          <a:solidFill>
            <a:schemeClr val="bg1"/>
          </a:solidFill>
          <a:ln w="3175">
            <a:solidFill>
              <a:schemeClr val="bg1">
                <a:lumMod val="8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800" i="1" dirty="0" smtClean="0">
                <a:solidFill>
                  <a:schemeClr val="tx1"/>
                </a:solidFill>
                <a:latin typeface="Verdana" pitchFamily="34" charset="0"/>
              </a:rPr>
              <a:t>Осуществить грамотный подбор </a:t>
            </a:r>
            <a:r>
              <a:rPr lang="ru-RU" sz="800" b="1" i="1" dirty="0" smtClean="0">
                <a:solidFill>
                  <a:srgbClr val="0000FF"/>
                </a:solidFill>
                <a:latin typeface="Verdana" pitchFamily="34" charset="0"/>
              </a:rPr>
              <a:t>блока питания </a:t>
            </a:r>
            <a:r>
              <a:rPr lang="ru-RU" sz="800" i="1" dirty="0" smtClean="0">
                <a:solidFill>
                  <a:schemeClr val="tx1"/>
                </a:solidFill>
                <a:latin typeface="Verdana" pitchFamily="34" charset="0"/>
              </a:rPr>
              <a:t>- значит обеспечить комфортные условия для функционирования всех элементов </a:t>
            </a:r>
            <a:r>
              <a:rPr lang="ru-RU" sz="800" i="1" dirty="0" err="1" smtClean="0">
                <a:solidFill>
                  <a:schemeClr val="tx1"/>
                </a:solidFill>
                <a:latin typeface="Verdana" pitchFamily="34" charset="0"/>
              </a:rPr>
              <a:t>системника</a:t>
            </a:r>
            <a:r>
              <a:rPr lang="ru-RU" sz="800" i="1" dirty="0" smtClean="0">
                <a:solidFill>
                  <a:schemeClr val="tx1"/>
                </a:solidFill>
                <a:latin typeface="Verdana" pitchFamily="34" charset="0"/>
              </a:rPr>
              <a:t>: материнской платы, центрального процессора, оперативной памяти, видеокарты, жестких дисков, приводов, вентиляторов и прочих </a:t>
            </a:r>
            <a:r>
              <a:rPr lang="ru-RU" sz="800" i="1" dirty="0" err="1" smtClean="0">
                <a:solidFill>
                  <a:schemeClr val="tx1"/>
                </a:solidFill>
                <a:latin typeface="Verdana" pitchFamily="34" charset="0"/>
              </a:rPr>
              <a:t>девайсов</a:t>
            </a:r>
            <a:r>
              <a:rPr lang="ru-RU" sz="800" i="1" dirty="0" smtClean="0">
                <a:solidFill>
                  <a:schemeClr val="tx1"/>
                </a:solidFill>
                <a:latin typeface="Verdana" pitchFamily="34" charset="0"/>
              </a:rPr>
              <a:t>. При покупке источника электроэнергии для вашего информационного помощника следует рассмотреть следующие характеристики: мощность, количество и </a:t>
            </a:r>
            <a:r>
              <a:rPr lang="ru-RU" sz="800" i="1" smtClean="0">
                <a:solidFill>
                  <a:schemeClr val="tx1"/>
                </a:solidFill>
                <a:latin typeface="Verdana" pitchFamily="34" charset="0"/>
              </a:rPr>
              <a:t>типы разъемов, </a:t>
            </a:r>
            <a:r>
              <a:rPr lang="ru-RU" sz="800" i="1" dirty="0" err="1" smtClean="0">
                <a:solidFill>
                  <a:schemeClr val="tx1"/>
                </a:solidFill>
                <a:latin typeface="Verdana" pitchFamily="34" charset="0"/>
              </a:rPr>
              <a:t>моддерские</a:t>
            </a:r>
            <a:r>
              <a:rPr lang="ru-RU" sz="800" i="1" dirty="0" smtClean="0">
                <a:solidFill>
                  <a:schemeClr val="tx1"/>
                </a:solidFill>
                <a:latin typeface="Verdana" pitchFamily="34" charset="0"/>
              </a:rPr>
              <a:t> возможности, фирма-производитель.</a:t>
            </a:r>
            <a:endParaRPr lang="ru-RU" sz="800" i="1" dirty="0">
              <a:solidFill>
                <a:schemeClr val="tx1"/>
              </a:solidFill>
              <a:latin typeface="Verdana" pitchFamily="34" charset="0"/>
            </a:endParaRPr>
          </a:p>
        </p:txBody>
      </p:sp>
      <p:pic>
        <p:nvPicPr>
          <p:cNvPr id="10242" name="Picture 2" descr="H:\1_COMPUTER CENTER - ERUDIT\1_ТО ПК ПОЛНЫЙ КУРС\Урок 8 корпус, блок питания\8_корпусы и блоки питания\3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1921395"/>
            <a:ext cx="3617929" cy="3183777"/>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descr="H:\1_COMPUTER CENTER - ERUDIT\1_ТО ПК ПОЛНЫЙ КУРС\Урок 8 корпус, блок питания\8_корпусы и блоки питания\3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4048" y="2000562"/>
            <a:ext cx="3810001" cy="31051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Производители</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Производители</a:t>
            </a:r>
            <a:endParaRPr lang="ru-RU" sz="1200" b="1" i="1" dirty="0">
              <a:solidFill>
                <a:schemeClr val="bg1"/>
              </a:solidFill>
              <a:latin typeface="Verdana" pitchFamily="34" charset="0"/>
            </a:endParaRPr>
          </a:p>
        </p:txBody>
      </p:sp>
      <p:pic>
        <p:nvPicPr>
          <p:cNvPr id="13315" name="Picture 3" descr="H:\1_COMPUTER CENTER - ERUDIT\1_ТО ПК ПОЛНЫЙ КУРС\Урок 8 корпус, блок питания\8_корпусы и блоки питания\4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87824" y="1523216"/>
            <a:ext cx="3288035" cy="2630428"/>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8" descr="H:\1_COMPUTER CENTER - ERUDIT\1_ТО ПК ПОЛНЫЙ КУРС\Урок 8 корпус, блок питания\8_корпусы и блоки питания\36.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837497"/>
            <a:ext cx="2062163" cy="10382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26" name="Picture 2" descr="H:\1_COMPUTER CENTER - ERUDIT\1_ТО ПК ПОЛНЫЙ КУРС\Урок 8 корпус, блок питания\8_корпусы и блоки питания\4.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4116" y="2425452"/>
            <a:ext cx="1905001" cy="1905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27" name="Picture 3" descr="H:\1_COMPUTER CENTER - ERUDIT\1_ТО ПК ПОЛНЫЙ КУРС\Урок 8 корпус, блок питания\8_корпусы и блоки питания\53.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63888" y="4392677"/>
            <a:ext cx="1569863" cy="60872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28" name="Picture 4" descr="H:\1_COMPUTER CENTER - ERUDIT\1_ТО ПК ПОЛНЫЙ КУРС\Урок 8 корпус, блок питания\8_корпусы и блоки питания\55.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660232" y="2462344"/>
            <a:ext cx="1584176" cy="157028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pic>
        <p:nvPicPr>
          <p:cNvPr id="1029" name="Picture 5" descr="H:\1_COMPUTER CENTER - ERUDIT\1_ТО ПК ПОЛНЫЙ КУРС\Урок 8 корпус, блок питания\8_корпусы и блоки питания\57.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372200" y="633395"/>
            <a:ext cx="2232248" cy="136000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Назначение блока питания</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Назначение блока питания</a:t>
            </a:r>
            <a:endParaRPr lang="ru-RU" sz="1200" b="1" i="1" dirty="0">
              <a:solidFill>
                <a:schemeClr val="bg1"/>
              </a:solidFill>
              <a:latin typeface="Verdana" pitchFamily="34" charset="0"/>
            </a:endParaRPr>
          </a:p>
        </p:txBody>
      </p:sp>
      <p:pic>
        <p:nvPicPr>
          <p:cNvPr id="12290" name="Picture 2" descr="H:\1_COMPUTER CENTER - ERUDIT\1_ТО ПК ПОЛНЫЙ КУРС\Урок 8 корпус, блок питания\8_корпусы и блоки питания\5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356614"/>
            <a:ext cx="3384376" cy="3373094"/>
          </a:xfrm>
          <a:prstGeom prst="rect">
            <a:avLst/>
          </a:prstGeom>
          <a:noFill/>
          <a:extLst>
            <a:ext uri="{909E8E84-426E-40DD-AFC4-6F175D3DCCD1}">
              <a14:hiddenFill xmlns:a14="http://schemas.microsoft.com/office/drawing/2010/main" xmlns="">
                <a:solidFill>
                  <a:srgbClr val="FFFFFF"/>
                </a:solidFill>
              </a14:hiddenFill>
            </a:ext>
          </a:extLst>
        </p:spPr>
      </p:pic>
      <p:pic>
        <p:nvPicPr>
          <p:cNvPr id="12291" name="Picture 3" descr="H:\1_COMPUTER CENTER - ERUDIT\1_ТО ПК ПОЛНЫЙ КУРС\Урок 8 корпус, блок питания\8_корпусы и блоки питания\4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67944" y="625252"/>
            <a:ext cx="4790306" cy="33106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18979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1_COMPUTER CENTER - ERUDIT\1_ТО ПК ПОЛНЫЙ КУРС\Урок 8 корпус, блок питания\8_корпусы и блоки питания\4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8237" y="1919064"/>
            <a:ext cx="4286251" cy="33147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1266" name="Picture 2" descr="H:\1_COMPUTER CENTER - ERUDIT\1_ТО ПК ПОЛНЫЙ КУРС\Урок 8 корпус, блок питания\8_корпусы и блоки питания\4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2065412"/>
            <a:ext cx="3333750" cy="32004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0" y="-20"/>
            <a:ext cx="9144000" cy="357190"/>
          </a:xfrm>
          <a:prstGeom prst="rect">
            <a:avLst/>
          </a:prstGeom>
          <a:ln>
            <a:noFill/>
          </a:ln>
          <a:effectLst/>
          <a:scene3d>
            <a:camera prst="orthographicFront">
              <a:rot lat="0" lon="0" rev="0"/>
            </a:camera>
            <a:lightRig rig="glow" dir="t">
              <a:rot lat="0" lon="0" rev="14100000"/>
            </a:lightRig>
          </a:scene3d>
          <a:sp3d prstMaterial="softEdge">
            <a:bevelT w="127000" prst="artDeco"/>
          </a:sp3d>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Мощность блока питания</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a:noFill/>
          </a:ln>
          <a:effectLst/>
          <a:scene3d>
            <a:camera prst="orthographicFront">
              <a:rot lat="0" lon="0" rev="0"/>
            </a:camera>
            <a:lightRig rig="glow" dir="t">
              <a:rot lat="0" lon="0" rev="14100000"/>
            </a:lightRig>
          </a:scene3d>
          <a:sp3d prstMaterial="softEdge">
            <a:bevelT w="127000" prst="artDeco"/>
          </a:sp3d>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Мощность блока питания</a:t>
            </a:r>
            <a:endParaRPr lang="ru-RU" sz="1200" b="1" i="1" dirty="0">
              <a:solidFill>
                <a:schemeClr val="bg1"/>
              </a:solidFill>
              <a:latin typeface="Verdana" pitchFamily="34" charset="0"/>
            </a:endParaRPr>
          </a:p>
        </p:txBody>
      </p:sp>
      <p:sp>
        <p:nvSpPr>
          <p:cNvPr id="9" name="Прямоугольник 8"/>
          <p:cNvSpPr/>
          <p:nvPr/>
        </p:nvSpPr>
        <p:spPr>
          <a:xfrm>
            <a:off x="285720" y="571484"/>
            <a:ext cx="5500726" cy="1357322"/>
          </a:xfrm>
          <a:prstGeom prst="rect">
            <a:avLst/>
          </a:prstGeom>
          <a:solidFill>
            <a:schemeClr val="bg1"/>
          </a:solidFill>
          <a:ln w="3175">
            <a:solidFill>
              <a:schemeClr val="bg1">
                <a:lumMod val="8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800" i="1" dirty="0" smtClean="0">
                <a:solidFill>
                  <a:schemeClr val="tx1"/>
                </a:solidFill>
                <a:latin typeface="Verdana" pitchFamily="34" charset="0"/>
              </a:rPr>
              <a:t>Основная характеристика, </a:t>
            </a:r>
            <a:r>
              <a:rPr lang="ru-RU" sz="800" i="1" smtClean="0">
                <a:solidFill>
                  <a:schemeClr val="tx1"/>
                </a:solidFill>
                <a:latin typeface="Verdana" pitchFamily="34" charset="0"/>
              </a:rPr>
              <a:t>к выбору </a:t>
            </a:r>
            <a:r>
              <a:rPr lang="ru-RU" sz="800" i="1" dirty="0" smtClean="0">
                <a:solidFill>
                  <a:schemeClr val="tx1"/>
                </a:solidFill>
                <a:latin typeface="Verdana" pitchFamily="34" charset="0"/>
              </a:rPr>
              <a:t>которой необходимо отнестись со всей серьезностью. Мощность блока питания измеряется в ваттах (Вт) и число этих самых </a:t>
            </a:r>
            <a:r>
              <a:rPr lang="ru-RU" sz="800" i="1" smtClean="0">
                <a:solidFill>
                  <a:schemeClr val="tx1"/>
                </a:solidFill>
                <a:latin typeface="Verdana" pitchFamily="34" charset="0"/>
              </a:rPr>
              <a:t>ватт должно </a:t>
            </a:r>
            <a:r>
              <a:rPr lang="ru-RU" sz="800" i="1" dirty="0" smtClean="0">
                <a:solidFill>
                  <a:schemeClr val="tx1"/>
                </a:solidFill>
                <a:latin typeface="Verdana" pitchFamily="34" charset="0"/>
              </a:rPr>
              <a:t>быть прямо пропорционально мощности, количеству </a:t>
            </a:r>
            <a:r>
              <a:rPr lang="ru-RU" sz="800" i="1" smtClean="0">
                <a:solidFill>
                  <a:schemeClr val="tx1"/>
                </a:solidFill>
                <a:latin typeface="Verdana" pitchFamily="34" charset="0"/>
              </a:rPr>
              <a:t>и производительности </a:t>
            </a:r>
            <a:r>
              <a:rPr lang="ru-RU" sz="800" i="1" dirty="0" smtClean="0">
                <a:solidFill>
                  <a:schemeClr val="tx1"/>
                </a:solidFill>
                <a:latin typeface="Verdana" pitchFamily="34" charset="0"/>
              </a:rPr>
              <a:t>железа, используемого в вашем персональном компьютере. Именно поэтому выбор БП следует осуществлять в индивидуальном порядке, учитывая все особенности системы, используемой вами.</a:t>
            </a:r>
          </a:p>
          <a:p>
            <a:pPr algn="just"/>
            <a:r>
              <a:rPr lang="ru-RU" sz="800" i="1" dirty="0" smtClean="0">
                <a:solidFill>
                  <a:schemeClr val="tx1"/>
                </a:solidFill>
                <a:latin typeface="Verdana" pitchFamily="34" charset="0"/>
              </a:rPr>
              <a:t>Для того чтобы </a:t>
            </a:r>
            <a:r>
              <a:rPr lang="ru-RU" sz="800" i="1" smtClean="0">
                <a:solidFill>
                  <a:schemeClr val="tx1"/>
                </a:solidFill>
                <a:latin typeface="Verdana" pitchFamily="34" charset="0"/>
              </a:rPr>
              <a:t>рассчитать оптимальную </a:t>
            </a:r>
            <a:r>
              <a:rPr lang="ru-RU" sz="800" i="1" dirty="0" smtClean="0">
                <a:solidFill>
                  <a:schemeClr val="tx1"/>
                </a:solidFill>
                <a:latin typeface="Verdana" pitchFamily="34" charset="0"/>
              </a:rPr>
              <a:t>мощность блока питания, необходимо сложить показатели энергопотребления абсолютно всех устройств, </a:t>
            </a:r>
            <a:r>
              <a:rPr lang="ru-RU" sz="800" i="1" dirty="0" err="1" smtClean="0">
                <a:solidFill>
                  <a:schemeClr val="tx1"/>
                </a:solidFill>
                <a:latin typeface="Verdana" pitchFamily="34" charset="0"/>
              </a:rPr>
              <a:t>становленных</a:t>
            </a:r>
            <a:r>
              <a:rPr lang="ru-RU" sz="800" i="1" dirty="0" smtClean="0">
                <a:solidFill>
                  <a:schemeClr val="tx1"/>
                </a:solidFill>
                <a:latin typeface="Verdana" pitchFamily="34" charset="0"/>
              </a:rPr>
              <a:t> в системном блоке. Далее следует прибавить к получившемуся значе­нию примерно </a:t>
            </a:r>
            <a:r>
              <a:rPr lang="ru-RU" sz="800" b="1" i="1" dirty="0" smtClean="0">
                <a:solidFill>
                  <a:srgbClr val="0000FF"/>
                </a:solidFill>
                <a:latin typeface="Verdana" pitchFamily="34" charset="0"/>
              </a:rPr>
              <a:t>20% </a:t>
            </a:r>
            <a:r>
              <a:rPr lang="ru-RU" sz="800" i="1" dirty="0" smtClean="0">
                <a:solidFill>
                  <a:schemeClr val="tx1"/>
                </a:solidFill>
                <a:latin typeface="Verdana" pitchFamily="34" charset="0"/>
              </a:rPr>
              <a:t>- и вы получите желанный результат. Возникает логичный вопрос, касающийся дополнительных </a:t>
            </a:r>
            <a:r>
              <a:rPr lang="ru-RU" sz="800" i="1" smtClean="0">
                <a:solidFill>
                  <a:schemeClr val="tx1"/>
                </a:solidFill>
                <a:latin typeface="Verdana" pitchFamily="34" charset="0"/>
              </a:rPr>
              <a:t>20%. Это необходимо для того чтобы Ваш БП не работал на предельных режимах.</a:t>
            </a:r>
            <a:endParaRPr lang="ru-RU" sz="800" i="1" dirty="0">
              <a:solidFill>
                <a:schemeClr val="tx1"/>
              </a:solidFill>
              <a:latin typeface="Verdan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0"/>
            <a:ext cx="9144000" cy="35719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ru-RU" sz="1200" b="1" i="1" dirty="0" smtClean="0">
                <a:solidFill>
                  <a:schemeClr val="bg1"/>
                </a:solidFill>
                <a:latin typeface="Verdana" pitchFamily="34" charset="0"/>
              </a:rPr>
              <a:t>Типы разъемов</a:t>
            </a:r>
            <a:endParaRPr lang="ru-RU" sz="1200" b="1" i="1" dirty="0">
              <a:solidFill>
                <a:schemeClr val="bg1"/>
              </a:solidFill>
              <a:latin typeface="Verdana" pitchFamily="34" charset="0"/>
            </a:endParaRPr>
          </a:p>
        </p:txBody>
      </p:sp>
      <p:sp>
        <p:nvSpPr>
          <p:cNvPr id="7" name="Прямоугольник 6"/>
          <p:cNvSpPr/>
          <p:nvPr/>
        </p:nvSpPr>
        <p:spPr>
          <a:xfrm>
            <a:off x="-32" y="5357830"/>
            <a:ext cx="9144000" cy="35719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r>
              <a:rPr lang="ru-RU" sz="1200" b="1" i="1" dirty="0" smtClean="0">
                <a:solidFill>
                  <a:schemeClr val="bg1"/>
                </a:solidFill>
                <a:latin typeface="Verdana" pitchFamily="34" charset="0"/>
              </a:rPr>
              <a:t>Типы разъемов</a:t>
            </a:r>
            <a:endParaRPr lang="ru-RU" sz="1200" b="1" i="1" dirty="0">
              <a:solidFill>
                <a:schemeClr val="bg1"/>
              </a:solidFill>
              <a:latin typeface="Verdana" pitchFamily="34" charset="0"/>
            </a:endParaRPr>
          </a:p>
        </p:txBody>
      </p:sp>
      <p:sp>
        <p:nvSpPr>
          <p:cNvPr id="9" name="Прямоугольник 8"/>
          <p:cNvSpPr/>
          <p:nvPr/>
        </p:nvSpPr>
        <p:spPr>
          <a:xfrm>
            <a:off x="5786446" y="500046"/>
            <a:ext cx="3214710" cy="3071834"/>
          </a:xfrm>
          <a:prstGeom prst="rect">
            <a:avLst/>
          </a:prstGeom>
          <a:solidFill>
            <a:schemeClr val="bg1"/>
          </a:solidFill>
          <a:ln w="3175">
            <a:solidFill>
              <a:schemeClr val="bg1">
                <a:lumMod val="8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800" i="1" dirty="0" smtClean="0">
                <a:solidFill>
                  <a:schemeClr val="tx1"/>
                </a:solidFill>
                <a:latin typeface="Verdana" pitchFamily="34" charset="0"/>
              </a:rPr>
              <a:t>В зависимости от производителя и модели блока питания, количество и типы разъемов для подключения устройств могут быть </a:t>
            </a:r>
            <a:r>
              <a:rPr lang="ru-RU" sz="800" i="1" smtClean="0">
                <a:solidFill>
                  <a:schemeClr val="tx1"/>
                </a:solidFill>
                <a:latin typeface="Verdana" pitchFamily="34" charset="0"/>
              </a:rPr>
              <a:t>различными.</a:t>
            </a:r>
          </a:p>
          <a:p>
            <a:pPr algn="just"/>
            <a:endParaRPr lang="ru-RU" sz="800" i="1" dirty="0" smtClean="0">
              <a:solidFill>
                <a:schemeClr val="tx1"/>
              </a:solidFill>
              <a:latin typeface="Verdana" pitchFamily="34" charset="0"/>
            </a:endParaRPr>
          </a:p>
          <a:p>
            <a:pPr algn="just"/>
            <a:r>
              <a:rPr lang="ru-RU" sz="800" b="1" i="1" dirty="0" smtClean="0">
                <a:solidFill>
                  <a:srgbClr val="FF0000"/>
                </a:solidFill>
                <a:latin typeface="Verdana" pitchFamily="34" charset="0"/>
              </a:rPr>
              <a:t>20-</a:t>
            </a:r>
            <a:r>
              <a:rPr lang="en-US" sz="800" b="1" i="1" dirty="0" smtClean="0">
                <a:solidFill>
                  <a:srgbClr val="FF0000"/>
                </a:solidFill>
                <a:latin typeface="Verdana" pitchFamily="34" charset="0"/>
              </a:rPr>
              <a:t>pin</a:t>
            </a:r>
            <a:r>
              <a:rPr lang="ru-RU" sz="800" b="1" i="1" dirty="0" smtClean="0">
                <a:solidFill>
                  <a:srgbClr val="FF0000"/>
                </a:solidFill>
                <a:latin typeface="Verdana" pitchFamily="34" charset="0"/>
              </a:rPr>
              <a:t> или 24-</a:t>
            </a:r>
            <a:r>
              <a:rPr lang="en-US" sz="800" b="1" i="1" dirty="0" smtClean="0">
                <a:solidFill>
                  <a:srgbClr val="FF0000"/>
                </a:solidFill>
                <a:latin typeface="Verdana" pitchFamily="34" charset="0"/>
              </a:rPr>
              <a:t>pin</a:t>
            </a:r>
            <a:r>
              <a:rPr lang="ru-RU" sz="800" b="1" i="1" dirty="0" smtClean="0">
                <a:solidFill>
                  <a:srgbClr val="FF0000"/>
                </a:solidFill>
                <a:latin typeface="Verdana" pitchFamily="34" charset="0"/>
              </a:rPr>
              <a:t> </a:t>
            </a:r>
            <a:r>
              <a:rPr lang="ru-RU" sz="800" i="1" dirty="0" smtClean="0">
                <a:solidFill>
                  <a:schemeClr val="tx1"/>
                </a:solidFill>
                <a:latin typeface="Verdana" pitchFamily="34" charset="0"/>
              </a:rPr>
              <a:t>для подключения материнской платы. 20-</a:t>
            </a:r>
            <a:r>
              <a:rPr lang="en-US" sz="800" i="1" dirty="0" smtClean="0">
                <a:solidFill>
                  <a:schemeClr val="tx1"/>
                </a:solidFill>
                <a:latin typeface="Verdana" pitchFamily="34" charset="0"/>
              </a:rPr>
              <a:t>pin</a:t>
            </a:r>
            <a:r>
              <a:rPr lang="ru-RU" sz="800" i="1" dirty="0" smtClean="0">
                <a:solidFill>
                  <a:schemeClr val="tx1"/>
                </a:solidFill>
                <a:latin typeface="Verdana" pitchFamily="34" charset="0"/>
              </a:rPr>
              <a:t> </a:t>
            </a:r>
            <a:r>
              <a:rPr lang="ru-RU" sz="800" i="1" smtClean="0">
                <a:solidFill>
                  <a:schemeClr val="tx1"/>
                </a:solidFill>
                <a:latin typeface="Verdana" pitchFamily="34" charset="0"/>
              </a:rPr>
              <a:t>дополняется разъемом </a:t>
            </a:r>
            <a:r>
              <a:rPr lang="ru-RU" sz="800" i="1" dirty="0" smtClean="0">
                <a:solidFill>
                  <a:schemeClr val="tx1"/>
                </a:solidFill>
                <a:latin typeface="Verdana" pitchFamily="34" charset="0"/>
              </a:rPr>
              <a:t>4-</a:t>
            </a:r>
            <a:r>
              <a:rPr lang="en-US" sz="800" i="1" dirty="0" smtClean="0">
                <a:solidFill>
                  <a:schemeClr val="tx1"/>
                </a:solidFill>
                <a:latin typeface="Verdana" pitchFamily="34" charset="0"/>
              </a:rPr>
              <a:t>pin</a:t>
            </a:r>
            <a:r>
              <a:rPr lang="ru-RU" sz="800" i="1" dirty="0" smtClean="0">
                <a:solidFill>
                  <a:schemeClr val="tx1"/>
                </a:solidFill>
                <a:latin typeface="Verdana" pitchFamily="34" charset="0"/>
              </a:rPr>
              <a:t> (вариант для старых материнских плат), что в результате превращается в полноправный 24-</a:t>
            </a:r>
            <a:r>
              <a:rPr lang="en-US" sz="800" i="1" dirty="0" smtClean="0">
                <a:solidFill>
                  <a:schemeClr val="tx1"/>
                </a:solidFill>
                <a:latin typeface="Verdana" pitchFamily="34" charset="0"/>
              </a:rPr>
              <a:t>pin</a:t>
            </a:r>
            <a:r>
              <a:rPr lang="ru-RU" sz="800" i="1" dirty="0" smtClean="0">
                <a:solidFill>
                  <a:schemeClr val="tx1"/>
                </a:solidFill>
                <a:latin typeface="Verdana" pitchFamily="34" charset="0"/>
              </a:rPr>
              <a:t>, используемый на современных </a:t>
            </a:r>
            <a:r>
              <a:rPr lang="ru-RU" sz="800" i="1" smtClean="0">
                <a:solidFill>
                  <a:schemeClr val="tx1"/>
                </a:solidFill>
                <a:latin typeface="Verdana" pitchFamily="34" charset="0"/>
              </a:rPr>
              <a:t>платах;</a:t>
            </a:r>
          </a:p>
          <a:p>
            <a:pPr algn="just"/>
            <a:endParaRPr lang="ru-RU" sz="800" i="1" dirty="0" smtClean="0">
              <a:solidFill>
                <a:schemeClr val="tx1"/>
              </a:solidFill>
              <a:latin typeface="Verdana" pitchFamily="34" charset="0"/>
            </a:endParaRPr>
          </a:p>
          <a:p>
            <a:pPr algn="just"/>
            <a:r>
              <a:rPr lang="ru-RU" sz="800" i="1" dirty="0" smtClean="0">
                <a:solidFill>
                  <a:schemeClr val="tx1"/>
                </a:solidFill>
                <a:latin typeface="Verdana" pitchFamily="34" charset="0"/>
              </a:rPr>
              <a:t>Периферийный </a:t>
            </a:r>
            <a:r>
              <a:rPr lang="ru-RU" sz="800" i="1" dirty="0" err="1" smtClean="0">
                <a:solidFill>
                  <a:schemeClr val="tx1"/>
                </a:solidFill>
                <a:latin typeface="Verdana" pitchFamily="34" charset="0"/>
              </a:rPr>
              <a:t>молекс</a:t>
            </a:r>
            <a:r>
              <a:rPr lang="ru-RU" sz="800" i="1" dirty="0" smtClean="0">
                <a:solidFill>
                  <a:schemeClr val="tx1"/>
                </a:solidFill>
                <a:latin typeface="Verdana" pitchFamily="34" charset="0"/>
              </a:rPr>
              <a:t> </a:t>
            </a:r>
            <a:r>
              <a:rPr lang="ru-RU" sz="800" b="1" i="1" dirty="0" smtClean="0">
                <a:solidFill>
                  <a:srgbClr val="FF0000"/>
                </a:solidFill>
                <a:latin typeface="Verdana" pitchFamily="34" charset="0"/>
              </a:rPr>
              <a:t>4-</a:t>
            </a:r>
            <a:r>
              <a:rPr lang="en-US" sz="800" b="1" i="1" dirty="0" smtClean="0">
                <a:solidFill>
                  <a:srgbClr val="FF0000"/>
                </a:solidFill>
                <a:latin typeface="Verdana" pitchFamily="34" charset="0"/>
              </a:rPr>
              <a:t>pin</a:t>
            </a:r>
            <a:r>
              <a:rPr lang="ru-RU" sz="800" b="1" i="1" dirty="0" smtClean="0">
                <a:solidFill>
                  <a:srgbClr val="FF0000"/>
                </a:solidFill>
                <a:latin typeface="Verdana" pitchFamily="34" charset="0"/>
              </a:rPr>
              <a:t> </a:t>
            </a:r>
            <a:r>
              <a:rPr lang="ru-RU" sz="800" i="1" dirty="0" smtClean="0">
                <a:solidFill>
                  <a:schemeClr val="tx1"/>
                </a:solidFill>
                <a:latin typeface="Verdana" pitchFamily="34" charset="0"/>
              </a:rPr>
              <a:t>для подключения жесткого диска, приводов </a:t>
            </a:r>
            <a:r>
              <a:rPr lang="en-US" sz="800" i="1" dirty="0" smtClean="0">
                <a:solidFill>
                  <a:schemeClr val="tx1"/>
                </a:solidFill>
                <a:latin typeface="Verdana" pitchFamily="34" charset="0"/>
              </a:rPr>
              <a:t>CD</a:t>
            </a:r>
            <a:r>
              <a:rPr lang="ru-RU" sz="800" i="1" dirty="0" smtClean="0">
                <a:solidFill>
                  <a:schemeClr val="tx1"/>
                </a:solidFill>
                <a:latin typeface="Verdana" pitchFamily="34" charset="0"/>
              </a:rPr>
              <a:t> и </a:t>
            </a:r>
            <a:r>
              <a:rPr lang="en-US" sz="800" i="1" dirty="0" smtClean="0">
                <a:solidFill>
                  <a:schemeClr val="tx1"/>
                </a:solidFill>
                <a:latin typeface="Verdana" pitchFamily="34" charset="0"/>
              </a:rPr>
              <a:t>DVD</a:t>
            </a:r>
            <a:r>
              <a:rPr lang="ru-RU" sz="800" i="1" smtClean="0">
                <a:solidFill>
                  <a:schemeClr val="tx1"/>
                </a:solidFill>
                <a:latin typeface="Verdana" pitchFamily="34" charset="0"/>
              </a:rPr>
              <a:t>, вентиляторов </a:t>
            </a:r>
            <a:r>
              <a:rPr lang="ru-RU" sz="800" i="1" dirty="0" smtClean="0">
                <a:solidFill>
                  <a:schemeClr val="tx1"/>
                </a:solidFill>
                <a:latin typeface="Verdana" pitchFamily="34" charset="0"/>
              </a:rPr>
              <a:t>с переходниками, неоновых ламп и </a:t>
            </a:r>
            <a:r>
              <a:rPr lang="ru-RU" sz="800" i="1" smtClean="0">
                <a:solidFill>
                  <a:schemeClr val="tx1"/>
                </a:solidFill>
                <a:latin typeface="Verdana" pitchFamily="34" charset="0"/>
              </a:rPr>
              <a:t>т.д.;</a:t>
            </a:r>
          </a:p>
          <a:p>
            <a:pPr algn="just"/>
            <a:endParaRPr lang="ru-RU" sz="800" i="1" dirty="0" smtClean="0">
              <a:solidFill>
                <a:schemeClr val="tx1"/>
              </a:solidFill>
              <a:latin typeface="Verdana" pitchFamily="34" charset="0"/>
            </a:endParaRPr>
          </a:p>
          <a:p>
            <a:pPr algn="just"/>
            <a:r>
              <a:rPr lang="ru-RU" sz="800" b="1" i="1" dirty="0" smtClean="0">
                <a:solidFill>
                  <a:srgbClr val="FF0000"/>
                </a:solidFill>
                <a:latin typeface="Verdana" pitchFamily="34" charset="0"/>
              </a:rPr>
              <a:t>6-</a:t>
            </a:r>
            <a:r>
              <a:rPr lang="en-US" sz="800" b="1" i="1" dirty="0" smtClean="0">
                <a:solidFill>
                  <a:srgbClr val="FF0000"/>
                </a:solidFill>
                <a:latin typeface="Verdana" pitchFamily="34" charset="0"/>
              </a:rPr>
              <a:t>pin </a:t>
            </a:r>
            <a:r>
              <a:rPr lang="en-US" sz="800" i="1" dirty="0" smtClean="0">
                <a:solidFill>
                  <a:schemeClr val="tx1"/>
                </a:solidFill>
                <a:latin typeface="Verdana" pitchFamily="34" charset="0"/>
              </a:rPr>
              <a:t>PCI</a:t>
            </a:r>
            <a:r>
              <a:rPr lang="ru-RU" sz="800" i="1" dirty="0" smtClean="0">
                <a:solidFill>
                  <a:schemeClr val="tx1"/>
                </a:solidFill>
                <a:latin typeface="Verdana" pitchFamily="34" charset="0"/>
              </a:rPr>
              <a:t>-</a:t>
            </a:r>
            <a:r>
              <a:rPr lang="en-US" sz="800" i="1" dirty="0" smtClean="0">
                <a:solidFill>
                  <a:schemeClr val="tx1"/>
                </a:solidFill>
                <a:latin typeface="Verdana" pitchFamily="34" charset="0"/>
              </a:rPr>
              <a:t>Express</a:t>
            </a:r>
            <a:r>
              <a:rPr lang="ru-RU" sz="800" i="1" dirty="0" smtClean="0">
                <a:solidFill>
                  <a:schemeClr val="tx1"/>
                </a:solidFill>
                <a:latin typeface="Verdana" pitchFamily="34" charset="0"/>
              </a:rPr>
              <a:t> для подачи питания к современным </a:t>
            </a:r>
            <a:r>
              <a:rPr lang="ru-RU" sz="800" i="1" smtClean="0">
                <a:solidFill>
                  <a:schemeClr val="tx1"/>
                </a:solidFill>
                <a:latin typeface="Verdana" pitchFamily="34" charset="0"/>
              </a:rPr>
              <a:t>видеокартам;</a:t>
            </a:r>
          </a:p>
          <a:p>
            <a:pPr algn="just"/>
            <a:endParaRPr lang="ru-RU" sz="800" i="1" dirty="0" smtClean="0">
              <a:solidFill>
                <a:schemeClr val="tx1"/>
              </a:solidFill>
              <a:latin typeface="Verdana" pitchFamily="34" charset="0"/>
            </a:endParaRPr>
          </a:p>
          <a:p>
            <a:pPr algn="just"/>
            <a:r>
              <a:rPr lang="ru-RU" sz="800" b="1" i="1" dirty="0" smtClean="0">
                <a:solidFill>
                  <a:srgbClr val="FF0000"/>
                </a:solidFill>
                <a:latin typeface="Verdana" pitchFamily="34" charset="0"/>
              </a:rPr>
              <a:t>Разъем </a:t>
            </a:r>
            <a:r>
              <a:rPr lang="en-US" sz="800" b="1" i="1" dirty="0" smtClean="0">
                <a:solidFill>
                  <a:srgbClr val="FF0000"/>
                </a:solidFill>
                <a:latin typeface="Verdana" pitchFamily="34" charset="0"/>
              </a:rPr>
              <a:t>SATA</a:t>
            </a:r>
            <a:r>
              <a:rPr lang="en-US" sz="800" i="1" dirty="0" smtClean="0">
                <a:solidFill>
                  <a:schemeClr val="tx1"/>
                </a:solidFill>
                <a:latin typeface="Verdana" pitchFamily="34" charset="0"/>
              </a:rPr>
              <a:t> </a:t>
            </a:r>
            <a:r>
              <a:rPr lang="ru-RU" sz="800" i="1" smtClean="0">
                <a:solidFill>
                  <a:schemeClr val="tx1"/>
                </a:solidFill>
                <a:latin typeface="Verdana" pitchFamily="34" charset="0"/>
              </a:rPr>
              <a:t>для подключения </a:t>
            </a:r>
            <a:r>
              <a:rPr lang="ru-RU" sz="800" i="1" dirty="0" smtClean="0">
                <a:solidFill>
                  <a:schemeClr val="tx1"/>
                </a:solidFill>
                <a:latin typeface="Verdana" pitchFamily="34" charset="0"/>
              </a:rPr>
              <a:t>устройств с интерфейсом </a:t>
            </a:r>
            <a:r>
              <a:rPr lang="en-US" sz="800" i="1" dirty="0" smtClean="0">
                <a:solidFill>
                  <a:schemeClr val="tx1"/>
                </a:solidFill>
                <a:latin typeface="Verdana" pitchFamily="34" charset="0"/>
              </a:rPr>
              <a:t>SATA</a:t>
            </a:r>
            <a:r>
              <a:rPr lang="ru-RU" sz="800" i="1" dirty="0" smtClean="0">
                <a:solidFill>
                  <a:schemeClr val="tx1"/>
                </a:solidFill>
                <a:latin typeface="Verdana" pitchFamily="34" charset="0"/>
              </a:rPr>
              <a:t> (жесткие диски, приводы </a:t>
            </a:r>
            <a:r>
              <a:rPr lang="en-US" sz="800" i="1" dirty="0" smtClean="0">
                <a:solidFill>
                  <a:schemeClr val="tx1"/>
                </a:solidFill>
                <a:latin typeface="Verdana" pitchFamily="34" charset="0"/>
              </a:rPr>
              <a:t>CD</a:t>
            </a:r>
            <a:r>
              <a:rPr lang="ru-RU" sz="800" i="1" dirty="0" smtClean="0">
                <a:solidFill>
                  <a:schemeClr val="tx1"/>
                </a:solidFill>
                <a:latin typeface="Verdana" pitchFamily="34" charset="0"/>
              </a:rPr>
              <a:t> и </a:t>
            </a:r>
            <a:r>
              <a:rPr lang="en-US" sz="800" i="1" smtClean="0">
                <a:solidFill>
                  <a:schemeClr val="tx1"/>
                </a:solidFill>
                <a:latin typeface="Verdana" pitchFamily="34" charset="0"/>
              </a:rPr>
              <a:t>DVD</a:t>
            </a:r>
            <a:r>
              <a:rPr lang="ru-RU" sz="800" i="1" smtClean="0">
                <a:solidFill>
                  <a:schemeClr val="tx1"/>
                </a:solidFill>
                <a:latin typeface="Verdana" pitchFamily="34" charset="0"/>
              </a:rPr>
              <a:t>);</a:t>
            </a:r>
          </a:p>
          <a:p>
            <a:pPr algn="just"/>
            <a:endParaRPr lang="ru-RU" sz="800" i="1" dirty="0" smtClean="0">
              <a:solidFill>
                <a:schemeClr val="tx1"/>
              </a:solidFill>
              <a:latin typeface="Verdana" pitchFamily="34" charset="0"/>
            </a:endParaRPr>
          </a:p>
          <a:p>
            <a:pPr algn="just"/>
            <a:r>
              <a:rPr lang="ru-RU" sz="800" b="1" i="1" dirty="0" smtClean="0">
                <a:solidFill>
                  <a:srgbClr val="FF0000"/>
                </a:solidFill>
                <a:latin typeface="Verdana" pitchFamily="34" charset="0"/>
              </a:rPr>
              <a:t>4-</a:t>
            </a:r>
            <a:r>
              <a:rPr lang="en-US" sz="800" b="1" i="1" dirty="0" smtClean="0">
                <a:solidFill>
                  <a:srgbClr val="FF0000"/>
                </a:solidFill>
                <a:latin typeface="Verdana" pitchFamily="34" charset="0"/>
              </a:rPr>
              <a:t>pin</a:t>
            </a:r>
            <a:r>
              <a:rPr lang="ru-RU" sz="800" b="1" i="1" dirty="0" smtClean="0">
                <a:solidFill>
                  <a:srgbClr val="FF0000"/>
                </a:solidFill>
                <a:latin typeface="Verdana" pitchFamily="34" charset="0"/>
              </a:rPr>
              <a:t> </a:t>
            </a:r>
            <a:r>
              <a:rPr lang="ru-RU" sz="800" i="1" dirty="0" smtClean="0">
                <a:solidFill>
                  <a:schemeClr val="tx1"/>
                </a:solidFill>
                <a:latin typeface="Verdana" pitchFamily="34" charset="0"/>
              </a:rPr>
              <a:t>(аналогичен 6-</a:t>
            </a:r>
            <a:r>
              <a:rPr lang="en-US" sz="800" i="1" dirty="0" smtClean="0">
                <a:solidFill>
                  <a:schemeClr val="tx1"/>
                </a:solidFill>
                <a:latin typeface="Verdana" pitchFamily="34" charset="0"/>
              </a:rPr>
              <a:t>pin</a:t>
            </a:r>
            <a:r>
              <a:rPr lang="ru-RU" sz="800" i="1" dirty="0" smtClean="0">
                <a:solidFill>
                  <a:schemeClr val="tx1"/>
                </a:solidFill>
                <a:latin typeface="Verdana" pitchFamily="34" charset="0"/>
              </a:rPr>
              <a:t>, но </a:t>
            </a:r>
            <a:r>
              <a:rPr lang="ru-RU" sz="800" i="1" smtClean="0">
                <a:solidFill>
                  <a:schemeClr val="tx1"/>
                </a:solidFill>
                <a:latin typeface="Verdana" pitchFamily="34" charset="0"/>
              </a:rPr>
              <a:t>с четырьмя </a:t>
            </a:r>
            <a:r>
              <a:rPr lang="ru-RU" sz="800" i="1" dirty="0" smtClean="0">
                <a:solidFill>
                  <a:schemeClr val="tx1"/>
                </a:solidFill>
                <a:latin typeface="Verdana" pitchFamily="34" charset="0"/>
              </a:rPr>
              <a:t>каналами) для подключения устройств различного </a:t>
            </a:r>
            <a:r>
              <a:rPr lang="ru-RU" sz="800" i="1" smtClean="0">
                <a:solidFill>
                  <a:schemeClr val="tx1"/>
                </a:solidFill>
                <a:latin typeface="Verdana" pitchFamily="34" charset="0"/>
              </a:rPr>
              <a:t>рода.</a:t>
            </a:r>
          </a:p>
        </p:txBody>
      </p:sp>
      <p:grpSp>
        <p:nvGrpSpPr>
          <p:cNvPr id="11" name="Группа 10"/>
          <p:cNvGrpSpPr/>
          <p:nvPr/>
        </p:nvGrpSpPr>
        <p:grpSpPr>
          <a:xfrm>
            <a:off x="357158" y="642922"/>
            <a:ext cx="2692363" cy="1460456"/>
            <a:chOff x="1016037" y="816579"/>
            <a:chExt cx="2692363" cy="1460456"/>
          </a:xfrm>
        </p:grpSpPr>
        <p:pic>
          <p:nvPicPr>
            <p:cNvPr id="12" name="Picture 12" descr="141"/>
            <p:cNvPicPr>
              <a:picLocks noChangeAspect="1" noChangeArrowheads="1"/>
            </p:cNvPicPr>
            <p:nvPr/>
          </p:nvPicPr>
          <p:blipFill>
            <a:blip r:embed="rId2" cstate="print"/>
            <a:srcRect/>
            <a:stretch>
              <a:fillRect/>
            </a:stretch>
          </p:blipFill>
          <p:spPr bwMode="auto">
            <a:xfrm>
              <a:off x="1016037" y="816579"/>
              <a:ext cx="2187811" cy="124883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7"/>
            <p:cNvSpPr txBox="1">
              <a:spLocks noChangeArrowheads="1"/>
            </p:cNvSpPr>
            <p:nvPr/>
          </p:nvSpPr>
          <p:spPr bwMode="auto">
            <a:xfrm>
              <a:off x="1403350" y="2076980"/>
              <a:ext cx="2305050" cy="200055"/>
            </a:xfrm>
            <a:prstGeom prst="rect">
              <a:avLst/>
            </a:prstGeom>
            <a:noFill/>
            <a:ln w="9525">
              <a:noFill/>
              <a:miter lim="800000"/>
              <a:headEnd/>
              <a:tailEnd/>
            </a:ln>
          </p:spPr>
          <p:txBody>
            <a:bodyPr>
              <a:spAutoFit/>
            </a:bodyPr>
            <a:lstStyle/>
            <a:p>
              <a:pPr algn="just"/>
              <a:r>
                <a:rPr lang="ru-RU" sz="700" b="1" i="1">
                  <a:latin typeface="Verdana" pitchFamily="34" charset="0"/>
                  <a:ea typeface="Verdana" pitchFamily="34" charset="0"/>
                  <a:cs typeface="Verdana" pitchFamily="34" charset="0"/>
                </a:rPr>
                <a:t>Стандартный разъём питания</a:t>
              </a:r>
              <a:r>
                <a:rPr lang="ru-RU" sz="700" i="1">
                  <a:latin typeface="Verdana" pitchFamily="34" charset="0"/>
                  <a:ea typeface="Verdana" pitchFamily="34" charset="0"/>
                  <a:cs typeface="Verdana" pitchFamily="34" charset="0"/>
                </a:rPr>
                <a:t> </a:t>
              </a:r>
            </a:p>
          </p:txBody>
        </p:sp>
      </p:grpSp>
      <p:grpSp>
        <p:nvGrpSpPr>
          <p:cNvPr id="14" name="Группа 13"/>
          <p:cNvGrpSpPr/>
          <p:nvPr/>
        </p:nvGrpSpPr>
        <p:grpSpPr>
          <a:xfrm>
            <a:off x="285720" y="2035771"/>
            <a:ext cx="2914651" cy="1808565"/>
            <a:chOff x="793750" y="2209428"/>
            <a:chExt cx="2914651" cy="1808565"/>
          </a:xfrm>
        </p:grpSpPr>
        <p:pic>
          <p:nvPicPr>
            <p:cNvPr id="15" name="Picture 14" descr="142"/>
            <p:cNvPicPr>
              <a:picLocks noChangeAspect="1" noChangeArrowheads="1"/>
            </p:cNvPicPr>
            <p:nvPr/>
          </p:nvPicPr>
          <p:blipFill>
            <a:blip r:embed="rId3" cstate="print"/>
            <a:srcRect/>
            <a:stretch>
              <a:fillRect/>
            </a:stretch>
          </p:blipFill>
          <p:spPr bwMode="auto">
            <a:xfrm>
              <a:off x="793750" y="2209428"/>
              <a:ext cx="2156978" cy="157294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TextBox 7"/>
            <p:cNvSpPr txBox="1">
              <a:spLocks noChangeArrowheads="1"/>
            </p:cNvSpPr>
            <p:nvPr/>
          </p:nvSpPr>
          <p:spPr bwMode="auto">
            <a:xfrm>
              <a:off x="1331914" y="3817938"/>
              <a:ext cx="2376487" cy="200055"/>
            </a:xfrm>
            <a:prstGeom prst="rect">
              <a:avLst/>
            </a:prstGeom>
            <a:noFill/>
            <a:ln w="9525">
              <a:noFill/>
              <a:miter lim="800000"/>
              <a:headEnd/>
              <a:tailEnd/>
            </a:ln>
          </p:spPr>
          <p:txBody>
            <a:bodyPr>
              <a:spAutoFit/>
            </a:bodyPr>
            <a:lstStyle/>
            <a:p>
              <a:pPr algn="just"/>
              <a:r>
                <a:rPr lang="ru-RU" sz="700" b="1" i="1">
                  <a:latin typeface="Verdana" pitchFamily="34" charset="0"/>
                  <a:ea typeface="Verdana" pitchFamily="34" charset="0"/>
                  <a:cs typeface="Verdana" pitchFamily="34" charset="0"/>
                </a:rPr>
                <a:t>ATX с 24 контактами (Extented ATX)</a:t>
              </a:r>
              <a:r>
                <a:rPr lang="ru-RU" sz="700" i="1">
                  <a:latin typeface="Verdana" pitchFamily="34" charset="0"/>
                  <a:ea typeface="Verdana" pitchFamily="34" charset="0"/>
                  <a:cs typeface="Verdana" pitchFamily="34" charset="0"/>
                </a:rPr>
                <a:t> </a:t>
              </a:r>
            </a:p>
          </p:txBody>
        </p:sp>
      </p:grpSp>
      <p:grpSp>
        <p:nvGrpSpPr>
          <p:cNvPr id="17" name="Группа 16"/>
          <p:cNvGrpSpPr/>
          <p:nvPr/>
        </p:nvGrpSpPr>
        <p:grpSpPr>
          <a:xfrm>
            <a:off x="320646" y="3835971"/>
            <a:ext cx="2768777" cy="1312195"/>
            <a:chOff x="828676" y="4009628"/>
            <a:chExt cx="2768777" cy="1312195"/>
          </a:xfrm>
        </p:grpSpPr>
        <p:pic>
          <p:nvPicPr>
            <p:cNvPr id="18" name="Picture 21" descr="145"/>
            <p:cNvPicPr>
              <a:picLocks noChangeAspect="1" noChangeArrowheads="1"/>
            </p:cNvPicPr>
            <p:nvPr/>
          </p:nvPicPr>
          <p:blipFill>
            <a:blip r:embed="rId4" cstate="print"/>
            <a:srcRect/>
            <a:stretch>
              <a:fillRect/>
            </a:stretch>
          </p:blipFill>
          <p:spPr bwMode="auto">
            <a:xfrm>
              <a:off x="828676" y="4009628"/>
              <a:ext cx="1580533" cy="11562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9" name="TextBox 7"/>
            <p:cNvSpPr txBox="1">
              <a:spLocks noChangeArrowheads="1"/>
            </p:cNvSpPr>
            <p:nvPr/>
          </p:nvSpPr>
          <p:spPr bwMode="auto">
            <a:xfrm>
              <a:off x="1220965" y="5121768"/>
              <a:ext cx="2376488" cy="200055"/>
            </a:xfrm>
            <a:prstGeom prst="rect">
              <a:avLst/>
            </a:prstGeom>
            <a:noFill/>
            <a:ln w="9525">
              <a:noFill/>
              <a:miter lim="800000"/>
              <a:headEnd/>
              <a:tailEnd/>
            </a:ln>
          </p:spPr>
          <p:txBody>
            <a:bodyPr>
              <a:spAutoFit/>
            </a:bodyPr>
            <a:lstStyle/>
            <a:p>
              <a:pPr algn="just"/>
              <a:r>
                <a:rPr lang="ru-RU" sz="700" b="1" i="1">
                  <a:latin typeface="Verdana" pitchFamily="34" charset="0"/>
                  <a:ea typeface="Verdana" pitchFamily="34" charset="0"/>
                  <a:cs typeface="Verdana" pitchFamily="34" charset="0"/>
                </a:rPr>
                <a:t>6-контактный разъём EPS</a:t>
              </a:r>
              <a:r>
                <a:rPr lang="ru-RU" sz="700" i="1">
                  <a:latin typeface="Verdana" pitchFamily="34" charset="0"/>
                  <a:ea typeface="Verdana" pitchFamily="34" charset="0"/>
                  <a:cs typeface="Verdana" pitchFamily="34" charset="0"/>
                </a:rPr>
                <a:t> </a:t>
              </a:r>
            </a:p>
          </p:txBody>
        </p:sp>
      </p:grpSp>
      <p:grpSp>
        <p:nvGrpSpPr>
          <p:cNvPr id="20" name="Группа 19"/>
          <p:cNvGrpSpPr/>
          <p:nvPr/>
        </p:nvGrpSpPr>
        <p:grpSpPr>
          <a:xfrm>
            <a:off x="2428860" y="571484"/>
            <a:ext cx="3019741" cy="1850761"/>
            <a:chOff x="4499992" y="3397250"/>
            <a:chExt cx="3019741" cy="1850761"/>
          </a:xfrm>
        </p:grpSpPr>
        <p:pic>
          <p:nvPicPr>
            <p:cNvPr id="21" name="Picture 22" descr="146"/>
            <p:cNvPicPr>
              <a:picLocks noChangeAspect="1" noChangeArrowheads="1"/>
            </p:cNvPicPr>
            <p:nvPr/>
          </p:nvPicPr>
          <p:blipFill>
            <a:blip r:embed="rId5" cstate="print"/>
            <a:srcRect/>
            <a:stretch>
              <a:fillRect/>
            </a:stretch>
          </p:blipFill>
          <p:spPr bwMode="auto">
            <a:xfrm>
              <a:off x="5148264" y="3397250"/>
              <a:ext cx="2371469" cy="185076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2" name="TextBox 7"/>
            <p:cNvSpPr txBox="1">
              <a:spLocks noChangeArrowheads="1"/>
            </p:cNvSpPr>
            <p:nvPr/>
          </p:nvSpPr>
          <p:spPr bwMode="auto">
            <a:xfrm>
              <a:off x="4499992" y="4802296"/>
              <a:ext cx="2376487" cy="200055"/>
            </a:xfrm>
            <a:prstGeom prst="rect">
              <a:avLst/>
            </a:prstGeom>
            <a:noFill/>
            <a:ln w="9525">
              <a:noFill/>
              <a:miter lim="800000"/>
              <a:headEnd/>
              <a:tailEnd/>
            </a:ln>
          </p:spPr>
          <p:txBody>
            <a:bodyPr>
              <a:spAutoFit/>
            </a:bodyPr>
            <a:lstStyle/>
            <a:p>
              <a:pPr algn="just"/>
              <a:r>
                <a:rPr lang="ru-RU" sz="700" b="1" i="1">
                  <a:latin typeface="Verdana" pitchFamily="34" charset="0"/>
                  <a:ea typeface="Verdana" pitchFamily="34" charset="0"/>
                  <a:cs typeface="Verdana" pitchFamily="34" charset="0"/>
                </a:rPr>
                <a:t>разъём питания дисковода</a:t>
              </a:r>
              <a:r>
                <a:rPr lang="ru-RU" sz="700" i="1">
                  <a:latin typeface="Verdana" pitchFamily="34" charset="0"/>
                  <a:ea typeface="Verdana" pitchFamily="34" charset="0"/>
                  <a:cs typeface="Verdana" pitchFamily="34" charset="0"/>
                </a:rPr>
                <a:t> </a:t>
              </a:r>
            </a:p>
          </p:txBody>
        </p:sp>
      </p:grpSp>
      <p:pic>
        <p:nvPicPr>
          <p:cNvPr id="28" name="Picture 10" descr="114"/>
          <p:cNvPicPr>
            <a:picLocks noChangeAspect="1" noChangeArrowheads="1"/>
          </p:cNvPicPr>
          <p:nvPr/>
        </p:nvPicPr>
        <p:blipFill>
          <a:blip r:embed="rId6" cstate="print"/>
          <a:srcRect/>
          <a:stretch>
            <a:fillRect/>
          </a:stretch>
        </p:blipFill>
        <p:spPr bwMode="auto">
          <a:xfrm>
            <a:off x="2786050" y="2860490"/>
            <a:ext cx="2788003" cy="214390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30" name="Группа 29"/>
          <p:cNvGrpSpPr/>
          <p:nvPr/>
        </p:nvGrpSpPr>
        <p:grpSpPr>
          <a:xfrm>
            <a:off x="6215074" y="3571880"/>
            <a:ext cx="2520037" cy="1739635"/>
            <a:chOff x="323713" y="3572049"/>
            <a:chExt cx="2520037" cy="1739635"/>
          </a:xfrm>
        </p:grpSpPr>
        <p:pic>
          <p:nvPicPr>
            <p:cNvPr id="31" name="Picture 11" descr="115"/>
            <p:cNvPicPr>
              <a:picLocks noChangeAspect="1" noChangeArrowheads="1"/>
            </p:cNvPicPr>
            <p:nvPr/>
          </p:nvPicPr>
          <p:blipFill>
            <a:blip r:embed="rId7" cstate="print"/>
            <a:srcRect/>
            <a:stretch>
              <a:fillRect/>
            </a:stretch>
          </p:blipFill>
          <p:spPr bwMode="auto">
            <a:xfrm>
              <a:off x="611501" y="3572049"/>
              <a:ext cx="2232249" cy="173963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2" name="TextBox 7"/>
            <p:cNvSpPr txBox="1">
              <a:spLocks noChangeArrowheads="1"/>
            </p:cNvSpPr>
            <p:nvPr/>
          </p:nvSpPr>
          <p:spPr bwMode="auto">
            <a:xfrm>
              <a:off x="323713" y="4801716"/>
              <a:ext cx="1152525" cy="200055"/>
            </a:xfrm>
            <a:prstGeom prst="rect">
              <a:avLst/>
            </a:prstGeom>
            <a:noFill/>
            <a:ln w="9525">
              <a:noFill/>
              <a:miter lim="800000"/>
              <a:headEnd/>
              <a:tailEnd/>
            </a:ln>
          </p:spPr>
          <p:txBody>
            <a:bodyPr>
              <a:spAutoFit/>
            </a:bodyPr>
            <a:lstStyle/>
            <a:p>
              <a:pPr algn="just"/>
              <a:r>
                <a:rPr lang="ru-RU" sz="700" b="1" i="1">
                  <a:latin typeface="Verdana" pitchFamily="34" charset="0"/>
                  <a:ea typeface="Verdana" pitchFamily="34" charset="0"/>
                  <a:cs typeface="Verdana" pitchFamily="34" charset="0"/>
                </a:rPr>
                <a:t>Питание SATA</a:t>
              </a:r>
              <a:endParaRPr lang="ru-RU" sz="700" i="1">
                <a:latin typeface="Verdana" pitchFamily="34" charset="0"/>
                <a:ea typeface="Verdana" pitchFamily="34" charset="0"/>
                <a:cs typeface="Verdana" pitchFamily="34" charset="0"/>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rot="1243969">
            <a:off x="1636403" y="435147"/>
            <a:ext cx="6376193" cy="697413"/>
          </a:xfrm>
          <a:prstGeom prst="rect">
            <a:avLst/>
          </a:prstGeom>
          <a:solidFill>
            <a:srgbClr val="C0000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smtClean="0">
                <a:latin typeface="Verdana" pitchFamily="34" charset="0"/>
                <a:ea typeface="Verdana" pitchFamily="34" charset="0"/>
                <a:cs typeface="Verdana" pitchFamily="34" charset="0"/>
              </a:rPr>
              <a:t>КОРПУСЫ И БЛОКИ ПИТАНИЯ</a:t>
            </a:r>
            <a:endParaRPr lang="ru-RU" b="1" i="1" dirty="0">
              <a:latin typeface="Verdana" pitchFamily="34" charset="0"/>
              <a:ea typeface="Verdana" pitchFamily="34" charset="0"/>
              <a:cs typeface="Verdana" pitchFamily="34" charset="0"/>
            </a:endParaRPr>
          </a:p>
        </p:txBody>
      </p:sp>
      <p:pic>
        <p:nvPicPr>
          <p:cNvPr id="7170" name="Picture 2" descr="H:\1_COMPUTER CENTER - ERUDIT\1_ТО ПК ПОЛНЫЙ КУРС\Урок 8 корпус, блок питания\8_корпусы и блоки питания\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95736" y="1385782"/>
            <a:ext cx="4680520" cy="3996756"/>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851</TotalTime>
  <Words>699</Words>
  <Application>Microsoft Office PowerPoint</Application>
  <PresentationFormat>Экран (16:10)</PresentationFormat>
  <Paragraphs>55</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skynet</cp:lastModifiedBy>
  <cp:revision>279</cp:revision>
  <dcterms:modified xsi:type="dcterms:W3CDTF">2011-02-07T16:59:38Z</dcterms:modified>
</cp:coreProperties>
</file>