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64" r:id="rId2"/>
    <p:sldId id="260" r:id="rId3"/>
    <p:sldId id="286" r:id="rId4"/>
    <p:sldId id="285" r:id="rId5"/>
    <p:sldId id="276" r:id="rId6"/>
    <p:sldId id="273" r:id="rId7"/>
    <p:sldId id="274" r:id="rId8"/>
    <p:sldId id="275" r:id="rId9"/>
    <p:sldId id="277" r:id="rId10"/>
    <p:sldId id="278" r:id="rId11"/>
    <p:sldId id="279" r:id="rId12"/>
    <p:sldId id="280" r:id="rId13"/>
    <p:sldId id="281" r:id="rId14"/>
    <p:sldId id="282" r:id="rId15"/>
    <p:sldId id="284" r:id="rId16"/>
  </p:sldIdLst>
  <p:sldSz cx="9144000" cy="5715000" type="screen16x10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CCFF"/>
    <a:srgbClr val="FFFF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582" y="-102"/>
      </p:cViewPr>
      <p:guideLst>
        <p:guide orient="horz" pos="180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1226381C-B543-4807-9709-5B98AA90648F}" type="datetimeFigureOut">
              <a:rPr lang="ru-RU"/>
              <a:pPr>
                <a:defRPr/>
              </a:pPr>
              <a:t>07.01.2011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6F8452A4-DE1D-4769-93BE-5081FD157CD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2439181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775355"/>
            <a:ext cx="7772400" cy="1225021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721B7C-E77C-45D9-96D9-5CDFB13A7650}" type="datetimeFigureOut">
              <a:rPr lang="ru-RU"/>
              <a:pPr>
                <a:defRPr/>
              </a:pPr>
              <a:t>07.01.2011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B3A76D-3B55-40AF-A222-95E45BE91A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2A54A7-B335-49EB-B833-066BDA8ECD24}" type="datetimeFigureOut">
              <a:rPr lang="ru-RU"/>
              <a:pPr>
                <a:defRPr/>
              </a:pPr>
              <a:t>07.01.2011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D70A46-69B7-4FE2-AC16-0289A9AF294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672417"/>
            <a:ext cx="7772400" cy="113506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AE19F1-D812-4373-8AF0-6329E8419240}" type="datetimeFigureOut">
              <a:rPr lang="ru-RU"/>
              <a:pPr>
                <a:defRPr/>
              </a:pPr>
              <a:t>07.01.2011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334405-F38E-4E58-8FB0-9A72693BB44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333500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333500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7817B9-BCCF-4CFA-98F7-ACBEFF452D9D}" type="datetimeFigureOut">
              <a:rPr lang="ru-RU"/>
              <a:pPr>
                <a:defRPr/>
              </a:pPr>
              <a:t>07.01.2011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E1DB38-CC43-446C-8A16-BD627350C1F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279261"/>
            <a:ext cx="4041775" cy="53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ADC51F-594A-4EBE-B676-85D8D9D91F84}" type="datetimeFigureOut">
              <a:rPr lang="ru-RU"/>
              <a:pPr>
                <a:defRPr/>
              </a:pPr>
              <a:t>07.01.2011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C4083B-710F-4E86-8ED1-C7092F48C11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BCE01C-3FE5-4880-8329-7DA38ECE8771}" type="datetimeFigureOut">
              <a:rPr lang="ru-RU"/>
              <a:pPr>
                <a:defRPr/>
              </a:pPr>
              <a:t>07.01.2011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782E51-A2F9-46E6-8C00-BE20E93542D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539794-93AD-4F36-AA98-457BEB11DE58}" type="datetimeFigureOut">
              <a:rPr lang="ru-RU"/>
              <a:pPr>
                <a:defRPr/>
              </a:pPr>
              <a:t>07.01.2011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A2BA2E-1FA3-44AE-9B17-4E14BA054DB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27542"/>
            <a:ext cx="3008313" cy="9683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27542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195917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1E9AB8-8FAB-401B-8051-15EBB7B76340}" type="datetimeFigureOut">
              <a:rPr lang="ru-RU"/>
              <a:pPr>
                <a:defRPr/>
              </a:pPr>
              <a:t>07.01.2011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822558-3155-48E5-A7E2-C3F920CC893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472782"/>
            <a:ext cx="5486400" cy="6707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426613-BC50-4729-8593-92D94D448CB9}" type="datetimeFigureOut">
              <a:rPr lang="ru-RU"/>
              <a:pPr>
                <a:defRPr/>
              </a:pPr>
              <a:t>07.01.2011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B659A1-B0BE-41B7-8AFE-A2FB17EC4E1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B150EA-7EC9-43FE-8F78-27F39158191B}" type="datetimeFigureOut">
              <a:rPr lang="ru-RU"/>
              <a:pPr>
                <a:defRPr/>
              </a:pPr>
              <a:t>07.01.2011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FC0DEB-2897-4183-9281-4E214A71BED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28865"/>
            <a:ext cx="2057400" cy="487627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28865"/>
            <a:ext cx="6019800" cy="487627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404CA7-8EB2-47C2-87D9-498AF63F1D07}" type="datetimeFigureOut">
              <a:rPr lang="ru-RU"/>
              <a:pPr>
                <a:defRPr/>
              </a:pPr>
              <a:t>07.01.2011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69CB22-0200-449D-BEE1-1945D0E97DD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28865"/>
            <a:ext cx="8229600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333500"/>
            <a:ext cx="8229600" cy="377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F57CD2B-F741-4E2F-836A-2690901BA213}" type="datetimeFigureOut">
              <a:rPr lang="ru-RU"/>
              <a:pPr>
                <a:defRPr/>
              </a:pPr>
              <a:t>07.01.2011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6B4B835-DC99-4620-8CB7-32880566FCE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eg"/><Relationship Id="rId11" Type="http://schemas.openxmlformats.org/officeDocument/2006/relationships/image" Target="../media/image20.jpeg"/><Relationship Id="rId5" Type="http://schemas.openxmlformats.org/officeDocument/2006/relationships/image" Target="../media/image15.jpeg"/><Relationship Id="rId10" Type="http://schemas.microsoft.com/office/2007/relationships/hdphoto" Target="../media/hdphoto1.wdp"/><Relationship Id="rId4" Type="http://schemas.openxmlformats.org/officeDocument/2006/relationships/image" Target="../media/image14.jpeg"/><Relationship Id="rId9" Type="http://schemas.openxmlformats.org/officeDocument/2006/relationships/image" Target="../media/image1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2" descr="K:\mab\5_видеокурс_ТО_ПК\картинки\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43262" y="1717374"/>
            <a:ext cx="3840906" cy="341554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6" name="Прямоугольник 5"/>
          <p:cNvSpPr/>
          <p:nvPr/>
        </p:nvSpPr>
        <p:spPr>
          <a:xfrm rot="1243969">
            <a:off x="1237863" y="379447"/>
            <a:ext cx="7039009" cy="697413"/>
          </a:xfrm>
          <a:prstGeom prst="rect">
            <a:avLst/>
          </a:prstGeom>
          <a:solidFill>
            <a:srgbClr val="3399FF"/>
          </a:solidFill>
          <a:ln w="34925">
            <a:solidFill>
              <a:srgbClr val="FFFFFF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ОБЩИЕ ПОНЯТИЯ</a:t>
            </a:r>
            <a:endParaRPr lang="ru-RU" sz="3200" b="1" i="1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034" y="71418"/>
            <a:ext cx="164820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00" b="1" i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Автор: Субхангулов И.И.</a:t>
            </a:r>
            <a:endParaRPr lang="ru-RU" sz="800" b="1" i="1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929454" y="5428138"/>
            <a:ext cx="215636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00" b="1" i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Башкортостан Стерлитамак </a:t>
            </a:r>
            <a:r>
              <a:rPr lang="ru-RU" sz="800" b="1" i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2011</a:t>
            </a:r>
            <a:endParaRPr lang="ru-RU" sz="800" b="1" i="1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 descr="H:\3_COMPUTER CENTER - ERUDIT\1_ТО ПК ПОЛНЫЙ КУРС\Урок 1 общие понятия\1_история эвм\1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2260" y="3307889"/>
            <a:ext cx="1716244" cy="199788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:\3_COMPUTER CENTER - ERUDIT\1_ТО ПК ПОЛНЫЙ КУРС\Урок 1 общие понятия\1_история эвм\1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59" y="3158127"/>
            <a:ext cx="2723580" cy="214764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H:\3_COMPUTER CENTER - ERUDIT\1_ТО ПК ПОЛНЫЙ КУРС\Урок 1 общие понятия\1_история эвм\1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769268"/>
            <a:ext cx="2105448" cy="215286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:\3_COMPUTER CENTER - ERUDIT\1_ТО ПК ПОЛНЫЙ КУРС\Урок 1 общие понятия\1_история эвм\1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553244"/>
            <a:ext cx="3333750" cy="280987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0" y="0"/>
            <a:ext cx="9144000" cy="357188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i="1" smtClean="0">
                <a:solidFill>
                  <a:schemeClr val="bg1"/>
                </a:solidFill>
                <a:latin typeface="Verdana" pitchFamily="34" charset="0"/>
              </a:rPr>
              <a:t>Классификация по внешнему виду</a:t>
            </a:r>
            <a:endParaRPr lang="ru-RU" sz="1200" b="1" i="1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5357813"/>
            <a:ext cx="9144000" cy="357188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i="1">
                <a:solidFill>
                  <a:schemeClr val="bg1"/>
                </a:solidFill>
                <a:latin typeface="Verdana" pitchFamily="34" charset="0"/>
              </a:rPr>
              <a:t>Классификация по внешнему виду</a:t>
            </a:r>
          </a:p>
        </p:txBody>
      </p:sp>
      <p:sp>
        <p:nvSpPr>
          <p:cNvPr id="9" name="Прямоугольник 8"/>
          <p:cNvSpPr/>
          <p:nvPr/>
        </p:nvSpPr>
        <p:spPr>
          <a:xfrm rot="1243969">
            <a:off x="3594545" y="388016"/>
            <a:ext cx="4040765" cy="505556"/>
          </a:xfrm>
          <a:prstGeom prst="rect">
            <a:avLst/>
          </a:prstGeom>
          <a:solidFill>
            <a:schemeClr val="tx1"/>
          </a:solidFill>
          <a:ln w="34925">
            <a:solidFill>
              <a:srgbClr val="FFFFFF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i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ПЕРСОНАЛЬНЫЙ КОМПЬЮТЕР</a:t>
            </a:r>
            <a:endParaRPr lang="ru-RU" sz="1600" b="1" i="1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 rot="1243969">
            <a:off x="190339" y="462823"/>
            <a:ext cx="2429331" cy="505556"/>
          </a:xfrm>
          <a:prstGeom prst="rect">
            <a:avLst/>
          </a:prstGeom>
          <a:solidFill>
            <a:srgbClr val="FF0000"/>
          </a:solidFill>
          <a:ln w="34925">
            <a:solidFill>
              <a:srgbClr val="FFFFFF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i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МОНОБЛОК</a:t>
            </a:r>
            <a:endParaRPr lang="ru-RU" sz="1400" b="1" i="1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 rot="1243969">
            <a:off x="187626" y="2658389"/>
            <a:ext cx="2429331" cy="505556"/>
          </a:xfrm>
          <a:prstGeom prst="rect">
            <a:avLst/>
          </a:prstGeom>
          <a:solidFill>
            <a:srgbClr val="00B0F0"/>
          </a:solidFill>
          <a:ln w="34925">
            <a:solidFill>
              <a:srgbClr val="FFFFFF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i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НОУТБУК</a:t>
            </a:r>
            <a:endParaRPr lang="ru-RU" sz="1400" b="1" i="1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 rot="1243969">
            <a:off x="3070659" y="3055111"/>
            <a:ext cx="2429331" cy="505556"/>
          </a:xfrm>
          <a:prstGeom prst="rect">
            <a:avLst/>
          </a:prstGeom>
          <a:solidFill>
            <a:srgbClr val="0000FF"/>
          </a:solidFill>
          <a:ln w="34925">
            <a:solidFill>
              <a:srgbClr val="FFFFFF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i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НЕТБУК</a:t>
            </a:r>
            <a:endParaRPr lang="ru-RU" sz="1400" b="1" i="1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 rot="1243969">
            <a:off x="5374915" y="3631175"/>
            <a:ext cx="2429331" cy="505556"/>
          </a:xfrm>
          <a:prstGeom prst="rect">
            <a:avLst/>
          </a:prstGeom>
          <a:solidFill>
            <a:srgbClr val="00B050"/>
          </a:solidFill>
          <a:ln w="34925">
            <a:solidFill>
              <a:srgbClr val="FFFFFF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i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ПЛАНШЕТНЫЙ ПК</a:t>
            </a:r>
            <a:endParaRPr lang="ru-RU" sz="1400" b="1" i="1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029" name="Picture 5" descr="H:\3_COMPUTER CENTER - ERUDIT\1_ТО ПК ПОЛНЫЙ КУРС\Урок 1 общие понятия\1_история эвм\14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3423" y="3721596"/>
            <a:ext cx="2111384" cy="154553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 descr="H:\3_COMPUTER CENTER - ERUDIT\1_ТО ПК ПОЛНЫЙ КУРС\Урок 1 общие понятия\1_история эвм\1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48" y="2978359"/>
            <a:ext cx="2958576" cy="232741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H:\3_COMPUTER CENTER - ERUDIT\1_ТО ПК ПОЛНЫЙ КУРС\Урок 1 общие понятия\1_история эвм\1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4465" y="3073524"/>
            <a:ext cx="3472031" cy="218159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 descr="H:\3_COMPUTER CENTER - ERUDIT\1_ТО ПК ПОЛНЫЙ КУРС\Урок 1 общие понятия\1_история эвм\1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99" y="481236"/>
            <a:ext cx="2396877" cy="239687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H:\3_COMPUTER CENTER - ERUDIT\1_ТО ПК ПОЛНЫЙ КУРС\Урок 1 общие понятия\1_история эвм\1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9112" y="265212"/>
            <a:ext cx="2767384" cy="276738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0" y="0"/>
            <a:ext cx="9144000" cy="357188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i="1" smtClean="0">
                <a:solidFill>
                  <a:schemeClr val="bg1"/>
                </a:solidFill>
                <a:latin typeface="Verdana" pitchFamily="34" charset="0"/>
              </a:rPr>
              <a:t>Классификация по выполняемым задачам</a:t>
            </a:r>
            <a:endParaRPr lang="ru-RU" sz="1200" b="1" i="1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5357813"/>
            <a:ext cx="9144000" cy="357188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i="1">
                <a:solidFill>
                  <a:schemeClr val="bg1"/>
                </a:solidFill>
                <a:latin typeface="Verdana" pitchFamily="34" charset="0"/>
              </a:rPr>
              <a:t>Классификация по </a:t>
            </a:r>
            <a:r>
              <a:rPr lang="ru-RU" sz="1200" b="1" i="1" smtClean="0">
                <a:solidFill>
                  <a:schemeClr val="bg1"/>
                </a:solidFill>
                <a:latin typeface="Verdana" pitchFamily="34" charset="0"/>
              </a:rPr>
              <a:t>выполняемым задачам</a:t>
            </a:r>
            <a:endParaRPr lang="ru-RU" sz="1200" b="1" i="1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 rot="1243969">
            <a:off x="5523031" y="3040846"/>
            <a:ext cx="2302682" cy="505556"/>
          </a:xfrm>
          <a:prstGeom prst="rect">
            <a:avLst/>
          </a:prstGeom>
          <a:solidFill>
            <a:schemeClr val="tx1"/>
          </a:solidFill>
          <a:ln w="34925">
            <a:solidFill>
              <a:srgbClr val="FFFFFF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i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ИГРОВОЙ ПК</a:t>
            </a:r>
          </a:p>
        </p:txBody>
      </p:sp>
      <p:sp>
        <p:nvSpPr>
          <p:cNvPr id="10" name="Прямоугольник 9"/>
          <p:cNvSpPr/>
          <p:nvPr/>
        </p:nvSpPr>
        <p:spPr>
          <a:xfrm rot="1243969">
            <a:off x="2578896" y="2699876"/>
            <a:ext cx="2049664" cy="505556"/>
          </a:xfrm>
          <a:prstGeom prst="rect">
            <a:avLst/>
          </a:prstGeom>
          <a:solidFill>
            <a:srgbClr val="FF0000"/>
          </a:solidFill>
          <a:ln w="34925">
            <a:solidFill>
              <a:srgbClr val="FFFFFF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i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СЕРВЕР</a:t>
            </a:r>
            <a:endParaRPr lang="ru-RU" sz="1400" b="1" i="1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 rot="1243969">
            <a:off x="1476172" y="447180"/>
            <a:ext cx="2747766" cy="505556"/>
          </a:xfrm>
          <a:prstGeom prst="rect">
            <a:avLst/>
          </a:prstGeom>
          <a:solidFill>
            <a:srgbClr val="00B0F0"/>
          </a:solidFill>
          <a:ln w="34925">
            <a:solidFill>
              <a:srgbClr val="FFFFFF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i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МУЛЬТИМЕДИЙНЫЙ ПК</a:t>
            </a:r>
            <a:endParaRPr lang="ru-RU" sz="1400" b="1" i="1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 rot="1243969">
            <a:off x="5026260" y="688614"/>
            <a:ext cx="2077693" cy="505556"/>
          </a:xfrm>
          <a:prstGeom prst="rect">
            <a:avLst/>
          </a:prstGeom>
          <a:solidFill>
            <a:srgbClr val="0000FF"/>
          </a:solidFill>
          <a:ln w="34925">
            <a:solidFill>
              <a:srgbClr val="FFFFFF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i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ОФИСНЫЙ ПК</a:t>
            </a:r>
            <a:endParaRPr lang="ru-RU" sz="1400" b="1" i="1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6556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K:\mab\Качественные картинки\7_корпус\1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02532" y="1357334"/>
            <a:ext cx="4873724" cy="37808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0" y="0"/>
            <a:ext cx="9144000" cy="357188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i="1">
                <a:solidFill>
                  <a:schemeClr val="bg1"/>
                </a:solidFill>
                <a:latin typeface="Verdana" pitchFamily="34" charset="0"/>
              </a:rPr>
              <a:t>Основные блоки компьютера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0" y="5357813"/>
            <a:ext cx="9144000" cy="357188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i="1">
                <a:solidFill>
                  <a:schemeClr val="bg1"/>
                </a:solidFill>
                <a:latin typeface="Verdana" pitchFamily="34" charset="0"/>
              </a:rPr>
              <a:t>Основные блоки компьютера</a:t>
            </a:r>
          </a:p>
        </p:txBody>
      </p:sp>
      <p:sp>
        <p:nvSpPr>
          <p:cNvPr id="9" name="Прямоугольник 8"/>
          <p:cNvSpPr/>
          <p:nvPr/>
        </p:nvSpPr>
        <p:spPr>
          <a:xfrm rot="1243969">
            <a:off x="804477" y="572956"/>
            <a:ext cx="4040765" cy="505556"/>
          </a:xfrm>
          <a:prstGeom prst="rect">
            <a:avLst/>
          </a:prstGeom>
          <a:solidFill>
            <a:schemeClr val="tx1"/>
          </a:solidFill>
          <a:ln w="34925">
            <a:solidFill>
              <a:srgbClr val="FFFFFF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i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ПЕРСОНАЛЬНЫЙ КОМПЬЮТЕР</a:t>
            </a:r>
            <a:endParaRPr lang="ru-RU" sz="1600" b="1" i="1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 rot="1243969">
            <a:off x="362328" y="1614951"/>
            <a:ext cx="2429331" cy="505556"/>
          </a:xfrm>
          <a:prstGeom prst="rect">
            <a:avLst/>
          </a:prstGeom>
          <a:solidFill>
            <a:srgbClr val="FF0000"/>
          </a:solidFill>
          <a:ln w="34925">
            <a:solidFill>
              <a:srgbClr val="FFFFFF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i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СИСТЕМНЫЙ БЛОК</a:t>
            </a:r>
            <a:endParaRPr lang="ru-RU" sz="1400" b="1" i="1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 rot="1243969">
            <a:off x="5950979" y="2106912"/>
            <a:ext cx="2429331" cy="505556"/>
          </a:xfrm>
          <a:prstGeom prst="rect">
            <a:avLst/>
          </a:prstGeom>
          <a:solidFill>
            <a:srgbClr val="00B0F0"/>
          </a:solidFill>
          <a:ln w="34925">
            <a:solidFill>
              <a:srgbClr val="FFFFFF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i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МОНИТОР</a:t>
            </a:r>
            <a:endParaRPr lang="ru-RU" sz="1400" b="1" i="1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 rot="1243969">
            <a:off x="5896869" y="4447172"/>
            <a:ext cx="2429331" cy="505556"/>
          </a:xfrm>
          <a:prstGeom prst="rect">
            <a:avLst/>
          </a:prstGeom>
          <a:solidFill>
            <a:srgbClr val="0000FF"/>
          </a:solidFill>
          <a:ln w="34925">
            <a:solidFill>
              <a:srgbClr val="FFFFFF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i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КЛАВИАТУРА</a:t>
            </a:r>
            <a:endParaRPr lang="ru-RU" sz="1400" b="1" i="1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41837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0"/>
            <a:ext cx="9144000" cy="357188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i="1">
                <a:solidFill>
                  <a:schemeClr val="bg1"/>
                </a:solidFill>
                <a:latin typeface="Verdana" pitchFamily="34" charset="0"/>
              </a:rPr>
              <a:t>Устройство системного блока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0" y="5357813"/>
            <a:ext cx="9144000" cy="357188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i="1">
                <a:solidFill>
                  <a:schemeClr val="bg1"/>
                </a:solidFill>
                <a:latin typeface="Verdana" pitchFamily="34" charset="0"/>
              </a:rPr>
              <a:t>Устройство системного блока</a:t>
            </a:r>
          </a:p>
        </p:txBody>
      </p:sp>
      <p:pic>
        <p:nvPicPr>
          <p:cNvPr id="4100" name="Picture 2" descr="K:\mab\5_видеокурс_ТО_ПК\картинки\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1193" y="609891"/>
            <a:ext cx="1922535" cy="27516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104" name="Picture 5" descr="K:\mab\5_видеокурс_ТО_ПК\картинки\1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943376"/>
            <a:ext cx="1558107" cy="16981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106" name="Picture 6" descr="K:\mab\5_видеокурс_ТО_ПК\картинки\1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72200" y="625252"/>
            <a:ext cx="1630820" cy="1800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6" name="Picture 8" descr="K:\mab\5_видеокурс_ТО_ПК\картинки\1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660232" y="3361556"/>
            <a:ext cx="1579942" cy="161747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109" name="Picture 9" descr="K:\mab\5_видеокурс_ТО_ПК\картинки\16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572000" y="3145532"/>
            <a:ext cx="1847848" cy="166888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2059" name="Picture 11" descr="K:\mab\5_видеокурс_ТО_ПК\картинки\15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411759" y="3577580"/>
            <a:ext cx="1833447" cy="16618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111" name="Picture 12" descr="K:\mab\5_видеокурс_ТО_ПК\картинки\17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41544" y="3577580"/>
            <a:ext cx="1710176" cy="151786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027" name="Picture 3" descr="H:\3_COMPUTER CENTER - ERUDIT\Качественные картинки 2\1_motherboard\18-1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="" xmlns:a14="http://schemas.microsoft.com/office/drawing/2010/main">
                  <a14:imgLayer r:embed="rId10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863433"/>
            <a:ext cx="2016223" cy="22100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K:\mab\5_видеокурс_ТО_ПК\картинки\13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524328" y="1979851"/>
            <a:ext cx="1514285" cy="145371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5" name="Прямоугольник 24"/>
          <p:cNvSpPr/>
          <p:nvPr/>
        </p:nvSpPr>
        <p:spPr>
          <a:xfrm rot="1243969">
            <a:off x="149271" y="402299"/>
            <a:ext cx="1248624" cy="368092"/>
          </a:xfrm>
          <a:prstGeom prst="rect">
            <a:avLst/>
          </a:prstGeom>
          <a:solidFill>
            <a:srgbClr val="0000FF"/>
          </a:solidFill>
          <a:ln w="34925">
            <a:solidFill>
              <a:srgbClr val="FFFFFF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i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КОРПУС</a:t>
            </a:r>
            <a:endParaRPr lang="ru-RU" sz="1100" b="1" i="1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 rot="1243969">
            <a:off x="68527" y="4893792"/>
            <a:ext cx="1535716" cy="368092"/>
          </a:xfrm>
          <a:prstGeom prst="rect">
            <a:avLst/>
          </a:prstGeom>
          <a:solidFill>
            <a:srgbClr val="0000FF"/>
          </a:solidFill>
          <a:ln w="34925">
            <a:solidFill>
              <a:srgbClr val="FFFFFF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i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БЛОК ПИТАНИЯ</a:t>
            </a:r>
            <a:endParaRPr lang="ru-RU" sz="1100" b="1" i="1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 rot="1243969">
            <a:off x="2074515" y="4794787"/>
            <a:ext cx="1248624" cy="368092"/>
          </a:xfrm>
          <a:prstGeom prst="rect">
            <a:avLst/>
          </a:prstGeom>
          <a:solidFill>
            <a:srgbClr val="0000FF"/>
          </a:solidFill>
          <a:ln w="34925">
            <a:solidFill>
              <a:srgbClr val="FFFFFF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i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ПРИВОД</a:t>
            </a:r>
            <a:endParaRPr lang="ru-RU" sz="1100" b="1" i="1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 rot="1243969">
            <a:off x="4677039" y="4893792"/>
            <a:ext cx="1535716" cy="368092"/>
          </a:xfrm>
          <a:prstGeom prst="rect">
            <a:avLst/>
          </a:prstGeom>
          <a:solidFill>
            <a:srgbClr val="0000FF"/>
          </a:solidFill>
          <a:ln w="34925">
            <a:solidFill>
              <a:srgbClr val="FFFFFF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i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ВИДЕОКАРТА</a:t>
            </a:r>
            <a:endParaRPr lang="ru-RU" sz="1100" b="1" i="1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 rot="1243969">
            <a:off x="6747669" y="4917612"/>
            <a:ext cx="1535716" cy="368092"/>
          </a:xfrm>
          <a:prstGeom prst="rect">
            <a:avLst/>
          </a:prstGeom>
          <a:solidFill>
            <a:srgbClr val="0000FF"/>
          </a:solidFill>
          <a:ln w="34925">
            <a:solidFill>
              <a:srgbClr val="FFFFFF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i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ЖЕСТКИЙ ДИСК</a:t>
            </a:r>
            <a:endParaRPr lang="ru-RU" sz="1100" b="1" i="1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 rot="1243969">
            <a:off x="2415853" y="371070"/>
            <a:ext cx="1885817" cy="368092"/>
          </a:xfrm>
          <a:prstGeom prst="rect">
            <a:avLst/>
          </a:prstGeom>
          <a:solidFill>
            <a:srgbClr val="0000FF"/>
          </a:solidFill>
          <a:ln w="34925">
            <a:solidFill>
              <a:srgbClr val="FFFFFF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i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СИСТЕМНАЯ ПЛАТА</a:t>
            </a:r>
            <a:endParaRPr lang="ru-RU" sz="1100" b="1" i="1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 rot="1243969">
            <a:off x="4582616" y="407418"/>
            <a:ext cx="1684357" cy="368092"/>
          </a:xfrm>
          <a:prstGeom prst="rect">
            <a:avLst/>
          </a:prstGeom>
          <a:solidFill>
            <a:srgbClr val="0000FF"/>
          </a:solidFill>
          <a:ln w="34925">
            <a:solidFill>
              <a:srgbClr val="FFFFFF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i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ПРОЦЕССОР</a:t>
            </a:r>
            <a:endParaRPr lang="ru-RU" sz="1100" b="1" i="1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3" name="Прямоугольник 32"/>
          <p:cNvSpPr/>
          <p:nvPr/>
        </p:nvSpPr>
        <p:spPr>
          <a:xfrm rot="1243969">
            <a:off x="6363625" y="370081"/>
            <a:ext cx="2277067" cy="368092"/>
          </a:xfrm>
          <a:prstGeom prst="rect">
            <a:avLst/>
          </a:prstGeom>
          <a:solidFill>
            <a:srgbClr val="0000FF"/>
          </a:solidFill>
          <a:ln w="34925">
            <a:solidFill>
              <a:srgbClr val="FFFFFF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i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СИСТЕМА ОХЛАЖДЕНИЯ</a:t>
            </a:r>
            <a:endParaRPr lang="ru-RU" sz="1100" b="1" i="1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4" name="Прямоугольник 33"/>
          <p:cNvSpPr/>
          <p:nvPr/>
        </p:nvSpPr>
        <p:spPr>
          <a:xfrm rot="1243969">
            <a:off x="8115061" y="3087400"/>
            <a:ext cx="959351" cy="368092"/>
          </a:xfrm>
          <a:prstGeom prst="rect">
            <a:avLst/>
          </a:prstGeom>
          <a:solidFill>
            <a:srgbClr val="0000FF"/>
          </a:solidFill>
          <a:ln w="34925">
            <a:solidFill>
              <a:srgbClr val="FFFFFF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i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ОЗУ</a:t>
            </a:r>
            <a:endParaRPr lang="ru-RU" sz="1100" b="1" i="1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3203848" y="2846002"/>
            <a:ext cx="2934222" cy="587562"/>
          </a:xfrm>
          <a:prstGeom prst="rect">
            <a:avLst/>
          </a:prstGeom>
          <a:solidFill>
            <a:srgbClr val="FF0000"/>
          </a:solidFill>
          <a:ln w="34925">
            <a:solidFill>
              <a:srgbClr val="FFFFFF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СИСТЕМНЫЙ БЛОК</a:t>
            </a:r>
            <a:endParaRPr lang="ru-RU" b="1" i="1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0"/>
            <a:ext cx="9144000" cy="357188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i="1">
                <a:solidFill>
                  <a:schemeClr val="bg1"/>
                </a:solidFill>
                <a:latin typeface="Verdana" pitchFamily="34" charset="0"/>
              </a:rPr>
              <a:t>Корпус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0" y="5357813"/>
            <a:ext cx="9144000" cy="357188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i="1">
                <a:solidFill>
                  <a:schemeClr val="bg1"/>
                </a:solidFill>
                <a:latin typeface="Verdana" pitchFamily="34" charset="0"/>
              </a:rPr>
              <a:t>Корпус</a:t>
            </a:r>
          </a:p>
        </p:txBody>
      </p:sp>
      <p:pic>
        <p:nvPicPr>
          <p:cNvPr id="5125" name="Picture 2" descr="K:\mab\Качественные картинки\7_корпус\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0152" y="841276"/>
            <a:ext cx="2880320" cy="42418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126" name="Picture 3" descr="K:\mab\Качественные картинки\7_корпус\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4277" y="2065412"/>
            <a:ext cx="3355635" cy="309827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Прямоугольник 7"/>
          <p:cNvSpPr/>
          <p:nvPr/>
        </p:nvSpPr>
        <p:spPr>
          <a:xfrm>
            <a:off x="357158" y="553244"/>
            <a:ext cx="4718898" cy="1296144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/>
            <a:r>
              <a:rPr lang="ru-RU" sz="800" b="1" i="1">
                <a:solidFill>
                  <a:srgbClr val="FF0000"/>
                </a:solidFill>
                <a:latin typeface="Verdana" pitchFamily="34" charset="0"/>
              </a:rPr>
              <a:t>Корпус</a:t>
            </a:r>
            <a:r>
              <a:rPr lang="ru-RU" sz="800" i="1">
                <a:solidFill>
                  <a:prstClr val="black"/>
                </a:solidFill>
                <a:latin typeface="Verdana" pitchFamily="34" charset="0"/>
              </a:rPr>
              <a:t> - функциональный элемент, защищающий внутренние компоненты ПК от внешнего воздействия и механических повреждений, поддерживающий необходимый температурный режим внутри системного блока, экранирующий создаваемые внутренними компонентами электромагнитное излучение и является основой для дальнейшего расширения системы. Системные блоки чаще всего изготавливаются из деталей на основе </a:t>
            </a:r>
            <a:r>
              <a:rPr lang="ru-RU" sz="800" b="1" i="1">
                <a:solidFill>
                  <a:srgbClr val="0000FF"/>
                </a:solidFill>
                <a:latin typeface="Verdana" pitchFamily="34" charset="0"/>
              </a:rPr>
              <a:t>стали, алюминия и пластика</a:t>
            </a:r>
            <a:r>
              <a:rPr lang="ru-RU" sz="800" i="1">
                <a:solidFill>
                  <a:prstClr val="black"/>
                </a:solidFill>
                <a:latin typeface="Verdana" pitchFamily="34" charset="0"/>
              </a:rPr>
              <a:t>.</a:t>
            </a:r>
            <a:endParaRPr lang="ru-RU" sz="800" i="1" dirty="0">
              <a:solidFill>
                <a:prstClr val="black"/>
              </a:solidFill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0"/>
            <a:ext cx="9144000" cy="357188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i="1">
                <a:solidFill>
                  <a:schemeClr val="bg1"/>
                </a:solidFill>
                <a:latin typeface="Verdana" pitchFamily="34" charset="0"/>
              </a:rPr>
              <a:t>Материнская плата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0" y="5357813"/>
            <a:ext cx="9144000" cy="357188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i="1">
                <a:solidFill>
                  <a:schemeClr val="bg1"/>
                </a:solidFill>
                <a:latin typeface="Verdana" pitchFamily="34" charset="0"/>
              </a:rPr>
              <a:t>Материнская плата</a:t>
            </a:r>
          </a:p>
        </p:txBody>
      </p:sp>
      <p:pic>
        <p:nvPicPr>
          <p:cNvPr id="2050" name="Picture 2" descr="H:\3_COMPUTER CENTER - ERUDIT\Качественные картинки 2\1_motherboard\1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451065"/>
            <a:ext cx="5976664" cy="378269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8" name="Прямоугольник 7"/>
          <p:cNvSpPr/>
          <p:nvPr/>
        </p:nvSpPr>
        <p:spPr>
          <a:xfrm>
            <a:off x="251520" y="625252"/>
            <a:ext cx="4718898" cy="504056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/>
            <a:r>
              <a:rPr lang="ru-RU" sz="800" b="1" i="1">
                <a:solidFill>
                  <a:srgbClr val="FF0000"/>
                </a:solidFill>
                <a:latin typeface="Verdana" pitchFamily="34" charset="0"/>
              </a:rPr>
              <a:t>Материнская плата </a:t>
            </a:r>
            <a:r>
              <a:rPr lang="ru-RU" sz="800" i="1">
                <a:solidFill>
                  <a:prstClr val="black"/>
                </a:solidFill>
                <a:latin typeface="Verdana" pitchFamily="34" charset="0"/>
              </a:rPr>
              <a:t>- это сложная многослойная печатная плата, на которой устанавливаются основные компоненты персонального компьютера.</a:t>
            </a:r>
            <a:endParaRPr lang="ru-RU" sz="800" i="1" dirty="0">
              <a:solidFill>
                <a:srgbClr val="0000FF"/>
              </a:solidFill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0"/>
            <a:ext cx="9144000" cy="357188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i="1">
                <a:solidFill>
                  <a:schemeClr val="bg1"/>
                </a:solidFill>
                <a:latin typeface="Verdana" pitchFamily="34" charset="0"/>
              </a:rPr>
              <a:t>Процессор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0" y="5357813"/>
            <a:ext cx="9144000" cy="357188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i="1">
                <a:solidFill>
                  <a:schemeClr val="bg1"/>
                </a:solidFill>
                <a:latin typeface="Verdana" pitchFamily="34" charset="0"/>
              </a:rPr>
              <a:t>Процессор</a:t>
            </a:r>
          </a:p>
        </p:txBody>
      </p:sp>
      <p:pic>
        <p:nvPicPr>
          <p:cNvPr id="3075" name="Picture 3" descr="H:\3_COMPUTER CENTER - ERUDIT\Качественные картинки 2\2_cpu\1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5472" y="2192818"/>
            <a:ext cx="4928976" cy="29689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8" name="Прямоугольник 7"/>
          <p:cNvSpPr/>
          <p:nvPr/>
        </p:nvSpPr>
        <p:spPr>
          <a:xfrm>
            <a:off x="251520" y="697260"/>
            <a:ext cx="4718898" cy="504056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/>
            <a:r>
              <a:rPr lang="ru-RU" sz="800" b="1" i="1">
                <a:solidFill>
                  <a:srgbClr val="FF0000"/>
                </a:solidFill>
                <a:latin typeface="Verdana" pitchFamily="34" charset="0"/>
              </a:rPr>
              <a:t>Процессор</a:t>
            </a:r>
            <a:r>
              <a:rPr lang="ru-RU" sz="800" i="1">
                <a:solidFill>
                  <a:prstClr val="black"/>
                </a:solidFill>
                <a:latin typeface="Verdana" pitchFamily="34" charset="0"/>
              </a:rPr>
              <a:t> - исполнитель машинных инструкций, часть аппаратного обеспечения компьютера или программируемого логического контроллера, отвечающий за выполнение операций, заданных программами.</a:t>
            </a:r>
            <a:endParaRPr lang="ru-RU" sz="800" i="1" dirty="0">
              <a:solidFill>
                <a:srgbClr val="0000FF"/>
              </a:solidFill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H:\3_COMPUTER CENTER - ERUDIT\Качественные картинки 2\6_cpu_culler\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6977" y="920428"/>
            <a:ext cx="3953295" cy="39532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6" name="Прямоугольник 5"/>
          <p:cNvSpPr/>
          <p:nvPr/>
        </p:nvSpPr>
        <p:spPr>
          <a:xfrm>
            <a:off x="0" y="0"/>
            <a:ext cx="9144000" cy="357188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i="1">
                <a:solidFill>
                  <a:schemeClr val="bg1"/>
                </a:solidFill>
                <a:latin typeface="Verdana" pitchFamily="34" charset="0"/>
              </a:rPr>
              <a:t>Система охлаждения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0" y="5357813"/>
            <a:ext cx="9144000" cy="357188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i="1">
                <a:solidFill>
                  <a:schemeClr val="bg1"/>
                </a:solidFill>
                <a:latin typeface="Verdana" pitchFamily="34" charset="0"/>
              </a:rPr>
              <a:t>Система охлаждения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827584" y="1345332"/>
            <a:ext cx="2376264" cy="288032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800" b="1" i="1">
                <a:solidFill>
                  <a:srgbClr val="FF0000"/>
                </a:solidFill>
                <a:latin typeface="Verdana" pitchFamily="34" charset="0"/>
              </a:rPr>
              <a:t>Система охлаждения процессора</a:t>
            </a:r>
            <a:endParaRPr lang="ru-RU" sz="800" i="1">
              <a:solidFill>
                <a:srgbClr val="0000FF"/>
              </a:solidFill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0"/>
            <a:ext cx="9144000" cy="357188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i="1">
                <a:solidFill>
                  <a:schemeClr val="bg1"/>
                </a:solidFill>
                <a:latin typeface="Verdana" pitchFamily="34" charset="0"/>
              </a:rPr>
              <a:t>Оперативная память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0" y="5357813"/>
            <a:ext cx="9144000" cy="357188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i="1">
                <a:solidFill>
                  <a:schemeClr val="bg1"/>
                </a:solidFill>
                <a:latin typeface="Verdana" pitchFamily="34" charset="0"/>
              </a:rPr>
              <a:t>Оперативная память</a:t>
            </a:r>
          </a:p>
        </p:txBody>
      </p:sp>
      <p:pic>
        <p:nvPicPr>
          <p:cNvPr id="9221" name="Picture 2" descr="K:\mab\Качественные картинки\3_оперативная память\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1960" y="1625259"/>
            <a:ext cx="4104456" cy="34644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Прямоугольник 7"/>
          <p:cNvSpPr/>
          <p:nvPr/>
        </p:nvSpPr>
        <p:spPr>
          <a:xfrm>
            <a:off x="251520" y="697260"/>
            <a:ext cx="3456384" cy="504056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/>
            <a:r>
              <a:rPr lang="ru-RU" sz="800" b="1" i="1">
                <a:solidFill>
                  <a:srgbClr val="FF0000"/>
                </a:solidFill>
                <a:latin typeface="Verdana" pitchFamily="34" charset="0"/>
              </a:rPr>
              <a:t>Оперативная память</a:t>
            </a:r>
            <a:r>
              <a:rPr lang="ru-RU" sz="800" b="1" i="1">
                <a:solidFill>
                  <a:prstClr val="black"/>
                </a:solidFill>
                <a:latin typeface="Verdana" pitchFamily="34" charset="0"/>
              </a:rPr>
              <a:t> - </a:t>
            </a:r>
            <a:r>
              <a:rPr lang="ru-RU" sz="800" i="1">
                <a:solidFill>
                  <a:prstClr val="black"/>
                </a:solidFill>
                <a:latin typeface="Verdana" pitchFamily="34" charset="0"/>
              </a:rPr>
              <a:t>предназначена для временного хранения данных и команд, необходимых процессору для выполнения им операций.</a:t>
            </a:r>
            <a:endParaRPr lang="ru-RU" sz="800" i="1" dirty="0">
              <a:solidFill>
                <a:srgbClr val="0000FF"/>
              </a:solidFill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0"/>
            <a:ext cx="9144000" cy="357188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i="1">
                <a:solidFill>
                  <a:schemeClr val="bg1"/>
                </a:solidFill>
                <a:latin typeface="Verdana" pitchFamily="34" charset="0"/>
              </a:rPr>
              <a:t>Жесткий диск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0" y="5357813"/>
            <a:ext cx="9144000" cy="357188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i="1">
                <a:solidFill>
                  <a:schemeClr val="bg1"/>
                </a:solidFill>
                <a:latin typeface="Verdana" pitchFamily="34" charset="0"/>
              </a:rPr>
              <a:t>Жесткий диск</a:t>
            </a:r>
          </a:p>
        </p:txBody>
      </p:sp>
      <p:pic>
        <p:nvPicPr>
          <p:cNvPr id="10245" name="Picture 2" descr="K:\mab\Качественные картинки\4_винчестер\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60491" y="1129308"/>
            <a:ext cx="4011909" cy="35903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Прямоугольник 7"/>
          <p:cNvSpPr/>
          <p:nvPr/>
        </p:nvSpPr>
        <p:spPr>
          <a:xfrm>
            <a:off x="179512" y="1273324"/>
            <a:ext cx="4104456" cy="360040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/>
            <a:r>
              <a:rPr lang="ru-RU" sz="800" b="1" i="1">
                <a:solidFill>
                  <a:srgbClr val="FF0000"/>
                </a:solidFill>
                <a:latin typeface="Verdana" pitchFamily="34" charset="0"/>
              </a:rPr>
              <a:t>Жесткий диск </a:t>
            </a:r>
            <a:r>
              <a:rPr lang="ru-RU" sz="800" b="1" i="1">
                <a:solidFill>
                  <a:prstClr val="black"/>
                </a:solidFill>
                <a:latin typeface="Verdana" pitchFamily="34" charset="0"/>
              </a:rPr>
              <a:t>- </a:t>
            </a:r>
            <a:r>
              <a:rPr lang="ru-RU" sz="800" i="1">
                <a:solidFill>
                  <a:prstClr val="black"/>
                </a:solidFill>
                <a:latin typeface="Verdana" pitchFamily="34" charset="0"/>
              </a:rPr>
              <a:t>предназначена для длительного хранения данных.</a:t>
            </a:r>
            <a:endParaRPr lang="ru-RU" sz="800" i="1" dirty="0">
              <a:solidFill>
                <a:srgbClr val="0000FF"/>
              </a:solidFill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0"/>
            <a:ext cx="9144000" cy="357188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i="1">
                <a:solidFill>
                  <a:schemeClr val="bg1"/>
                </a:solidFill>
                <a:latin typeface="Verdana" pitchFamily="34" charset="0"/>
              </a:rPr>
              <a:t>Видеокарта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0" y="5357813"/>
            <a:ext cx="9144000" cy="357188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i="1">
                <a:solidFill>
                  <a:schemeClr val="bg1"/>
                </a:solidFill>
                <a:latin typeface="Verdana" pitchFamily="34" charset="0"/>
              </a:rPr>
              <a:t>Видеокарта</a:t>
            </a:r>
          </a:p>
        </p:txBody>
      </p:sp>
      <p:pic>
        <p:nvPicPr>
          <p:cNvPr id="5123" name="Picture 3" descr="H:\3_COMPUTER CENTER - ERUDIT\Качественные картинки 2\2_svga\3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7188" y="913284"/>
            <a:ext cx="5067300" cy="42672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8" name="Прямоугольник 7"/>
          <p:cNvSpPr/>
          <p:nvPr/>
        </p:nvSpPr>
        <p:spPr>
          <a:xfrm>
            <a:off x="179512" y="1201316"/>
            <a:ext cx="4104456" cy="360040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/>
            <a:r>
              <a:rPr lang="ru-RU" sz="800" b="1" i="1">
                <a:solidFill>
                  <a:srgbClr val="FF0000"/>
                </a:solidFill>
                <a:latin typeface="Verdana" pitchFamily="34" charset="0"/>
              </a:rPr>
              <a:t>Видекарта </a:t>
            </a:r>
            <a:r>
              <a:rPr lang="ru-RU" sz="800" b="1" i="1">
                <a:solidFill>
                  <a:prstClr val="black"/>
                </a:solidFill>
                <a:latin typeface="Verdana" pitchFamily="34" charset="0"/>
              </a:rPr>
              <a:t>- </a:t>
            </a:r>
            <a:r>
              <a:rPr lang="ru-RU" sz="800" i="1">
                <a:solidFill>
                  <a:prstClr val="black"/>
                </a:solidFill>
                <a:latin typeface="Verdana" pitchFamily="34" charset="0"/>
              </a:rPr>
              <a:t>устройство, преобразующее изображение, находящееся в памяти компьютера, в видеосигнал для монитора.</a:t>
            </a:r>
            <a:endParaRPr lang="ru-RU" sz="800" i="1">
              <a:solidFill>
                <a:srgbClr val="0000FF"/>
              </a:solidFill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0"/>
            <a:ext cx="9144000" cy="357188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i="1">
                <a:solidFill>
                  <a:schemeClr val="bg1"/>
                </a:solidFill>
                <a:latin typeface="Verdana" pitchFamily="34" charset="0"/>
              </a:rPr>
              <a:t>Привод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0" y="5357813"/>
            <a:ext cx="9144000" cy="357188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i="1">
                <a:solidFill>
                  <a:schemeClr val="bg1"/>
                </a:solidFill>
                <a:latin typeface="Verdana" pitchFamily="34" charset="0"/>
              </a:rPr>
              <a:t>Привод</a:t>
            </a:r>
          </a:p>
        </p:txBody>
      </p:sp>
      <p:pic>
        <p:nvPicPr>
          <p:cNvPr id="6146" name="Picture 2" descr="H:\3_COMPUTER CENTER - ERUDIT\Качественные картинки 2\9_dvd\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849388"/>
            <a:ext cx="6985000" cy="304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251520" y="697260"/>
            <a:ext cx="3528392" cy="360040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/>
            <a:r>
              <a:rPr lang="ru-RU" sz="800" b="1" i="1">
                <a:solidFill>
                  <a:srgbClr val="FF0000"/>
                </a:solidFill>
                <a:latin typeface="Verdana" pitchFamily="34" charset="0"/>
              </a:rPr>
              <a:t>Привод </a:t>
            </a:r>
            <a:r>
              <a:rPr lang="ru-RU" sz="800" b="1" i="1">
                <a:solidFill>
                  <a:prstClr val="black"/>
                </a:solidFill>
                <a:latin typeface="Verdana" pitchFamily="34" charset="0"/>
              </a:rPr>
              <a:t>- </a:t>
            </a:r>
            <a:r>
              <a:rPr lang="ru-RU" sz="800" i="1">
                <a:solidFill>
                  <a:prstClr val="black"/>
                </a:solidFill>
                <a:latin typeface="Verdana" pitchFamily="34" charset="0"/>
              </a:rPr>
              <a:t>электрическое устройство для считывания и записи информации с оптических носителей.</a:t>
            </a:r>
            <a:endParaRPr lang="ru-RU" sz="800" i="1" dirty="0">
              <a:solidFill>
                <a:srgbClr val="0000FF"/>
              </a:solidFill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0"/>
            <a:ext cx="9144000" cy="357188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i="1">
                <a:solidFill>
                  <a:schemeClr val="bg1"/>
                </a:solidFill>
                <a:latin typeface="Verdana" pitchFamily="34" charset="0"/>
              </a:rPr>
              <a:t>Блок питания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0" y="5357813"/>
            <a:ext cx="9144000" cy="357188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i="1">
                <a:solidFill>
                  <a:schemeClr val="bg1"/>
                </a:solidFill>
                <a:latin typeface="Verdana" pitchFamily="34" charset="0"/>
              </a:rPr>
              <a:t>Блок питания</a:t>
            </a:r>
          </a:p>
        </p:txBody>
      </p:sp>
      <p:pic>
        <p:nvPicPr>
          <p:cNvPr id="7170" name="Picture 2" descr="H:\3_COMPUTER CENTER - ERUDIT\Качественные картинки 2\10_power\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345332"/>
            <a:ext cx="5042667" cy="38098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8" name="Прямоугольник 7"/>
          <p:cNvSpPr/>
          <p:nvPr/>
        </p:nvSpPr>
        <p:spPr>
          <a:xfrm>
            <a:off x="4932040" y="769268"/>
            <a:ext cx="3960440" cy="792088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/>
            <a:r>
              <a:rPr lang="ru-RU" sz="800" b="1" i="1">
                <a:solidFill>
                  <a:srgbClr val="FF0000"/>
                </a:solidFill>
                <a:latin typeface="Verdana" pitchFamily="34" charset="0"/>
              </a:rPr>
              <a:t>Блок питания </a:t>
            </a:r>
            <a:r>
              <a:rPr lang="ru-RU" sz="800" i="1">
                <a:solidFill>
                  <a:prstClr val="black"/>
                </a:solidFill>
                <a:latin typeface="Verdana" pitchFamily="34" charset="0"/>
              </a:rPr>
              <a:t>- предназначен для снабжения узлов компьютера электрической энергией. В его задачу входит преобразование сетевого напряжения до заданных значений, их стабилизация и защита от незначительных помех питающего напряжения.</a:t>
            </a:r>
            <a:endParaRPr lang="ru-RU" sz="800" i="1" dirty="0">
              <a:solidFill>
                <a:srgbClr val="0000FF"/>
              </a:solidFill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2" descr="K:\mab\5_видеокурс_ТО_ПК\картинки\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43262" y="1717374"/>
            <a:ext cx="3840906" cy="341554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6" name="Прямоугольник 5"/>
          <p:cNvSpPr/>
          <p:nvPr/>
        </p:nvSpPr>
        <p:spPr>
          <a:xfrm rot="1243969">
            <a:off x="1237863" y="379447"/>
            <a:ext cx="7039009" cy="697413"/>
          </a:xfrm>
          <a:prstGeom prst="rect">
            <a:avLst/>
          </a:prstGeom>
          <a:solidFill>
            <a:schemeClr val="tx1"/>
          </a:solidFill>
          <a:ln w="34925">
            <a:solidFill>
              <a:srgbClr val="FFFFFF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ОБЩИЕ ПОНЯТИЯ</a:t>
            </a:r>
            <a:endParaRPr lang="ru-RU" sz="3200" b="1" i="1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57998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611</TotalTime>
  <Words>288</Words>
  <Application>Microsoft Office PowerPoint</Application>
  <PresentationFormat>Экран (16:10)</PresentationFormat>
  <Paragraphs>62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skynet</cp:lastModifiedBy>
  <cp:revision>148</cp:revision>
  <dcterms:modified xsi:type="dcterms:W3CDTF">2011-01-06T19:09:22Z</dcterms:modified>
</cp:coreProperties>
</file>