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a:srgbClr val="3333FF"/>
    <a:srgbClr val="2CD49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FD3527D-A8A4-46E4-9D2F-42FBE6A5F27F}" type="datetimeFigureOut">
              <a:rPr lang="ru-RU" smtClean="0"/>
              <a:t>07.12.2014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FD3527D-A8A4-46E4-9D2F-42FBE6A5F27F}" type="datetimeFigureOut">
              <a:rPr lang="ru-RU" smtClean="0"/>
              <a:t>07.12.2014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FD3527D-A8A4-46E4-9D2F-42FBE6A5F27F}" type="datetimeFigureOut">
              <a:rPr lang="ru-RU" smtClean="0"/>
              <a:t>07.12.2014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FD3527D-A8A4-46E4-9D2F-42FBE6A5F27F}" type="datetimeFigureOut">
              <a:rPr lang="ru-RU" smtClean="0"/>
              <a:t>07.12.2014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FD3527D-A8A4-46E4-9D2F-42FBE6A5F27F}" type="datetimeFigureOut">
              <a:rPr lang="ru-RU" smtClean="0"/>
              <a:t>07.12.2014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FD3527D-A8A4-46E4-9D2F-42FBE6A5F27F}" type="datetimeFigureOut">
              <a:rPr lang="ru-RU" smtClean="0"/>
              <a:t>07.12.2014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3F9C8E-C137-4966-98AF-2D9ABF648EE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D3527D-A8A4-46E4-9D2F-42FBE6A5F27F}" type="datetimeFigureOut">
              <a:rPr lang="ru-RU" smtClean="0"/>
              <a:t>07.12.2014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3F9C8E-C137-4966-98AF-2D9ABF648EE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yandex.ru/images/search?viewport=wide&amp;text=%D0%BD%D0%BE%D0%B2%D0%BE%D0%B3%D0%BE%D0%B4%D0%BD%D0%B8%D0%B5%20%D0%B2%D0%B8%D0%BD%D1%8C%D0%B5%D1%82%D0%BA%D0%B8&amp;img_url=http%3A%2F%2Flenagold.narod.ru%2Ffon%2Fclipart%2Fd%2Fdedm%2Fdedmoroz174.png&amp;pos=13&amp;uinfo=sw-1242-sh-698-ww-1132-wh-529-pd-1.100000023841858-wp-16x9_1366x768&amp;rpt=simage&amp;_=1417947361001&amp;pin=1" TargetMode="External"/><Relationship Id="rId13" Type="http://schemas.openxmlformats.org/officeDocument/2006/relationships/hyperlink" Target="http://yandex.ru/images/search?img_url=http%3A%2F%2Fimg-fotki.yandex.ru%2Fget%2F5820%2F111874181.9f%2F0_94b9d_a685252b_XL&amp;uinfo=sw-1242-sh-698-ww-1132-wh-529-pd-1.100000023841858-wp-16x9_1366x768&amp;_=1417948359398&amp;viewport=wide&amp;p=2&amp;text=%D0%BD%D0%BE%D0%B2%D0%BE%D0%B3%D0%BE%D0%B4%D0%BD%D0%B8%D0%B5%20%D0%B2%D0%B8%D0%BD%D1%8C%D0%B5%D1%82%D0%BA%D0%B8&amp;pos=68&amp;rpt=simage&amp;pin=1" TargetMode="External"/><Relationship Id="rId3" Type="http://schemas.openxmlformats.org/officeDocument/2006/relationships/hyperlink" Target="http://www.ny-party.ru/joke/1.htm" TargetMode="External"/><Relationship Id="rId7" Type="http://schemas.openxmlformats.org/officeDocument/2006/relationships/hyperlink" Target="http://novym-godom.ru/konkursy/dlya-shkolnikov.html" TargetMode="External"/><Relationship Id="rId12" Type="http://schemas.openxmlformats.org/officeDocument/2006/relationships/hyperlink" Target="http://yandex.ru/images/search?img_url=http%3A%2F%2Fforumsmile.ru%2Fu%2Fd%2Fd%2F0%2Fdd022a3013689ae672f7b4ffa4bc7680.png&amp;uinfo=sw-1242-sh-698-ww-1132-wh-529-pd-1.100000023841858-wp-16x9_1366x768&amp;_=1417947372043&amp;viewport=wide&amp;p=1&amp;text=%D0%BD%D0%BE%D0%B2%D0%BE%D0%B3%D0%BE%D0%B4%D0%BD%D0%B8%D0%B5%20%D0%B2%D0%B8%D0%BD%D1%8C%D0%B5%D1%82%D0%BA%D0%B8&amp;pos=40&amp;rpt=simage&amp;pin=1" TargetMode="External"/><Relationship Id="rId2" Type="http://schemas.openxmlformats.org/officeDocument/2006/relationships/hyperlink" Target="http://www.supertosty.ru/texts/konkursy/59_detskie_konkursy.html" TargetMode="External"/><Relationship Id="rId1" Type="http://schemas.openxmlformats.org/officeDocument/2006/relationships/slideLayout" Target="../slideLayouts/slideLayout2.xml"/><Relationship Id="rId6" Type="http://schemas.openxmlformats.org/officeDocument/2006/relationships/hyperlink" Target="http://sc-pr.ru/konkurs_school/900-novogodnie-konkursy-i-igry-dlya-shkolnikov-novyy-god.html" TargetMode="External"/><Relationship Id="rId11" Type="http://schemas.openxmlformats.org/officeDocument/2006/relationships/hyperlink" Target="http://yandex.ru/images/search?img_url=http%3A%2F%2Fblestki.com%2FRAZDELITEL%2F79.gif&amp;uinfo=sw-1242-sh-698-ww-1132-wh-529-pd-1.100000023841858-wp-16x9_1366x768&amp;_=1417947372043&amp;viewport=wide&amp;p=1&amp;text=%D0%BD%D0%BE%D0%B2%D0%BE%D0%B3%D0%BE%D0%B4%D0%BD%D0%B8%D0%B5%20%D0%B2%D0%B8%D0%BD%D1%8C%D0%B5%D1%82%D0%BA%D0%B8&amp;pos=36&amp;rpt=simage&amp;pin=1" TargetMode="External"/><Relationship Id="rId5" Type="http://schemas.openxmlformats.org/officeDocument/2006/relationships/hyperlink" Target="http://www.supertosty.ru/texts/konkursy/63_novogodnie_konkursy.html" TargetMode="External"/><Relationship Id="rId10" Type="http://schemas.openxmlformats.org/officeDocument/2006/relationships/hyperlink" Target="http://yandex.ru/images/search?viewport=wide&amp;text=%D0%BD%D0%BE%D0%B2%D0%BE%D0%B3%D0%BE%D0%B4%D0%BD%D0%B8%D0%B5%20%D0%B2%D0%B8%D0%BD%D1%8C%D0%B5%D1%82%D0%BA%D0%B8&amp;img_url=http%3A%2F%2Ft2.ftcdn.net%2Fjpg%2F00%2F28%2F25%2F13%2F110_F_28251303_5FW5PbGOe1FHySHsZvthLrTSVa4W62W1.jpg&amp;pos=0&amp;uinfo=sw-1242-sh-698-ww-1132-wh-529-pd-1.100000023841858-wp-16x9_1366x768&amp;rpt=simage&amp;_=1417947361001&amp;pin=1" TargetMode="External"/><Relationship Id="rId4" Type="http://schemas.openxmlformats.org/officeDocument/2006/relationships/hyperlink" Target="http://www.prazdnitsa.ru/content/competitions/active.html" TargetMode="External"/><Relationship Id="rId9" Type="http://schemas.openxmlformats.org/officeDocument/2006/relationships/hyperlink" Target="http://yandex.ru/images/search?viewport=wide&amp;text=%D0%BD%D0%BE%D0%B2%D0%BE%D0%B3%D0%BE%D0%B4%D0%BD%D0%B8%D0%B5%20%D0%B2%D0%B8%D0%BD%D1%8C%D0%B5%D1%82%D0%BA%D0%B8&amp;img_url=http%3A%2F%2Fimg3.proshkolu.ru%2Fcontent%2Fmedia%2Fpic%2Fstd%2F2000000%2F1880000%2F1879195-62e73a0bd10c15e5.png&amp;pos=2&amp;uinfo=sw-1242-sh-698-ww-1132-wh-529-pd-1.100000023841858-wp-16x9_1366x768&amp;rpt=simage&amp;_=1417947361001&amp;pin=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игрушки.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685800" y="785795"/>
            <a:ext cx="7772400" cy="2814656"/>
          </a:xfrm>
        </p:spPr>
        <p:txBody>
          <a:bodyPr/>
          <a:lstStyle/>
          <a:p>
            <a:r>
              <a:rPr lang="ru-RU" b="1" i="1" dirty="0" smtClean="0">
                <a:solidFill>
                  <a:srgbClr val="3333CC"/>
                </a:solidFill>
                <a:cs typeface="Arabic Typesetting" pitchFamily="66" charset="-78"/>
              </a:rPr>
              <a:t>            Новогодние конкурсы </a:t>
            </a:r>
            <a:br>
              <a:rPr lang="ru-RU" b="1" i="1" dirty="0" smtClean="0">
                <a:solidFill>
                  <a:srgbClr val="3333CC"/>
                </a:solidFill>
                <a:cs typeface="Arabic Typesetting" pitchFamily="66" charset="-78"/>
              </a:rPr>
            </a:br>
            <a:r>
              <a:rPr lang="ru-RU" b="1" i="1" dirty="0" smtClean="0">
                <a:solidFill>
                  <a:srgbClr val="3333CC"/>
                </a:solidFill>
                <a:cs typeface="Arabic Typesetting" pitchFamily="66" charset="-78"/>
              </a:rPr>
              <a:t>        для детей</a:t>
            </a:r>
            <a:endParaRPr lang="ru-RU" b="1" i="1" dirty="0">
              <a:solidFill>
                <a:srgbClr val="3333CC"/>
              </a:solidFill>
              <a:cs typeface="Arabic Typesetting" pitchFamily="66" charset="-78"/>
            </a:endParaRPr>
          </a:p>
        </p:txBody>
      </p:sp>
      <p:sp>
        <p:nvSpPr>
          <p:cNvPr id="3" name="Подзаголовок 2"/>
          <p:cNvSpPr>
            <a:spLocks noGrp="1"/>
          </p:cNvSpPr>
          <p:nvPr>
            <p:ph type="subTitle" idx="1"/>
          </p:nvPr>
        </p:nvSpPr>
        <p:spPr>
          <a:xfrm>
            <a:off x="5786446" y="5357826"/>
            <a:ext cx="3071834" cy="1143008"/>
          </a:xfrm>
        </p:spPr>
        <p:txBody>
          <a:bodyPr>
            <a:normAutofit fontScale="55000" lnSpcReduction="20000"/>
          </a:bodyPr>
          <a:lstStyle/>
          <a:p>
            <a:r>
              <a:rPr lang="ru-RU" b="1" dirty="0" smtClean="0">
                <a:solidFill>
                  <a:schemeClr val="tx1"/>
                </a:solidFill>
              </a:rPr>
              <a:t>Учитель математики</a:t>
            </a:r>
          </a:p>
          <a:p>
            <a:r>
              <a:rPr lang="ru-RU" b="1" dirty="0" smtClean="0">
                <a:solidFill>
                  <a:schemeClr val="tx1"/>
                </a:solidFill>
              </a:rPr>
              <a:t> МКОУ СОШ №10</a:t>
            </a:r>
          </a:p>
          <a:p>
            <a:r>
              <a:rPr lang="ru-RU" b="1" dirty="0" smtClean="0">
                <a:solidFill>
                  <a:schemeClr val="tx1"/>
                </a:solidFill>
              </a:rPr>
              <a:t>Давыдова</a:t>
            </a:r>
          </a:p>
          <a:p>
            <a:r>
              <a:rPr lang="ru-RU" b="1" dirty="0" smtClean="0">
                <a:solidFill>
                  <a:schemeClr val="tx1"/>
                </a:solidFill>
              </a:rPr>
              <a:t> Галина Анатольевна</a:t>
            </a:r>
            <a:endParaRPr lang="ru-RU"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User\Desktop\рамочка 3.jpg"/>
          <p:cNvPicPr>
            <a:picLocks noChangeAspect="1" noChangeArrowheads="1"/>
          </p:cNvPicPr>
          <p:nvPr/>
        </p:nvPicPr>
        <p:blipFill>
          <a:blip r:embed="rId2">
            <a:clrChange>
              <a:clrFrom>
                <a:srgbClr val="C6C9D2"/>
              </a:clrFrom>
              <a:clrTo>
                <a:srgbClr val="C6C9D2">
                  <a:alpha val="0"/>
                </a:srgbClr>
              </a:clrTo>
            </a:clrChange>
          </a:blip>
          <a:srcRect l="60140" t="58458" r="5595" b="11416"/>
          <a:stretch>
            <a:fillRect/>
          </a:stretch>
        </p:blipFill>
        <p:spPr bwMode="auto">
          <a:xfrm>
            <a:off x="5643570" y="4571984"/>
            <a:ext cx="3500430" cy="2286016"/>
          </a:xfrm>
          <a:prstGeom prst="rect">
            <a:avLst/>
          </a:prstGeom>
          <a:noFill/>
        </p:spPr>
      </p:pic>
      <p:sp>
        <p:nvSpPr>
          <p:cNvPr id="6" name="Заголовок 5"/>
          <p:cNvSpPr>
            <a:spLocks noGrp="1"/>
          </p:cNvSpPr>
          <p:nvPr>
            <p:ph type="title"/>
          </p:nvPr>
        </p:nvSpPr>
        <p:spPr/>
        <p:txBody>
          <a:bodyPr/>
          <a:lstStyle/>
          <a:p>
            <a:r>
              <a:rPr lang="ru-RU" b="1" i="1" smtClean="0">
                <a:solidFill>
                  <a:srgbClr val="00B0F0"/>
                </a:solidFill>
              </a:rPr>
              <a:t>Составь слово</a:t>
            </a:r>
            <a:endParaRPr lang="ru-RU" i="1" dirty="0">
              <a:solidFill>
                <a:srgbClr val="00B0F0"/>
              </a:solidFill>
            </a:endParaRPr>
          </a:p>
        </p:txBody>
      </p:sp>
      <p:sp>
        <p:nvSpPr>
          <p:cNvPr id="7" name="Содержимое 6"/>
          <p:cNvSpPr>
            <a:spLocks noGrp="1"/>
          </p:cNvSpPr>
          <p:nvPr>
            <p:ph idx="1"/>
          </p:nvPr>
        </p:nvSpPr>
        <p:spPr>
          <a:xfrm>
            <a:off x="457200" y="1142984"/>
            <a:ext cx="8229600" cy="4983179"/>
          </a:xfrm>
        </p:spPr>
        <p:txBody>
          <a:bodyPr>
            <a:normAutofit fontScale="77500" lnSpcReduction="20000"/>
          </a:bodyPr>
          <a:lstStyle/>
          <a:p>
            <a:pPr>
              <a:buNone/>
            </a:pPr>
            <a:endParaRPr lang="ru-RU" dirty="0"/>
          </a:p>
          <a:p>
            <a:pPr>
              <a:buNone/>
            </a:pPr>
            <a:r>
              <a:rPr lang="ru-RU" dirty="0" smtClean="0"/>
              <a:t>    На полу начерчены четыре круга (можно использовать </a:t>
            </a:r>
          </a:p>
          <a:p>
            <a:pPr>
              <a:buNone/>
            </a:pPr>
            <a:r>
              <a:rPr lang="ru-RU" dirty="0"/>
              <a:t> </a:t>
            </a:r>
            <a:r>
              <a:rPr lang="ru-RU" dirty="0" smtClean="0"/>
              <a:t>   в этом качестве обручи большого размера). В каждый круг встают по 2-3 человека. Каждая команда получает воздушный шар, внутри которого буквы (заранее нарисованные на кружочках размером с 50 копеек кладутся в шарик, который затем надувают). Задача команд разглядеть буквы и составить слово. Например: чем длиннее слово, тем сложнее его отгадать. Проблема состоит в том, что шар все время должен находиться над головами участников конкурса; его нельзя брать в руки, ронять на пол. Вышедший за пределы круга участник, покидает </a:t>
            </a:r>
          </a:p>
          <a:p>
            <a:pPr>
              <a:buNone/>
            </a:pPr>
            <a:r>
              <a:rPr lang="ru-RU" dirty="0"/>
              <a:t> </a:t>
            </a:r>
            <a:r>
              <a:rPr lang="ru-RU" dirty="0" smtClean="0"/>
              <a:t>   конкурс, а команда выбывает из игры.</a:t>
            </a:r>
            <a:endParaRPr lang="ru-RU" dirty="0"/>
          </a:p>
        </p:txBody>
      </p:sp>
      <p:sp>
        <p:nvSpPr>
          <p:cNvPr id="12" name="Скругленный прямоугольник 11"/>
          <p:cNvSpPr/>
          <p:nvPr/>
        </p:nvSpPr>
        <p:spPr>
          <a:xfrm>
            <a:off x="500034" y="357166"/>
            <a:ext cx="8286808" cy="6286544"/>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ysClr val="windowText" lastClr="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Вот такие пары</a:t>
            </a:r>
            <a:endParaRPr lang="ru-RU" i="1" dirty="0">
              <a:solidFill>
                <a:srgbClr val="00B0F0"/>
              </a:solidFill>
            </a:endParaRPr>
          </a:p>
        </p:txBody>
      </p:sp>
      <p:sp>
        <p:nvSpPr>
          <p:cNvPr id="3" name="Содержимое 2"/>
          <p:cNvSpPr>
            <a:spLocks noGrp="1"/>
          </p:cNvSpPr>
          <p:nvPr>
            <p:ph idx="1"/>
          </p:nvPr>
        </p:nvSpPr>
        <p:spPr>
          <a:xfrm>
            <a:off x="457200" y="1600201"/>
            <a:ext cx="7972452" cy="4686320"/>
          </a:xfrm>
        </p:spPr>
        <p:txBody>
          <a:bodyPr>
            <a:normAutofit fontScale="77500" lnSpcReduction="20000"/>
          </a:bodyPr>
          <a:lstStyle/>
          <a:p>
            <a:pPr>
              <a:buNone/>
            </a:pPr>
            <a:r>
              <a:rPr lang="ru-RU" dirty="0" smtClean="0"/>
              <a:t/>
            </a:r>
            <a:br>
              <a:rPr lang="ru-RU" dirty="0" smtClean="0"/>
            </a:br>
            <a:r>
              <a:rPr lang="ru-RU" dirty="0" smtClean="0"/>
              <a:t>В этот конкурс лучше играть на Новый год. Эта игра проводится во время танцев. Всем участникам раздаются листки отрывного календаря. Перед началом каждого танца ведущий называет любое число от 35 до 55, и играющие должны собраться в пары таким образом, чтобы сумма чисел на листках их календаря равнялась этому числу. Допустим, назвали число 37. Значит пару составляют играющие, у которых листки календаря с числами 30 плюс 7, или 18 плюс 19, или 25 плюс 12 и т. д. Во всех случаях побеждает тот, кто выполнит задание раньше других.</a:t>
            </a:r>
            <a:br>
              <a:rPr lang="ru-RU" dirty="0" smtClean="0"/>
            </a:br>
            <a:r>
              <a:rPr lang="ru-RU" dirty="0" smtClean="0"/>
              <a:t/>
            </a:r>
            <a:br>
              <a:rPr lang="ru-RU" dirty="0" smtClean="0"/>
            </a:br>
            <a:endParaRPr lang="ru-RU" dirty="0" smtClean="0"/>
          </a:p>
          <a:p>
            <a:endParaRPr lang="ru-RU" dirty="0"/>
          </a:p>
        </p:txBody>
      </p:sp>
      <p:pic>
        <p:nvPicPr>
          <p:cNvPr id="7" name="Picture 2" descr="C:\Users\User\Desktop\71772261.png"/>
          <p:cNvPicPr>
            <a:picLocks noChangeAspect="1" noChangeArrowheads="1"/>
          </p:cNvPicPr>
          <p:nvPr/>
        </p:nvPicPr>
        <p:blipFill>
          <a:blip r:embed="rId2"/>
          <a:srcRect/>
          <a:stretch>
            <a:fillRect/>
          </a:stretch>
        </p:blipFill>
        <p:spPr bwMode="auto">
          <a:xfrm>
            <a:off x="5143504" y="4284045"/>
            <a:ext cx="4219599" cy="2573955"/>
          </a:xfrm>
          <a:prstGeom prst="rect">
            <a:avLst/>
          </a:prstGeom>
          <a:noFill/>
        </p:spPr>
      </p:pic>
      <p:sp>
        <p:nvSpPr>
          <p:cNvPr id="8" name="Скругленный прямоугольник 7"/>
          <p:cNvSpPr/>
          <p:nvPr/>
        </p:nvSpPr>
        <p:spPr>
          <a:xfrm>
            <a:off x="428596" y="285728"/>
            <a:ext cx="8501122" cy="6286544"/>
          </a:xfrm>
          <a:prstGeom prst="roundRect">
            <a:avLst/>
          </a:prstGeom>
          <a:noFill/>
          <a:ln w="38100">
            <a:solidFill>
              <a:srgbClr val="2CD49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Листочек-комочек</a:t>
            </a:r>
            <a:endParaRPr lang="ru-RU" i="1" dirty="0">
              <a:solidFill>
                <a:srgbClr val="00B0F0"/>
              </a:solidFill>
            </a:endParaRPr>
          </a:p>
        </p:txBody>
      </p:sp>
      <p:sp>
        <p:nvSpPr>
          <p:cNvPr id="3" name="Содержимое 2"/>
          <p:cNvSpPr>
            <a:spLocks noGrp="1"/>
          </p:cNvSpPr>
          <p:nvPr>
            <p:ph idx="1"/>
          </p:nvPr>
        </p:nvSpPr>
        <p:spPr>
          <a:xfrm>
            <a:off x="457200" y="1357298"/>
            <a:ext cx="8229600" cy="4768865"/>
          </a:xfrm>
        </p:spPr>
        <p:txBody>
          <a:bodyPr>
            <a:normAutofit fontScale="92500" lnSpcReduction="10000"/>
          </a:bodyPr>
          <a:lstStyle/>
          <a:p>
            <a:pPr>
              <a:buNone/>
            </a:pPr>
            <a:r>
              <a:rPr lang="ru-RU" dirty="0" smtClean="0"/>
              <a:t>     Участники игры становятся в один ряд. Каждому дается альбомный лист, который они будут держать за уголок на вытянутой руке. Когда ведущий дает какую-нибудь команду к началу игры, то каждый игрок должен одной рукой (не помогая другой) скомкать свой листочек в комочек (в кулак). При этом руку с листочком опускать нельзя. Кто выполнит это задание, тот поднимает свою руку (со скомканным листочком) над головой.</a:t>
            </a:r>
            <a:br>
              <a:rPr lang="ru-RU" dirty="0" smtClean="0"/>
            </a:br>
            <a:endParaRPr lang="ru-RU" dirty="0"/>
          </a:p>
        </p:txBody>
      </p:sp>
      <p:pic>
        <p:nvPicPr>
          <p:cNvPr id="6146" name="Picture 2" descr="C:\Users\User\Desktop\3706686-9ba6bbf0163a0f9f.pn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3429000"/>
            <a:ext cx="3667125" cy="3429000"/>
          </a:xfrm>
          <a:prstGeom prst="rect">
            <a:avLst/>
          </a:prstGeom>
          <a:noFill/>
        </p:spPr>
      </p:pic>
      <p:sp>
        <p:nvSpPr>
          <p:cNvPr id="5" name="Скругленный прямоугольник 4"/>
          <p:cNvSpPr/>
          <p:nvPr/>
        </p:nvSpPr>
        <p:spPr>
          <a:xfrm>
            <a:off x="428596" y="357166"/>
            <a:ext cx="8358246" cy="6143668"/>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Три богатыря</a:t>
            </a:r>
            <a:endParaRPr lang="ru-RU" i="1" dirty="0">
              <a:solidFill>
                <a:srgbClr val="00B0F0"/>
              </a:solidFill>
            </a:endParaRPr>
          </a:p>
        </p:txBody>
      </p:sp>
      <p:sp>
        <p:nvSpPr>
          <p:cNvPr id="3" name="Содержимое 2"/>
          <p:cNvSpPr>
            <a:spLocks noGrp="1"/>
          </p:cNvSpPr>
          <p:nvPr>
            <p:ph idx="1"/>
          </p:nvPr>
        </p:nvSpPr>
        <p:spPr>
          <a:xfrm>
            <a:off x="571472" y="1214422"/>
            <a:ext cx="8115328" cy="5429287"/>
          </a:xfrm>
        </p:spPr>
        <p:txBody>
          <a:bodyPr>
            <a:normAutofit fontScale="92500" lnSpcReduction="10000"/>
          </a:bodyPr>
          <a:lstStyle/>
          <a:p>
            <a:r>
              <a:rPr lang="ru-RU" dirty="0" smtClean="0"/>
              <a:t>В этой игре советуем участвовать только тем участникам, которые умеют надувать воздушные шарики и не пугаются, когда они лопаются. Выберем трех самых смелых «надувальщиков». Им надо раздать по </a:t>
            </a:r>
            <a:r>
              <a:rPr lang="ru-RU" dirty="0" err="1" smtClean="0"/>
              <a:t>ненадутому</a:t>
            </a:r>
            <a:r>
              <a:rPr lang="ru-RU" dirty="0" smtClean="0"/>
              <a:t> воздушному шарику. Участники должны надувать шарики до тех пор, пока они не лопнут. Выиграет тот игрок, у которого быстрее других лопнет шарик. В качестве приза можно дать целенький и новенький воздушный шарик.</a:t>
            </a:r>
            <a:br>
              <a:rPr lang="ru-RU" dirty="0" smtClean="0"/>
            </a:br>
            <a:endParaRPr lang="ru-RU" dirty="0"/>
          </a:p>
        </p:txBody>
      </p:sp>
      <p:pic>
        <p:nvPicPr>
          <p:cNvPr id="7170" name="Picture 2" descr="C:\Users\User\Desktop\6894916.png"/>
          <p:cNvPicPr>
            <a:picLocks noChangeAspect="1" noChangeArrowheads="1"/>
          </p:cNvPicPr>
          <p:nvPr/>
        </p:nvPicPr>
        <p:blipFill>
          <a:blip r:embed="rId2"/>
          <a:srcRect l="17742" r="14516"/>
          <a:stretch>
            <a:fillRect/>
          </a:stretch>
        </p:blipFill>
        <p:spPr bwMode="auto">
          <a:xfrm>
            <a:off x="4826834" y="4143380"/>
            <a:ext cx="4317166" cy="3044818"/>
          </a:xfrm>
          <a:prstGeom prst="rect">
            <a:avLst/>
          </a:prstGeom>
          <a:noFill/>
        </p:spPr>
      </p:pic>
      <p:sp>
        <p:nvSpPr>
          <p:cNvPr id="5" name="Скругленный прямоугольник 4"/>
          <p:cNvSpPr/>
          <p:nvPr/>
        </p:nvSpPr>
        <p:spPr>
          <a:xfrm>
            <a:off x="428596" y="357166"/>
            <a:ext cx="8501122" cy="6143668"/>
          </a:xfrm>
          <a:prstGeom prst="roundRect">
            <a:avLst/>
          </a:prstGeom>
          <a:noFill/>
          <a:ln w="3810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t>
            </a:r>
            <a:r>
              <a:rPr lang="ru-RU" b="1" i="1" dirty="0" smtClean="0">
                <a:solidFill>
                  <a:srgbClr val="00B0F0"/>
                </a:solidFill>
              </a:rPr>
              <a:t>Телеграмма Деду Морозу</a:t>
            </a:r>
            <a:r>
              <a:rPr lang="ru-RU" i="1" dirty="0" smtClean="0">
                <a:solidFill>
                  <a:srgbClr val="00B0F0"/>
                </a:solidFill>
              </a:rPr>
              <a:t> </a:t>
            </a:r>
            <a:br>
              <a:rPr lang="ru-RU" i="1" dirty="0" smtClean="0">
                <a:solidFill>
                  <a:srgbClr val="00B0F0"/>
                </a:solidFill>
              </a:rPr>
            </a:br>
            <a:endParaRPr lang="ru-RU" i="1" dirty="0">
              <a:solidFill>
                <a:srgbClr val="00B0F0"/>
              </a:solidFill>
            </a:endParaRPr>
          </a:p>
        </p:txBody>
      </p:sp>
      <p:sp>
        <p:nvSpPr>
          <p:cNvPr id="3" name="Содержимое 2"/>
          <p:cNvSpPr>
            <a:spLocks noGrp="1"/>
          </p:cNvSpPr>
          <p:nvPr>
            <p:ph idx="1"/>
          </p:nvPr>
        </p:nvSpPr>
        <p:spPr>
          <a:xfrm>
            <a:off x="2143108" y="928670"/>
            <a:ext cx="6543692" cy="5929330"/>
          </a:xfrm>
        </p:spPr>
        <p:txBody>
          <a:bodyPr>
            <a:normAutofit fontScale="70000" lnSpcReduction="20000"/>
          </a:bodyPr>
          <a:lstStyle/>
          <a:p>
            <a:r>
              <a:rPr lang="ru-RU" sz="3400" dirty="0" smtClean="0"/>
              <a:t>Ребят просят назвать 13 прилагательных: "толстый", "рыжий", "горячий", "голодный", "вялый", "грязный"... Когда все прилагательные записаны, ведущий достает текст телеграммы, и вставляет в него недостающие прилагательные по списку. Текст телеграммы: "... Дедушка Мороз! Все ... дети с нетерпением ожидают твоего ... прихода. Новый год это самый ... праздник в году. Мы будем петь для тебя ... песни, танцевать ... танцы! Наконец-то наступит ... Новый Год! Как не хочется говорить о ... учебе. Мы обещаем, что будем получать только ... оценки. Так что, открывай поскорее свой ... мешок и вручай нам ... подарки. С уважением к тебе ... мальчишки и ... девчонки!" </a:t>
            </a:r>
            <a:br>
              <a:rPr lang="ru-RU" sz="3400" dirty="0" smtClean="0"/>
            </a:br>
            <a:r>
              <a:rPr lang="ru-RU" dirty="0" smtClean="0"/>
              <a:t/>
            </a:r>
            <a:br>
              <a:rPr lang="ru-RU" dirty="0" smtClean="0"/>
            </a:br>
            <a:r>
              <a:rPr lang="ru-RU" dirty="0" smtClean="0"/>
              <a:t/>
            </a:r>
            <a:br>
              <a:rPr lang="ru-RU" dirty="0" smtClean="0"/>
            </a:br>
            <a:endParaRPr lang="ru-RU" dirty="0"/>
          </a:p>
        </p:txBody>
      </p:sp>
      <p:pic>
        <p:nvPicPr>
          <p:cNvPr id="8194" name="Picture 2" descr="C:\Users\User\Desktop\3b09a2fce80507dc1b6b9782a48f745e.png"/>
          <p:cNvPicPr>
            <a:picLocks noChangeAspect="1" noChangeArrowheads="1"/>
          </p:cNvPicPr>
          <p:nvPr/>
        </p:nvPicPr>
        <p:blipFill>
          <a:blip r:embed="rId2"/>
          <a:srcRect/>
          <a:stretch>
            <a:fillRect/>
          </a:stretch>
        </p:blipFill>
        <p:spPr bwMode="auto">
          <a:xfrm>
            <a:off x="0" y="214290"/>
            <a:ext cx="2349669" cy="5857916"/>
          </a:xfrm>
          <a:prstGeom prst="rect">
            <a:avLst/>
          </a:prstGeom>
          <a:noFill/>
        </p:spPr>
      </p:pic>
      <p:sp>
        <p:nvSpPr>
          <p:cNvPr id="5" name="Скругленный прямоугольник 4"/>
          <p:cNvSpPr/>
          <p:nvPr/>
        </p:nvSpPr>
        <p:spPr>
          <a:xfrm>
            <a:off x="357158" y="214290"/>
            <a:ext cx="8286808" cy="6357982"/>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Наклони мяч</a:t>
            </a:r>
            <a:endParaRPr lang="ru-RU" i="1" dirty="0">
              <a:solidFill>
                <a:srgbClr val="00B0F0"/>
              </a:solidFill>
            </a:endParaRPr>
          </a:p>
        </p:txBody>
      </p:sp>
      <p:sp>
        <p:nvSpPr>
          <p:cNvPr id="3" name="Содержимое 2"/>
          <p:cNvSpPr>
            <a:spLocks noGrp="1"/>
          </p:cNvSpPr>
          <p:nvPr>
            <p:ph idx="1"/>
          </p:nvPr>
        </p:nvSpPr>
        <p:spPr/>
        <p:txBody>
          <a:bodyPr>
            <a:normAutofit/>
          </a:bodyPr>
          <a:lstStyle/>
          <a:p>
            <a:r>
              <a:rPr lang="ru-RU" dirty="0" smtClean="0"/>
              <a:t>Мяч с петлей надевают на веревку так, чтобы он свободно передвигался по ней. Двое берутся за концы веревки и движением рук стараются придать веревке такой наклон, чтобы мяч сполз в сторону «противника» и коснулся его. Кому это удастся, тот победитель. Пары нужно подбирать примерно одинакового роста.</a:t>
            </a:r>
            <a:br>
              <a:rPr lang="ru-RU" dirty="0" smtClean="0"/>
            </a:br>
            <a:endParaRPr lang="ru-RU" dirty="0"/>
          </a:p>
        </p:txBody>
      </p:sp>
      <p:pic>
        <p:nvPicPr>
          <p:cNvPr id="9218" name="Picture 2" descr="C:\Users\User\Desktop\6845990.png"/>
          <p:cNvPicPr>
            <a:picLocks noChangeAspect="1" noChangeArrowheads="1"/>
          </p:cNvPicPr>
          <p:nvPr/>
        </p:nvPicPr>
        <p:blipFill>
          <a:blip r:embed="rId2"/>
          <a:srcRect t="43549" b="11290"/>
          <a:stretch>
            <a:fillRect/>
          </a:stretch>
        </p:blipFill>
        <p:spPr bwMode="auto">
          <a:xfrm>
            <a:off x="0" y="5500702"/>
            <a:ext cx="9144000" cy="1643074"/>
          </a:xfrm>
          <a:prstGeom prst="rect">
            <a:avLst/>
          </a:prstGeom>
          <a:noFill/>
        </p:spPr>
      </p:pic>
      <p:sp>
        <p:nvSpPr>
          <p:cNvPr id="5" name="Скругленный прямоугольник 4"/>
          <p:cNvSpPr/>
          <p:nvPr/>
        </p:nvSpPr>
        <p:spPr>
          <a:xfrm>
            <a:off x="500034" y="285728"/>
            <a:ext cx="8358246" cy="6572272"/>
          </a:xfrm>
          <a:prstGeom prst="roundRect">
            <a:avLst/>
          </a:prstGeom>
          <a:noFill/>
          <a:ln w="3810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dedmoroz174.png"/>
          <p:cNvPicPr>
            <a:picLocks noChangeAspect="1" noChangeArrowheads="1"/>
          </p:cNvPicPr>
          <p:nvPr/>
        </p:nvPicPr>
        <p:blipFill>
          <a:blip r:embed="rId2" cstate="print"/>
          <a:srcRect/>
          <a:stretch>
            <a:fillRect/>
          </a:stretch>
        </p:blipFill>
        <p:spPr bwMode="auto">
          <a:xfrm>
            <a:off x="0" y="285728"/>
            <a:ext cx="4143404" cy="4103128"/>
          </a:xfrm>
          <a:prstGeom prst="rect">
            <a:avLst/>
          </a:prstGeom>
          <a:noFill/>
        </p:spPr>
      </p:pic>
      <p:sp>
        <p:nvSpPr>
          <p:cNvPr id="2" name="Заголовок 1"/>
          <p:cNvSpPr>
            <a:spLocks noGrp="1"/>
          </p:cNvSpPr>
          <p:nvPr>
            <p:ph type="title"/>
          </p:nvPr>
        </p:nvSpPr>
        <p:spPr/>
        <p:txBody>
          <a:bodyPr/>
          <a:lstStyle/>
          <a:p>
            <a:r>
              <a:rPr lang="ru-RU" b="1" i="1" dirty="0" smtClean="0">
                <a:solidFill>
                  <a:srgbClr val="00B0F0"/>
                </a:solidFill>
              </a:rPr>
              <a:t>                        Смотайте шнур</a:t>
            </a:r>
            <a:endParaRPr lang="ru-RU" i="1" dirty="0">
              <a:solidFill>
                <a:srgbClr val="00B0F0"/>
              </a:solidFill>
            </a:endParaRPr>
          </a:p>
        </p:txBody>
      </p:sp>
      <p:sp>
        <p:nvSpPr>
          <p:cNvPr id="3" name="Содержимое 2"/>
          <p:cNvSpPr>
            <a:spLocks noGrp="1"/>
          </p:cNvSpPr>
          <p:nvPr>
            <p:ph idx="1"/>
          </p:nvPr>
        </p:nvSpPr>
        <p:spPr>
          <a:xfrm>
            <a:off x="1357290" y="2000240"/>
            <a:ext cx="7329510" cy="5143536"/>
          </a:xfrm>
        </p:spPr>
        <p:txBody>
          <a:bodyPr>
            <a:normAutofit/>
          </a:bodyPr>
          <a:lstStyle/>
          <a:p>
            <a:pPr>
              <a:buNone/>
            </a:pPr>
            <a:r>
              <a:rPr lang="ru-RU" dirty="0" smtClean="0"/>
              <a:t>     На середине шнура завязывают узелок, а к концам прикрепляют по простому карандашу. Нужно намотать свою часть шнура на карандаш. Кто быстрее дойдет до узелка - победитель. Вместо шнура можно взять толстую нитку.</a:t>
            </a:r>
            <a:br>
              <a:rPr lang="ru-RU" dirty="0" smtClean="0"/>
            </a:br>
            <a:r>
              <a:rPr lang="ru-RU" dirty="0" smtClean="0"/>
              <a:t/>
            </a:r>
            <a:br>
              <a:rPr lang="ru-RU" dirty="0" smtClean="0"/>
            </a:br>
            <a:endParaRPr lang="ru-RU" dirty="0"/>
          </a:p>
        </p:txBody>
      </p:sp>
      <p:sp>
        <p:nvSpPr>
          <p:cNvPr id="5" name="Скругленный прямоугольник 4"/>
          <p:cNvSpPr/>
          <p:nvPr/>
        </p:nvSpPr>
        <p:spPr>
          <a:xfrm>
            <a:off x="285720" y="214290"/>
            <a:ext cx="8572560" cy="6429420"/>
          </a:xfrm>
          <a:prstGeom prst="roundRect">
            <a:avLst/>
          </a:prstGeom>
          <a:noFill/>
          <a:ln w="3810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Алфавит </a:t>
            </a:r>
            <a:endParaRPr lang="ru-RU" b="1" i="1" dirty="0">
              <a:solidFill>
                <a:srgbClr val="00B0F0"/>
              </a:solidFill>
            </a:endParaRPr>
          </a:p>
        </p:txBody>
      </p:sp>
      <p:sp>
        <p:nvSpPr>
          <p:cNvPr id="3" name="Содержимое 2"/>
          <p:cNvSpPr>
            <a:spLocks noGrp="1"/>
          </p:cNvSpPr>
          <p:nvPr>
            <p:ph idx="1"/>
          </p:nvPr>
        </p:nvSpPr>
        <p:spPr>
          <a:xfrm>
            <a:off x="857224" y="1285860"/>
            <a:ext cx="7829576" cy="4929221"/>
          </a:xfrm>
        </p:spPr>
        <p:txBody>
          <a:bodyPr>
            <a:normAutofit fontScale="70000" lnSpcReduction="20000"/>
          </a:bodyPr>
          <a:lstStyle/>
          <a:p>
            <a:r>
              <a:rPr lang="ru-RU" dirty="0" smtClean="0"/>
              <a:t> </a:t>
            </a:r>
            <a:r>
              <a:rPr lang="ru-RU" dirty="0" smtClean="0"/>
              <a:t>Дед Мороз </a:t>
            </a:r>
            <a:r>
              <a:rPr lang="ru-RU" dirty="0" smtClean="0"/>
              <a:t>сообщает о том, что у него есть для каждого небольшой подарочек, но подарки он выдает только образованным людям.</a:t>
            </a:r>
            <a:br>
              <a:rPr lang="ru-RU" dirty="0" smtClean="0"/>
            </a:br>
            <a:r>
              <a:rPr lang="ru-RU" dirty="0" smtClean="0"/>
              <a:t/>
            </a:r>
            <a:br>
              <a:rPr lang="ru-RU" dirty="0" smtClean="0"/>
            </a:br>
            <a:r>
              <a:rPr lang="ru-RU" dirty="0" smtClean="0"/>
              <a:t>Теперь Дед Мороз предлагает сыграть в алфавит. Он называет первую букву – А, и первый игрок должен придумать фразу, связанную с Новогодним поздравлением, которая начинается на букву А, например, говорит: «Айболит передает всем свои поздравления!». Второй игрок говорит на букву Б: «Будьте счастливы» и так далее по алфавиту, при этом каждому игроку, придумавшему фразу, выдается сувенир. Становится очень смешно, когда алфавит доходит до букв Ж, П, Ы, Ь, Ъ.</a:t>
            </a:r>
          </a:p>
          <a:p>
            <a:r>
              <a:rPr lang="ru-RU" dirty="0" smtClean="0"/>
              <a:t/>
            </a:r>
            <a:br>
              <a:rPr lang="ru-RU" dirty="0" smtClean="0"/>
            </a:br>
            <a:r>
              <a:rPr lang="ru-RU" dirty="0" smtClean="0"/>
              <a:t>© Источник: http://www.vampodarok.com/konkursi/prazdniki/ny/2.html</a:t>
            </a:r>
            <a:br>
              <a:rPr lang="ru-RU" dirty="0" smtClean="0"/>
            </a:br>
            <a:endParaRPr lang="ru-RU" dirty="0" smtClean="0"/>
          </a:p>
          <a:p>
            <a:endParaRPr lang="ru-RU" dirty="0"/>
          </a:p>
        </p:txBody>
      </p:sp>
      <p:pic>
        <p:nvPicPr>
          <p:cNvPr id="4" name="Picture 2" descr="C:\Users\User\Desktop\3706686-9ba6bbf0163a0f9f.pn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3429000"/>
            <a:ext cx="3667125" cy="3429000"/>
          </a:xfrm>
          <a:prstGeom prst="rect">
            <a:avLst/>
          </a:prstGeom>
          <a:noFill/>
        </p:spPr>
      </p:pic>
      <p:sp>
        <p:nvSpPr>
          <p:cNvPr id="6" name="Скругленный прямоугольник 5"/>
          <p:cNvSpPr/>
          <p:nvPr/>
        </p:nvSpPr>
        <p:spPr>
          <a:xfrm>
            <a:off x="428596" y="428604"/>
            <a:ext cx="8429684" cy="6143668"/>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Художники- виртуозы   </a:t>
            </a:r>
            <a:endParaRPr lang="ru-RU" b="1" i="1" dirty="0">
              <a:solidFill>
                <a:srgbClr val="00B0F0"/>
              </a:solidFill>
            </a:endParaRPr>
          </a:p>
        </p:txBody>
      </p:sp>
      <p:sp>
        <p:nvSpPr>
          <p:cNvPr id="3" name="Содержимое 2"/>
          <p:cNvSpPr>
            <a:spLocks noGrp="1"/>
          </p:cNvSpPr>
          <p:nvPr>
            <p:ph idx="1"/>
          </p:nvPr>
        </p:nvSpPr>
        <p:spPr>
          <a:xfrm>
            <a:off x="457200" y="1600201"/>
            <a:ext cx="7972452" cy="5043509"/>
          </a:xfrm>
        </p:spPr>
        <p:txBody>
          <a:bodyPr>
            <a:normAutofit fontScale="92500" lnSpcReduction="20000"/>
          </a:bodyPr>
          <a:lstStyle/>
          <a:p>
            <a:r>
              <a:rPr lang="ru-RU" dirty="0" smtClean="0"/>
              <a:t>Привязав к лыжной палке фломастер, не кладя палку на плечо, необходимо выполнить какой-либо рисунок по желанию Деда Мороза (именинника) или написать новогоднее поздравление кому-нибудь из гостей.</a:t>
            </a:r>
            <a:br>
              <a:rPr lang="ru-RU" dirty="0" smtClean="0"/>
            </a:br>
            <a:r>
              <a:rPr lang="ru-RU" dirty="0" smtClean="0"/>
              <a:t>Кто выполнил задание качественнее и быстрее, получает приз.</a:t>
            </a:r>
          </a:p>
          <a:p>
            <a:r>
              <a:rPr lang="ru-RU" dirty="0" smtClean="0"/>
              <a:t/>
            </a:r>
            <a:br>
              <a:rPr lang="ru-RU" dirty="0" smtClean="0"/>
            </a:br>
            <a:r>
              <a:rPr lang="ru-RU" dirty="0" smtClean="0"/>
              <a:t>© Источник: http://www.vampodarok.com/konkursi/prazdniki/ny/3.html</a:t>
            </a:r>
            <a:br>
              <a:rPr lang="ru-RU" dirty="0" smtClean="0"/>
            </a:br>
            <a:endParaRPr lang="ru-RU" dirty="0" smtClean="0"/>
          </a:p>
          <a:p>
            <a:endParaRPr lang="ru-RU" dirty="0"/>
          </a:p>
        </p:txBody>
      </p:sp>
      <p:pic>
        <p:nvPicPr>
          <p:cNvPr id="4" name="Picture 2" descr="C:\Users\User\Desktop\6894916.png"/>
          <p:cNvPicPr>
            <a:picLocks noChangeAspect="1" noChangeArrowheads="1"/>
          </p:cNvPicPr>
          <p:nvPr/>
        </p:nvPicPr>
        <p:blipFill>
          <a:blip r:embed="rId2"/>
          <a:srcRect l="17742" r="14516"/>
          <a:stretch>
            <a:fillRect/>
          </a:stretch>
        </p:blipFill>
        <p:spPr bwMode="auto">
          <a:xfrm>
            <a:off x="4714876" y="3598868"/>
            <a:ext cx="4621036" cy="3259132"/>
          </a:xfrm>
          <a:prstGeom prst="rect">
            <a:avLst/>
          </a:prstGeom>
          <a:noFill/>
        </p:spPr>
      </p:pic>
      <p:sp>
        <p:nvSpPr>
          <p:cNvPr id="5" name="Скругленный прямоугольник 4"/>
          <p:cNvSpPr/>
          <p:nvPr/>
        </p:nvSpPr>
        <p:spPr>
          <a:xfrm>
            <a:off x="428596" y="285728"/>
            <a:ext cx="8429684" cy="6286544"/>
          </a:xfrm>
          <a:prstGeom prst="roundRect">
            <a:avLst/>
          </a:prstGeom>
          <a:noFill/>
          <a:ln w="3810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Художник</a:t>
            </a:r>
            <a:endParaRPr lang="ru-RU" b="1" i="1" dirty="0">
              <a:solidFill>
                <a:srgbClr val="00B0F0"/>
              </a:solidFill>
            </a:endParaRPr>
          </a:p>
        </p:txBody>
      </p:sp>
      <p:sp>
        <p:nvSpPr>
          <p:cNvPr id="3" name="Содержимое 2"/>
          <p:cNvSpPr>
            <a:spLocks noGrp="1"/>
          </p:cNvSpPr>
          <p:nvPr>
            <p:ph idx="1"/>
          </p:nvPr>
        </p:nvSpPr>
        <p:spPr>
          <a:xfrm>
            <a:off x="3000364" y="1600200"/>
            <a:ext cx="5686436" cy="4525963"/>
          </a:xfrm>
        </p:spPr>
        <p:txBody>
          <a:bodyPr/>
          <a:lstStyle/>
          <a:p>
            <a:pPr>
              <a:buNone/>
            </a:pPr>
            <a:r>
              <a:rPr lang="ru-RU" dirty="0" smtClean="0"/>
              <a:t>    На листе ватман сделаны две прорези для рук. Участники берут каждый свой лист, продев руки в прорези, рисуют кистью Деда Мороза и Снегурочку, не глядя. У кого «шедевр» получился удачнее — забирает приз.</a:t>
            </a:r>
            <a:endParaRPr lang="ru-RU" dirty="0"/>
          </a:p>
        </p:txBody>
      </p:sp>
      <p:pic>
        <p:nvPicPr>
          <p:cNvPr id="4" name="Picture 2" descr="C:\Users\User\Desktop\3b09a2fce80507dc1b6b9782a48f745e.png"/>
          <p:cNvPicPr>
            <a:picLocks noChangeAspect="1" noChangeArrowheads="1"/>
          </p:cNvPicPr>
          <p:nvPr/>
        </p:nvPicPr>
        <p:blipFill>
          <a:blip r:embed="rId2"/>
          <a:srcRect/>
          <a:stretch>
            <a:fillRect/>
          </a:stretch>
        </p:blipFill>
        <p:spPr bwMode="auto">
          <a:xfrm>
            <a:off x="0" y="357166"/>
            <a:ext cx="2571736" cy="5857916"/>
          </a:xfrm>
          <a:prstGeom prst="rect">
            <a:avLst/>
          </a:prstGeom>
          <a:noFill/>
        </p:spPr>
      </p:pic>
      <p:sp>
        <p:nvSpPr>
          <p:cNvPr id="5" name="Скругленный прямоугольник 4"/>
          <p:cNvSpPr/>
          <p:nvPr/>
        </p:nvSpPr>
        <p:spPr>
          <a:xfrm>
            <a:off x="285720" y="285728"/>
            <a:ext cx="8572560" cy="6215106"/>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dedmoroz174.png"/>
          <p:cNvPicPr>
            <a:picLocks noChangeAspect="1" noChangeArrowheads="1"/>
          </p:cNvPicPr>
          <p:nvPr/>
        </p:nvPicPr>
        <p:blipFill>
          <a:blip r:embed="rId2" cstate="print"/>
          <a:srcRect/>
          <a:stretch>
            <a:fillRect/>
          </a:stretch>
        </p:blipFill>
        <p:spPr bwMode="auto">
          <a:xfrm>
            <a:off x="0" y="0"/>
            <a:ext cx="4429156" cy="4103128"/>
          </a:xfrm>
          <a:prstGeom prst="rect">
            <a:avLst/>
          </a:prstGeom>
          <a:noFill/>
        </p:spPr>
      </p:pic>
      <p:sp>
        <p:nvSpPr>
          <p:cNvPr id="2" name="Заголовок 1"/>
          <p:cNvSpPr>
            <a:spLocks noGrp="1"/>
          </p:cNvSpPr>
          <p:nvPr>
            <p:ph type="title"/>
          </p:nvPr>
        </p:nvSpPr>
        <p:spPr>
          <a:xfrm>
            <a:off x="457200" y="642918"/>
            <a:ext cx="8229600" cy="1285884"/>
          </a:xfrm>
        </p:spPr>
        <p:txBody>
          <a:bodyPr>
            <a:normAutofit fontScale="90000"/>
          </a:bodyPr>
          <a:lstStyle/>
          <a:p>
            <a:r>
              <a:rPr lang="ru-RU" b="1" dirty="0" smtClean="0"/>
              <a:t>                               </a:t>
            </a:r>
            <a:r>
              <a:rPr lang="ru-RU" b="1" i="1" dirty="0" smtClean="0">
                <a:solidFill>
                  <a:srgbClr val="00B0F0"/>
                </a:solidFill>
              </a:rPr>
              <a:t>Морозное дыхание</a:t>
            </a:r>
            <a:endParaRPr lang="ru-RU" i="1" dirty="0">
              <a:solidFill>
                <a:srgbClr val="00B0F0"/>
              </a:solidFill>
            </a:endParaRPr>
          </a:p>
        </p:txBody>
      </p:sp>
      <p:sp>
        <p:nvSpPr>
          <p:cNvPr id="3" name="Содержимое 2"/>
          <p:cNvSpPr>
            <a:spLocks noGrp="1"/>
          </p:cNvSpPr>
          <p:nvPr>
            <p:ph idx="1"/>
          </p:nvPr>
        </p:nvSpPr>
        <p:spPr>
          <a:xfrm>
            <a:off x="457200" y="2143116"/>
            <a:ext cx="8229600" cy="4714884"/>
          </a:xfrm>
        </p:spPr>
        <p:txBody>
          <a:bodyPr>
            <a:normAutofit fontScale="92500" lnSpcReduction="10000"/>
          </a:bodyPr>
          <a:lstStyle/>
          <a:p>
            <a:r>
              <a:rPr lang="ru-RU" dirty="0" smtClean="0"/>
              <a:t>       Перед каждым  на стол кладётся вырезанная из бумаги снежинка достаточно большого размера. Задача — сдуть свою снежинку так, чтобы она упала с противоположного края стола. Проводится до тех пор, пока все не сдуют свои снежинки. После того, как упадёт последняя снежинка, объявите: «Победил не тот, кто первым сдул свою снежинку, а то, кто последним, т.к.  у него такое морозное дыхание, что его снежинка „примёрзла“ к столу».</a:t>
            </a:r>
            <a:r>
              <a:rPr lang="en-US" dirty="0" smtClean="0"/>
              <a:t> </a:t>
            </a:r>
            <a:endParaRPr lang="ru-RU" dirty="0"/>
          </a:p>
        </p:txBody>
      </p:sp>
      <p:sp>
        <p:nvSpPr>
          <p:cNvPr id="5" name="Скругленный прямоугольник 4"/>
          <p:cNvSpPr/>
          <p:nvPr/>
        </p:nvSpPr>
        <p:spPr>
          <a:xfrm>
            <a:off x="357158" y="285728"/>
            <a:ext cx="8286808" cy="6357982"/>
          </a:xfrm>
          <a:prstGeom prst="roundRect">
            <a:avLst/>
          </a:prstGeom>
          <a:noFill/>
          <a:ln w="3810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Снежный ком</a:t>
            </a:r>
            <a:endParaRPr lang="ru-RU" i="1" dirty="0">
              <a:solidFill>
                <a:srgbClr val="00B0F0"/>
              </a:solidFill>
            </a:endParaRPr>
          </a:p>
        </p:txBody>
      </p:sp>
      <p:sp>
        <p:nvSpPr>
          <p:cNvPr id="3" name="Содержимое 2"/>
          <p:cNvSpPr>
            <a:spLocks noGrp="1"/>
          </p:cNvSpPr>
          <p:nvPr>
            <p:ph idx="1"/>
          </p:nvPr>
        </p:nvSpPr>
        <p:spPr>
          <a:xfrm>
            <a:off x="928662" y="1600200"/>
            <a:ext cx="7758138" cy="5257799"/>
          </a:xfrm>
        </p:spPr>
        <p:txBody>
          <a:bodyPr>
            <a:normAutofit/>
          </a:bodyPr>
          <a:lstStyle/>
          <a:p>
            <a:r>
              <a:rPr lang="ru-RU" dirty="0"/>
              <a:t>В этом конкурсе принимают участие все присутствующие. Ведущий включает веселую музыку и все начинают кидаться друг в друга снежками, которые сделали из </a:t>
            </a:r>
            <a:r>
              <a:rPr lang="ru-RU" dirty="0" smtClean="0"/>
              <a:t>ваты или смятых в комок газет. </a:t>
            </a:r>
            <a:r>
              <a:rPr lang="ru-RU" dirty="0"/>
              <a:t>Но как ведущий выключит музыку, все начинают собирать снежки. Чья команда насобирает больше, та и получит </a:t>
            </a:r>
            <a:r>
              <a:rPr lang="ru-RU" dirty="0" smtClean="0"/>
              <a:t>приз.</a:t>
            </a:r>
            <a:r>
              <a:rPr lang="en-US" dirty="0" smtClean="0"/>
              <a:t> </a:t>
            </a:r>
            <a:endParaRPr lang="ru-RU" dirty="0" smtClean="0"/>
          </a:p>
          <a:p>
            <a:endParaRPr lang="ru-RU" dirty="0"/>
          </a:p>
        </p:txBody>
      </p:sp>
      <p:pic>
        <p:nvPicPr>
          <p:cNvPr id="6" name="Picture 2" descr="C:\Users\User\Desktop\3706686-9ba6bbf0163a0f9f.pn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3429000"/>
            <a:ext cx="3667125" cy="3429000"/>
          </a:xfrm>
          <a:prstGeom prst="rect">
            <a:avLst/>
          </a:prstGeom>
          <a:noFill/>
        </p:spPr>
      </p:pic>
      <p:sp>
        <p:nvSpPr>
          <p:cNvPr id="7" name="Скругленный прямоугольник 6"/>
          <p:cNvSpPr/>
          <p:nvPr/>
        </p:nvSpPr>
        <p:spPr>
          <a:xfrm>
            <a:off x="357158" y="357166"/>
            <a:ext cx="8358246" cy="6286544"/>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интернет- ресурсы</a:t>
            </a:r>
            <a:endParaRPr lang="ru-RU" dirty="0"/>
          </a:p>
        </p:txBody>
      </p:sp>
      <p:sp>
        <p:nvSpPr>
          <p:cNvPr id="3" name="Содержимое 2"/>
          <p:cNvSpPr>
            <a:spLocks noGrp="1"/>
          </p:cNvSpPr>
          <p:nvPr>
            <p:ph idx="1"/>
          </p:nvPr>
        </p:nvSpPr>
        <p:spPr/>
        <p:txBody>
          <a:bodyPr>
            <a:normAutofit fontScale="25000" lnSpcReduction="20000"/>
          </a:bodyPr>
          <a:lstStyle/>
          <a:p>
            <a:r>
              <a:rPr lang="ru-RU" dirty="0" smtClean="0">
                <a:hlinkClick r:id="rId2"/>
              </a:rPr>
              <a:t>http://www.supertosty.ru/texts/konkursy/59_detskie_konkursy.html</a:t>
            </a:r>
            <a:endParaRPr lang="ru-RU" dirty="0" smtClean="0"/>
          </a:p>
          <a:p>
            <a:r>
              <a:rPr lang="en-US" dirty="0" smtClean="0">
                <a:hlinkClick r:id="rId3"/>
              </a:rPr>
              <a:t>http://www.ny-party.ru/joke/1.htm</a:t>
            </a:r>
            <a:endParaRPr lang="ru-RU" dirty="0" smtClean="0"/>
          </a:p>
          <a:p>
            <a:r>
              <a:rPr lang="en-US" dirty="0" smtClean="0">
                <a:hlinkClick r:id="rId4"/>
              </a:rPr>
              <a:t>http://www.prazdnitsa.ru/content/competitions/active.html</a:t>
            </a:r>
            <a:endParaRPr lang="ru-RU" dirty="0" smtClean="0"/>
          </a:p>
          <a:p>
            <a:r>
              <a:rPr lang="ru-RU" dirty="0" smtClean="0">
                <a:hlinkClick r:id="rId2"/>
              </a:rPr>
              <a:t>http://www.supertosty.ru/texts/konkursy/59_detskie_konkursy.html</a:t>
            </a:r>
            <a:endParaRPr lang="ru-RU" dirty="0" smtClean="0"/>
          </a:p>
          <a:p>
            <a:r>
              <a:rPr lang="ru-RU" dirty="0" smtClean="0">
                <a:hlinkClick r:id="rId5"/>
              </a:rPr>
              <a:t>http://www.supertosty.ru/texts/konkursy/63_novogodnie_konkursy.html</a:t>
            </a:r>
            <a:endParaRPr lang="ru-RU" dirty="0" smtClean="0"/>
          </a:p>
          <a:p>
            <a:r>
              <a:rPr lang="en-US" dirty="0" smtClean="0"/>
              <a:t> </a:t>
            </a:r>
            <a:r>
              <a:rPr lang="en-US" dirty="0" smtClean="0">
                <a:hlinkClick r:id="rId6"/>
              </a:rPr>
              <a:t>http://sc-pr.ru/konkurs_school/900-novogodnie-konkursy-i-igry-dlya-shkolnikov-novyy-god.html</a:t>
            </a:r>
            <a:endParaRPr lang="ru-RU" dirty="0" smtClean="0"/>
          </a:p>
          <a:p>
            <a:r>
              <a:rPr lang="en-US" dirty="0" smtClean="0">
                <a:hlinkClick r:id="rId7"/>
              </a:rPr>
              <a:t>http://novym-godom.ru/konkursy/dlya-shkolnikov.html</a:t>
            </a:r>
            <a:endParaRPr lang="ru-RU" dirty="0" smtClean="0"/>
          </a:p>
          <a:p>
            <a:endParaRPr lang="ru-RU" dirty="0" smtClean="0"/>
          </a:p>
          <a:p>
            <a:r>
              <a:rPr lang="ru-RU" b="1" dirty="0"/>
              <a:t>мороз</a:t>
            </a:r>
            <a:endParaRPr lang="ru-RU" dirty="0"/>
          </a:p>
          <a:p>
            <a:r>
              <a:rPr lang="ru-RU" b="1" u="sng" dirty="0">
                <a:hlinkClick r:id="rId8"/>
              </a:rPr>
              <a:t>http://yandex.ru/images/search?viewport=wide&amp;text=%D0%BD%D0%BE%D0%B2%D0%BE%D0%B3%D0%BE%D0%B4%D0%BD%D0%B8%D0%B5%20%D0%B2%D0%B8%D0%BD%D1%8C%D0%B5%D1%82%D0%BA%D0%B8&amp;img_url=http%3A%2F%2Flenagold.narod.ru%2Ffon%2Fclipart%2Fd%2Fdedm%2Fdedmoroz174.png&amp;pos=13&amp;uinfo=sw-1242-sh-698-ww-1132-wh-529-pd-1.100000023841858-wp-16x9_1366x768&amp;rpt=simage&amp;_=1417947361001&amp;pin=1</a:t>
            </a:r>
            <a:endParaRPr lang="ru-RU" dirty="0"/>
          </a:p>
          <a:p>
            <a:r>
              <a:rPr lang="ru-RU" b="1" dirty="0"/>
              <a:t>рамочка елка</a:t>
            </a:r>
            <a:endParaRPr lang="ru-RU" dirty="0"/>
          </a:p>
          <a:p>
            <a:r>
              <a:rPr lang="ru-RU" b="1" u="sng" dirty="0">
                <a:hlinkClick r:id="rId9"/>
              </a:rPr>
              <a:t>http://yandex.ru/images/search?viewport=wide&amp;text=%D0%BD%D0%BE%D0%B2%D0%BE%D0%B3%D0%BE%D0%B4%D0%BD%D0%B8%D0%B5%20%D0%B2%D0%B8%D0%BD%D1%8C%D0%B5%D1%82%D0%BA%D0%B8&amp;img_url=http%3A%2F%2Fimg3.proshkolu.ru%2Fcontent%2Fmedia%2Fpic%2Fstd%2F2000000%2F1880000%2F1879195-62e73a0bd10c15e5.png&amp;pos=2&amp;uinfo=sw-1242-sh-698-ww-1132-wh-529-pd-1.100000023841858-wp-16x9_1366x768&amp;rpt=simage&amp;_=1417947361001&amp;pin=1</a:t>
            </a:r>
            <a:endParaRPr lang="ru-RU" dirty="0"/>
          </a:p>
          <a:p>
            <a:r>
              <a:rPr lang="ru-RU" b="1" dirty="0"/>
              <a:t>елка 2</a:t>
            </a:r>
            <a:endParaRPr lang="ru-RU" dirty="0"/>
          </a:p>
          <a:p>
            <a:r>
              <a:rPr lang="ru-RU" b="1" u="sng" dirty="0">
                <a:hlinkClick r:id="rId10"/>
              </a:rPr>
              <a:t>http://yandex.ru/images/search?viewport=wide&amp;text=%D0%BD%D0%BE%D0%B2%D0%BE%D0%B3%D0%BE%D0%B4%D0%BD%D0%B8%D0%B5%20%D0%B2%D0%B8%D0%BD%D1%8C%D0%B5%D1%82%D0%BA%D0%B8&amp;img_url=http%3A%2F%2Ft2.ftcdn.net%2Fjpg%2F00%2F28%2F25%2F13%2F110_F_28251303_5FW5PbGOe1FHySHsZvthLrTSVa4W62W1.jpg&amp;pos=0&amp;uinfo=sw-1242-sh-698-ww-1132-wh-529-pd-1.100000023841858-wp-16x9_1366x768&amp;rpt=simage&amp;_=1417947361001&amp;pin=1</a:t>
            </a:r>
            <a:endParaRPr lang="ru-RU" dirty="0"/>
          </a:p>
          <a:p>
            <a:r>
              <a:rPr lang="ru-RU" b="1" dirty="0"/>
              <a:t>снеговик</a:t>
            </a:r>
            <a:endParaRPr lang="ru-RU" dirty="0"/>
          </a:p>
          <a:p>
            <a:r>
              <a:rPr lang="ru-RU" b="1" u="sng" dirty="0">
                <a:hlinkClick r:id="rId11"/>
              </a:rPr>
              <a:t>http://yandex.ru/images/search?img_url=http%3A%2F%2Fblestki.com%2FRAZDELITEL%2F79.gif&amp;uinfo=sw-1242-sh-698-ww-1132-wh-529-pd-1.100000023841858-wp-16x9_1366x768&amp;_=1417947372043&amp;viewport=wide&amp;p=1&amp;text=%D0%BD%D0%BE%D0%B2%D0%BE%D0%B3%D0%BE%D0%B4%D0%BD%D0%B8%D0%B5%20%D0%B2%D0%B8%D0%BD%D1%8C%D0%B5%D1%82%D0%BA%D0%B8&amp;pos=36&amp;rpt=simage&amp;pin=1</a:t>
            </a:r>
            <a:endParaRPr lang="ru-RU" dirty="0"/>
          </a:p>
          <a:p>
            <a:r>
              <a:rPr lang="ru-RU" b="1" dirty="0"/>
              <a:t>игрушки</a:t>
            </a:r>
            <a:endParaRPr lang="ru-RU" dirty="0"/>
          </a:p>
          <a:p>
            <a:r>
              <a:rPr lang="ru-RU" b="1" u="sng" dirty="0">
                <a:hlinkClick r:id="rId12"/>
              </a:rPr>
              <a:t>http://yandex.ru/images/search?img_url=http%3A%2F%2Fforumsmile.ru%2Fu%2Fd%2Fd%2F0%2Fdd022a3013689ae672f7b4ffa4bc7680.png&amp;uinfo=sw-1242-sh-698-ww-1132-wh-529-pd-1.100000023841858-wp-16x9_1366x768&amp;_=1417947372043&amp;viewport=wide&amp;p=1&amp;text=%D0%BD%D0%BE%D0%B2%D0%BE%D0%B3%D0%BE%D0%B4%D0%BD%D0%B8%D0%B5%20%D0%B2%D0%B8%D0%BD%D1%8C%D0%B5%D1%82%D0%BA%D0%B8&amp;pos=40&amp;rpt=simage&amp;pin=1</a:t>
            </a:r>
            <a:endParaRPr lang="ru-RU" dirty="0"/>
          </a:p>
          <a:p>
            <a:r>
              <a:rPr lang="ru-RU" b="1" dirty="0"/>
              <a:t>шишки</a:t>
            </a:r>
            <a:endParaRPr lang="ru-RU" dirty="0"/>
          </a:p>
          <a:p>
            <a:r>
              <a:rPr lang="ru-RU" b="1" u="sng" dirty="0">
                <a:hlinkClick r:id="rId13"/>
              </a:rPr>
              <a:t>http://yandex.ru/images/search?img_url=http%3A%2F%2Fimg-fotki.yandex.ru%2Fget%2F5820%2F111874181.9f%2F0_94b9d_a685252b_XL&amp;uinfo=sw-1242-sh-698-ww-1132-wh-529-pd-1.100000023841858-wp-16x9_1366x768&amp;_=1417948359398&amp;viewport=wide&amp;p=2&amp;text=%D0%BD%D0%BE%D0%B2%D0%BE%D0%B3%D0%BE%D0%B4%D0%BD%D0%B8%D0%B5%20%D0%B2%D0%B8%D0%BD%D1%8C%D0%B5%D1%82%D0%BA%D0%B8&amp;pos=68&amp;rpt=simage&amp;pin=1</a:t>
            </a:r>
            <a:endParaRPr lang="ru-RU" dirty="0"/>
          </a:p>
          <a:p>
            <a:r>
              <a:rPr lang="ru-RU" b="1" dirty="0"/>
              <a:t> </a:t>
            </a:r>
            <a:endParaRPr lang="ru-RU" dirty="0"/>
          </a:p>
          <a:p>
            <a:r>
              <a:rPr lang="ru-RU" b="1" dirty="0"/>
              <a:t> </a:t>
            </a:r>
            <a:endParaRPr lang="ru-RU" dirty="0"/>
          </a:p>
          <a:p>
            <a:endParaRPr lang="ru-RU" dirty="0" smtClean="0"/>
          </a:p>
          <a:p>
            <a:endParaRPr lang="ru-RU" dirty="0" smtClean="0"/>
          </a:p>
          <a:p>
            <a:endParaRPr lang="ru-RU" dirty="0"/>
          </a:p>
        </p:txBody>
      </p:sp>
      <p:sp>
        <p:nvSpPr>
          <p:cNvPr id="4" name="Скругленный прямоугольник 3"/>
          <p:cNvSpPr/>
          <p:nvPr/>
        </p:nvSpPr>
        <p:spPr>
          <a:xfrm>
            <a:off x="428596" y="285728"/>
            <a:ext cx="8286808" cy="6215106"/>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711</Words>
  <Application>Microsoft Office PowerPoint</Application>
  <PresentationFormat>Экран (4:3)</PresentationFormat>
  <Paragraphs>58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            Новогодние конкурсы          для детей</vt:lpstr>
      <vt:lpstr>Составь слово</vt:lpstr>
      <vt:lpstr>Вот такие пары</vt:lpstr>
      <vt:lpstr>Листочек-комочек</vt:lpstr>
      <vt:lpstr>Три богатыря</vt:lpstr>
      <vt:lpstr>               Телеграмма Деду Морозу  </vt:lpstr>
      <vt:lpstr>Наклони мяч</vt:lpstr>
      <vt:lpstr>                        Смотайте шнур</vt:lpstr>
      <vt:lpstr>Алфавит </vt:lpstr>
      <vt:lpstr>Художники- виртуозы   </vt:lpstr>
      <vt:lpstr>Художник</vt:lpstr>
      <vt:lpstr>                               Морозное дыхание</vt:lpstr>
      <vt:lpstr>Снежный ком</vt:lpstr>
      <vt:lpstr> интернет- ресурсы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16</cp:revision>
  <dcterms:created xsi:type="dcterms:W3CDTF">2014-12-07T08:38:54Z</dcterms:created>
  <dcterms:modified xsi:type="dcterms:W3CDTF">2014-12-07T11:12:20Z</dcterms:modified>
</cp:coreProperties>
</file>