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57" r:id="rId4"/>
    <p:sldId id="260" r:id="rId5"/>
    <p:sldId id="261" r:id="rId6"/>
    <p:sldId id="262" r:id="rId7"/>
    <p:sldId id="263" r:id="rId8"/>
    <p:sldId id="264" r:id="rId9"/>
    <p:sldId id="258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71B79C8-162E-4316-9683-D319CA0BD354}" type="datetimeFigureOut">
              <a:rPr lang="ru-RU" smtClean="0"/>
              <a:pPr/>
              <a:t>03.07.2013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79AB946-09CF-4BD8-9284-14E244604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1B79C8-162E-4316-9683-D319CA0BD354}" type="datetimeFigureOut">
              <a:rPr lang="ru-RU" smtClean="0"/>
              <a:pPr/>
              <a:t>03.07.2013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9AB946-09CF-4BD8-9284-14E244604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71B79C8-162E-4316-9683-D319CA0BD354}" type="datetimeFigureOut">
              <a:rPr lang="ru-RU" smtClean="0"/>
              <a:pPr/>
              <a:t>03.07.2013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79AB946-09CF-4BD8-9284-14E244604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1B79C8-162E-4316-9683-D319CA0BD354}" type="datetimeFigureOut">
              <a:rPr lang="ru-RU" smtClean="0"/>
              <a:pPr/>
              <a:t>03.07.2013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9AB946-09CF-4BD8-9284-14E244604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1B79C8-162E-4316-9683-D319CA0BD354}" type="datetimeFigureOut">
              <a:rPr lang="ru-RU" smtClean="0"/>
              <a:pPr/>
              <a:t>03.07.2013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9AB946-09CF-4BD8-9284-14E244604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1B79C8-162E-4316-9683-D319CA0BD354}" type="datetimeFigureOut">
              <a:rPr lang="ru-RU" smtClean="0"/>
              <a:pPr/>
              <a:t>03.07.2013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9AB946-09CF-4BD8-9284-14E244604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71B79C8-162E-4316-9683-D319CA0BD354}" type="datetimeFigureOut">
              <a:rPr lang="ru-RU" smtClean="0"/>
              <a:pPr/>
              <a:t>03.07.2013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9AB946-09CF-4BD8-9284-14E244604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1B79C8-162E-4316-9683-D319CA0BD354}" type="datetimeFigureOut">
              <a:rPr lang="ru-RU" smtClean="0"/>
              <a:pPr/>
              <a:t>03.07.2013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9AB946-09CF-4BD8-9284-14E244604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1B79C8-162E-4316-9683-D319CA0BD354}" type="datetimeFigureOut">
              <a:rPr lang="ru-RU" smtClean="0"/>
              <a:pPr/>
              <a:t>03.07.2013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9AB946-09CF-4BD8-9284-14E244604C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1B79C8-162E-4316-9683-D319CA0BD354}" type="datetimeFigureOut">
              <a:rPr lang="ru-RU" smtClean="0"/>
              <a:pPr/>
              <a:t>03.07.2013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9AB946-09CF-4BD8-9284-14E244604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F71B79C8-162E-4316-9683-D319CA0BD354}" type="datetimeFigureOut">
              <a:rPr lang="ru-RU" smtClean="0"/>
              <a:pPr/>
              <a:t>03.07.2013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79AB946-09CF-4BD8-9284-14E244604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F71B79C8-162E-4316-9683-D319CA0BD354}" type="datetimeFigureOut">
              <a:rPr lang="ru-RU" smtClean="0"/>
              <a:pPr/>
              <a:t>03.07.2013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79AB946-09CF-4BD8-9284-14E244604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split orient="vert"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6868" y="1142984"/>
            <a:ext cx="5105400" cy="2258584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3600" dirty="0" smtClean="0"/>
              <a:t>Инфраструктурный комплекс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400" dirty="0" smtClean="0"/>
              <a:t>Состав комплекса. Роль транспорта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929058" y="5572140"/>
            <a:ext cx="4643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МКОУ СОШ с.Верхазовка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Учитель географии Хабибуллина В.Г.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4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714356"/>
            <a:ext cx="657229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Запись в тетради</a:t>
            </a:r>
          </a:p>
          <a:p>
            <a:endParaRPr lang="ru-RU" dirty="0"/>
          </a:p>
          <a:p>
            <a:r>
              <a:rPr lang="ru-RU" sz="2800" dirty="0" smtClean="0">
                <a:solidFill>
                  <a:srgbClr val="C00000"/>
                </a:solidFill>
              </a:rPr>
              <a:t>ИНФРАСТРУКТУРА </a:t>
            </a:r>
            <a:r>
              <a:rPr lang="ru-RU" sz="1600" dirty="0" smtClean="0"/>
              <a:t> </a:t>
            </a:r>
            <a:r>
              <a:rPr lang="ru-RU" sz="2800" dirty="0" smtClean="0"/>
              <a:t>(от лат. </a:t>
            </a:r>
            <a:r>
              <a:rPr lang="en-US" sz="2800" dirty="0" smtClean="0"/>
              <a:t>Infra –</a:t>
            </a:r>
            <a:r>
              <a:rPr lang="ru-RU" sz="2800" dirty="0" smtClean="0"/>
              <a:t> ниже </a:t>
            </a:r>
            <a:r>
              <a:rPr lang="en-US" sz="2800" dirty="0" smtClean="0"/>
              <a:t>,</a:t>
            </a:r>
            <a:r>
              <a:rPr lang="ru-RU" sz="2800" dirty="0" smtClean="0"/>
              <a:t> </a:t>
            </a:r>
            <a:r>
              <a:rPr lang="en-US" sz="2800" dirty="0" err="1" smtClean="0"/>
              <a:t>structura</a:t>
            </a:r>
            <a:r>
              <a:rPr lang="en-US" sz="2800" dirty="0" smtClean="0"/>
              <a:t> - </a:t>
            </a:r>
            <a:r>
              <a:rPr lang="ru-RU" sz="2800" dirty="0" smtClean="0"/>
              <a:t> строение, расположение) – это совокупность сооружений, зданий, систем, служб, необходимых для нормального функционирования и обеспечения повседневной жизни населения.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09725"/>
            <a:ext cx="7239000" cy="484663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Инфраструктурный комплекс объединяет отрасли хозяйства, производящие разнообразные услуги (рис. 59). Этим он отличается от всех других межотраслевых комплексов.</a:t>
            </a:r>
            <a:endParaRPr lang="ru-RU" sz="3600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УСЛУГА – вид деятельности…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Услуга — особый вид продукции. Она потребляется не в виде вещи, а в качестве деятельности. Услуги бывают разными по своему характеру, широте круга потребителей и периодичности потребления</a:t>
            </a:r>
          </a:p>
          <a:p>
            <a:r>
              <a:rPr lang="ru-RU" dirty="0" smtClean="0"/>
              <a:t>Жизнь современного общества трудно себе представить без услуг. Они обеспечивают нормальную работу промышленности, сельского хозяйства и других звеньев экономики, определяют качество жизни населения. Однако роль инфраструктурного комплекса определяется не только этим.</a:t>
            </a:r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Рассмотрите классификации услуг (табл. 31, 32)</a:t>
            </a:r>
            <a:endParaRPr lang="ru-RU" sz="32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609725"/>
            <a:ext cx="7643866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7239000" cy="609857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Освоение и использование любой территории невозможны без соответствующей инфраструктуры: жилых и производственных зданий, дорог, водопроводов, линий электропередачи и пр. При этом чем лучше освоена территория, тем больше на ней разнообразных инфраструктурных сооружений. Например, в наиболее развитом районе страны — Центральном — инфраструктурой занято 10% территории. А на Дальнем Востоке — только 0,5% территории. Затраты на создание инфраструктуры, как правило, очень велики. Например, 1 км современной автомобильной магистрали стоит около 1 </a:t>
            </a:r>
            <a:r>
              <a:rPr lang="ru-RU" dirty="0" err="1" smtClean="0"/>
              <a:t>млн</a:t>
            </a:r>
            <a:r>
              <a:rPr lang="ru-RU" dirty="0" smtClean="0"/>
              <a:t> долл. Но экономить на этих затратах нельзя, так как это в результате приводит к гораздо большим потерям.</a:t>
            </a:r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7239000" cy="617000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В России развитию инфраструктурного комплекса долгое время не уделялось должного внимания. Вопреки мировой практике он считался второстепенным подразделением хозяйства. Поэтому его доля в экономике России намного ниже, чем в развитых странах мира (табл. 33), а в самом комплексе накопилось много сложных проблем.</a:t>
            </a:r>
            <a:endParaRPr lang="ru-RU" sz="3200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500042"/>
            <a:ext cx="8209775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8006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СОСТАВ инфраструктурного комплекса</a:t>
            </a:r>
            <a:endParaRPr lang="ru-RU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6086" y="1071546"/>
            <a:ext cx="7262577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000100" y="4714884"/>
            <a:ext cx="68580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1) Коммуникационная система(транспорт и связь), которую часто называют производственной инфраструктурой; 2) сфера обслуживания (торговля, общественное питание, культура, искусство, наука, образование и пр.) -  социальная инфраструктура</a:t>
            </a:r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Коммуникационная система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 smtClean="0"/>
              <a:t> Коммуникационная система охватывает транспорт и связь. </a:t>
            </a:r>
          </a:p>
          <a:p>
            <a:endParaRPr lang="ru-RU" sz="3600" dirty="0" smtClean="0">
              <a:solidFill>
                <a:srgbClr val="C00000"/>
              </a:solidFill>
            </a:endParaRPr>
          </a:p>
          <a:p>
            <a:r>
              <a:rPr lang="ru-RU" sz="3600" dirty="0" smtClean="0">
                <a:solidFill>
                  <a:srgbClr val="C00000"/>
                </a:solidFill>
              </a:rPr>
              <a:t> Ее главная задача — перемещение в пространстве людей, информации, энергии и различных грузов</a:t>
            </a:r>
            <a:r>
              <a:rPr lang="ru-RU" dirty="0" smtClean="0">
                <a:solidFill>
                  <a:srgbClr val="C00000"/>
                </a:solidFill>
              </a:rPr>
              <a:t>.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51506"/>
          </a:xfrm>
        </p:spPr>
        <p:txBody>
          <a:bodyPr/>
          <a:lstStyle/>
          <a:p>
            <a:pPr algn="ctr"/>
            <a:r>
              <a:rPr lang="ru-RU" dirty="0" smtClean="0"/>
              <a:t>Транспорт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7239000" cy="509843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Все виды транспорта делятся на две группы. Те из них, которые могут перевозить и различные грузы, и людей, называются универсальными. Специализированные виды транспорта перемещают лишь определенные грузы (нефть, газ, электроэнергию). (Приведите примеры универсальных и специализированных видов транспорта.) </a:t>
            </a:r>
          </a:p>
          <a:p>
            <a:endParaRPr lang="ru-RU" dirty="0" smtClean="0"/>
          </a:p>
          <a:p>
            <a:r>
              <a:rPr lang="ru-RU" dirty="0" smtClean="0"/>
              <a:t>Основная задача транспорта — надежно связывать между собой отдельные звенья хозяйства и районы страны. Какой-либо один вид транспорта решить эту задачу не может. Поэтому все виды транспорта взаимодействуют и дополняют друг друга, образуя транспортную систему.</a:t>
            </a:r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44"/>
          </a:xfrm>
        </p:spPr>
        <p:txBody>
          <a:bodyPr/>
          <a:lstStyle/>
          <a:p>
            <a:pPr algn="ctr"/>
            <a:r>
              <a:rPr lang="ru-RU" dirty="0" smtClean="0"/>
              <a:t>Транспортная система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Транспортная система — совокупность всех видов транспорта, объединенных между собой транспортными узлами, т. е. пунктами, в которых сходятся несколько видов транспорта и осуществляется обмен грузов между ними. </a:t>
            </a:r>
          </a:p>
          <a:p>
            <a:pPr>
              <a:buNone/>
            </a:pPr>
            <a:r>
              <a:rPr lang="ru-RU" sz="2800" dirty="0" smtClean="0"/>
              <a:t>В России несколько сотен транспортных узлов разных типов (рис. 60). Крупнейший из них — Москва. </a:t>
            </a:r>
          </a:p>
          <a:p>
            <a:endParaRPr lang="ru-RU" sz="2800" dirty="0" smtClean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Работа транспорта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Роль различных видов транспорта в транспортной системе определяется их долей в работе транспорта. Работа транспорта оценивается несколькими показателями: </a:t>
            </a:r>
          </a:p>
          <a:p>
            <a:r>
              <a:rPr lang="ru-RU" sz="2800" dirty="0" smtClean="0"/>
              <a:t>1) количеством перевезенных грузов (</a:t>
            </a:r>
            <a:r>
              <a:rPr lang="ru-RU" sz="2800" dirty="0" err="1" smtClean="0"/>
              <a:t>млн</a:t>
            </a:r>
            <a:r>
              <a:rPr lang="ru-RU" sz="2800" dirty="0" smtClean="0"/>
              <a:t> т) и пассажиров (</a:t>
            </a:r>
            <a:r>
              <a:rPr lang="ru-RU" sz="2800" dirty="0" err="1" smtClean="0"/>
              <a:t>млн</a:t>
            </a:r>
            <a:r>
              <a:rPr lang="ru-RU" sz="2800" dirty="0" smtClean="0"/>
              <a:t> чел.); </a:t>
            </a:r>
          </a:p>
          <a:p>
            <a:r>
              <a:rPr lang="ru-RU" sz="2800" dirty="0" smtClean="0"/>
              <a:t>2) </a:t>
            </a:r>
            <a:r>
              <a:rPr lang="ru-RU" sz="2800" dirty="0" err="1" smtClean="0"/>
              <a:t>грузо</a:t>
            </a:r>
            <a:r>
              <a:rPr lang="ru-RU" sz="2800" dirty="0" smtClean="0"/>
              <a:t>- и пассажи- </a:t>
            </a:r>
            <a:r>
              <a:rPr lang="ru-RU" sz="2800" dirty="0" err="1" smtClean="0"/>
              <a:t>рооборотом</a:t>
            </a:r>
            <a:r>
              <a:rPr lang="ru-RU" sz="2800" dirty="0" smtClean="0"/>
              <a:t> (табл. 34, 35).</a:t>
            </a:r>
          </a:p>
          <a:p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8006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Грузооборот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7239000" cy="5241314"/>
          </a:xfrm>
        </p:spPr>
        <p:txBody>
          <a:bodyPr/>
          <a:lstStyle/>
          <a:p>
            <a:r>
              <a:rPr lang="ru-RU" sz="2400" dirty="0" smtClean="0"/>
              <a:t>Грузооборот (т • км) — произведение количества перевезенного груза (т) на дальность его перевозки (км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571744"/>
            <a:ext cx="7358114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80068"/>
          </a:xfrm>
        </p:spPr>
        <p:txBody>
          <a:bodyPr/>
          <a:lstStyle/>
          <a:p>
            <a:pPr algn="ctr"/>
            <a:r>
              <a:rPr lang="ru-RU" dirty="0" smtClean="0"/>
              <a:t>Пассажирооборот</a:t>
            </a:r>
            <a:endParaRPr lang="ru-RU" dirty="0"/>
          </a:p>
        </p:txBody>
      </p:sp>
      <p:pic>
        <p:nvPicPr>
          <p:cNvPr id="614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54" y="2214554"/>
            <a:ext cx="7544542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571472" y="1214422"/>
            <a:ext cx="74295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Грузооборот (</a:t>
            </a:r>
            <a:r>
              <a:rPr lang="ru-RU" dirty="0" err="1" smtClean="0"/>
              <a:t>п</a:t>
            </a:r>
            <a:r>
              <a:rPr lang="ru-RU" dirty="0" smtClean="0"/>
              <a:t> • км) — произведение количества перевезенных пассажиров (</a:t>
            </a:r>
            <a:r>
              <a:rPr lang="ru-RU" dirty="0" err="1" smtClean="0"/>
              <a:t>п</a:t>
            </a:r>
            <a:r>
              <a:rPr lang="ru-RU" dirty="0" smtClean="0"/>
              <a:t>) на дальность его перевозки (км).</a:t>
            </a:r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7239000" cy="6098570"/>
          </a:xfrm>
        </p:spPr>
        <p:txBody>
          <a:bodyPr/>
          <a:lstStyle/>
          <a:p>
            <a:r>
              <a:rPr lang="ru-RU" dirty="0" smtClean="0"/>
              <a:t>При выборе вида транспорта обычно учитывают себестоимость и скорость транспортировки, грузоподъемность и влияние природных условий на его работу.</a:t>
            </a:r>
          </a:p>
          <a:p>
            <a:endParaRPr lang="ru-RU" dirty="0" smtClean="0"/>
          </a:p>
          <a:p>
            <a:r>
              <a:rPr lang="ru-RU" dirty="0" smtClean="0"/>
              <a:t>? </a:t>
            </a:r>
            <a:r>
              <a:rPr lang="ru-RU" b="1" i="1" dirty="0" smtClean="0">
                <a:solidFill>
                  <a:srgbClr val="C00000"/>
                </a:solidFill>
              </a:rPr>
              <a:t>Подумайте, как влияют природные условия на работу различных видов транспорта.</a:t>
            </a:r>
            <a:endParaRPr lang="ru-RU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7239000" cy="609857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Себестоимость перевозок по отдельным видам транспорта очень сильно различается. Грузы дешевле всего перевозить морем. Но скорость этих перевозок невысока (25—35 км/ч). </a:t>
            </a:r>
          </a:p>
          <a:p>
            <a:endParaRPr lang="ru-RU" dirty="0" smtClean="0"/>
          </a:p>
          <a:p>
            <a:r>
              <a:rPr lang="ru-RU" dirty="0" smtClean="0"/>
              <a:t>Второй по экономичности транспорт — железнодорожный. Он всего на 30% дороже морского, но примерно в 2 раза быстрее. </a:t>
            </a:r>
          </a:p>
          <a:p>
            <a:endParaRPr lang="ru-RU" dirty="0" smtClean="0"/>
          </a:p>
          <a:p>
            <a:r>
              <a:rPr lang="ru-RU" dirty="0" smtClean="0"/>
              <a:t>Автомобильные перевозки почти в 15 раз дороже морских и в 10 раз — железнодорожных. </a:t>
            </a:r>
          </a:p>
          <a:p>
            <a:endParaRPr lang="ru-RU" dirty="0" smtClean="0"/>
          </a:p>
          <a:p>
            <a:r>
              <a:rPr lang="ru-RU" dirty="0" smtClean="0"/>
              <a:t>Самый дорогой, но и самый быстрый вид транспорта — авиационный. </a:t>
            </a:r>
          </a:p>
          <a:p>
            <a:endParaRPr lang="ru-RU" dirty="0" smtClean="0"/>
          </a:p>
          <a:p>
            <a:r>
              <a:rPr lang="ru-RU" dirty="0" smtClean="0"/>
              <a:t>Наиболее дешевый вид пассажирских перевозок — автобусами.</a:t>
            </a:r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51506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Влияние транспорта на географию населения и хозяйства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7239000" cy="531275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Транспорт оказывает огромное влияние на географию населения и хозяйства. (Подтвердите это примерами по картам атласа.) Населенные пункты тяготеют к транспортным путям ради экономии времени. Затраты рабочего и личного времени у людей, живущих вблизи магистралей, намного ниже, чем в удаленных от них поселениях. (Почему? Приведите примеры.) Перемещение грузов по транспортным магистралям изменяет их стоимость. Величина транспортных затрат в общей стоимости продукции влияет на размещение предприятий (табл. 36).</a:t>
            </a:r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857232"/>
            <a:ext cx="7572427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Вопросы и задания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7239000" cy="516987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r>
              <a:rPr lang="ru-RU" sz="3200" dirty="0" smtClean="0"/>
              <a:t>1.    Какие отрасли входят в состав инфраструктурного комплекса?</a:t>
            </a:r>
          </a:p>
          <a:p>
            <a:r>
              <a:rPr lang="ru-RU" sz="3200" dirty="0" smtClean="0"/>
              <a:t>2.    Какова роль транспорта в экономике России?</a:t>
            </a:r>
          </a:p>
          <a:p>
            <a:r>
              <a:rPr lang="ru-RU" sz="3200" dirty="0" smtClean="0"/>
              <a:t>3.    Какие виды транспорта образуют транспортную систему</a:t>
            </a:r>
            <a:r>
              <a:rPr lang="ru-RU" dirty="0" smtClean="0"/>
              <a:t>?</a:t>
            </a:r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7239000" cy="64294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Внимание! Проблема!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7239000" cy="5598504"/>
          </a:xfrm>
        </p:spPr>
        <p:txBody>
          <a:bodyPr>
            <a:normAutofit fontScale="40000" lnSpcReduction="20000"/>
          </a:bodyPr>
          <a:lstStyle/>
          <a:p>
            <a:endParaRPr lang="ru-RU" dirty="0" smtClean="0"/>
          </a:p>
          <a:p>
            <a:r>
              <a:rPr lang="ru-RU" sz="4200" dirty="0" smtClean="0"/>
              <a:t>Практически все звенья российской инфраструктуры сейчас находятся в глубоком кризисе. </a:t>
            </a:r>
          </a:p>
          <a:p>
            <a:endParaRPr lang="ru-RU" sz="4200" dirty="0" smtClean="0"/>
          </a:p>
          <a:p>
            <a:r>
              <a:rPr lang="ru-RU" sz="4200" dirty="0" smtClean="0"/>
              <a:t>Почти 1/3 железных и 1/6 автомобильных дорог нуждаются в серьезном ремонте. Плохие дороги резко снижают скорость движения автомобилей и поездов, увеличивают расход топлива. </a:t>
            </a:r>
          </a:p>
          <a:p>
            <a:endParaRPr lang="ru-RU" sz="4200" dirty="0" smtClean="0"/>
          </a:p>
          <a:p>
            <a:r>
              <a:rPr lang="ru-RU" sz="4200" dirty="0" smtClean="0"/>
              <a:t>Ежегодные потери из-за плохих дорог оцениваются примерно в 120 </a:t>
            </a:r>
            <a:r>
              <a:rPr lang="ru-RU" sz="4200" dirty="0" err="1" smtClean="0"/>
              <a:t>млрд</a:t>
            </a:r>
            <a:r>
              <a:rPr lang="ru-RU" sz="4200" dirty="0" smtClean="0"/>
              <a:t> рублей. Нуждаются в модернизации все морские порты. Снижается число аэродромов. Остро нуждается в жилье почти 1/3 населения страны. Во многих российских городах и поселках городского типа нет водопровода и канализации, 50% сельских населенных пунктов не имеют ни одного стационарного телефона. Износ водопроводов составляет 40%, а тепловых сетей — 60%. </a:t>
            </a:r>
          </a:p>
          <a:p>
            <a:endParaRPr lang="ru-RU" sz="4200" dirty="0" smtClean="0"/>
          </a:p>
          <a:p>
            <a:r>
              <a:rPr lang="ru-RU" sz="4200" dirty="0" smtClean="0"/>
              <a:t>Изношенная инфраструктура не только снижает эффективность всего хозяйства, но и создает угрозу для жизни населения. Быстро реконструировать инфраструктурный комплекс невозможно, поскольку отдельные его элементы довольно дорогостоящи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71</TotalTime>
  <Words>993</Words>
  <Application>Microsoft Office PowerPoint</Application>
  <PresentationFormat>Экран (4:3)</PresentationFormat>
  <Paragraphs>64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Изящная</vt:lpstr>
      <vt:lpstr> Инфраструктурный комплекс  </vt:lpstr>
      <vt:lpstr>Слайд 2</vt:lpstr>
      <vt:lpstr>Слайд 3</vt:lpstr>
      <vt:lpstr>УСЛУГА – вид деятельности…</vt:lpstr>
      <vt:lpstr>Рассмотрите классификации услуг (табл. 31, 32)</vt:lpstr>
      <vt:lpstr>Слайд 6</vt:lpstr>
      <vt:lpstr>Слайд 7</vt:lpstr>
      <vt:lpstr>Слайд 8</vt:lpstr>
      <vt:lpstr>СОСТАВ инфраструктурного комплекса</vt:lpstr>
      <vt:lpstr>Коммуникационная система</vt:lpstr>
      <vt:lpstr>Транспорт</vt:lpstr>
      <vt:lpstr>Транспортная система</vt:lpstr>
      <vt:lpstr>Работа транспорта</vt:lpstr>
      <vt:lpstr>Грузооборот</vt:lpstr>
      <vt:lpstr>Пассажирооборот</vt:lpstr>
      <vt:lpstr>Слайд 16</vt:lpstr>
      <vt:lpstr>Слайд 17</vt:lpstr>
      <vt:lpstr>Влияние транспорта на географию населения и хозяйства</vt:lpstr>
      <vt:lpstr>Слайд 19</vt:lpstr>
      <vt:lpstr>Вопросы и задания </vt:lpstr>
      <vt:lpstr>Внимание! Проблема!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Инфраструктурный комплекс</dc:title>
  <dc:creator>Пользователь</dc:creator>
  <cp:lastModifiedBy>Owner</cp:lastModifiedBy>
  <cp:revision>10</cp:revision>
  <dcterms:created xsi:type="dcterms:W3CDTF">2013-01-23T09:24:18Z</dcterms:created>
  <dcterms:modified xsi:type="dcterms:W3CDTF">2013-07-03T18:20:03Z</dcterms:modified>
</cp:coreProperties>
</file>