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69" d="100"/>
          <a:sy n="69" d="100"/>
        </p:scale>
        <p:origin x="-142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15.10.2012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0" dirty="0" smtClean="0"/>
              <a:t>Цели и задачи технологического развития России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 smtClean="0"/>
              <a:t>Давлатзода</a:t>
            </a:r>
            <a:r>
              <a:rPr lang="ru-RU" dirty="0" smtClean="0"/>
              <a:t> П С</a:t>
            </a:r>
          </a:p>
          <a:p>
            <a:r>
              <a:rPr lang="ru-RU" dirty="0" smtClean="0"/>
              <a:t>Т 093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70696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 настоящее время в фазу роста в мировом технологическом развитии вступил пятый, информационный, технологический уклад. Он определяется как уклад информационных и телекоммуникационных технологий. Движущими отраслями его являются электронная промышленность, производство вычислительной, оптико-волоконной техники, программного обеспечения, несущими - отрасли по производству средств автоматизации, роботостроение, гибкие автоматизированные производства, телекоммуникационное оборудование, информационные услуги, переработка газа. Главный вектор движения России к новым технологическим укладам - рост 5-го и переход к 6-му технологическому укладу - реально может быть осуществлен, если формы этого движения будут соответствовать особенностям технологического и экономического развития страны.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1026" name="Picture 2" descr="C:\Users\Asus\Desktop\1_bg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595312"/>
            <a:ext cx="7992888" cy="5786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70696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На технологическое развитие России оказывают влияние два общесистемных фактора: ее </a:t>
            </a:r>
            <a:r>
              <a:rPr lang="ru-RU" dirty="0" err="1" smtClean="0"/>
              <a:t>геоэкономическое</a:t>
            </a:r>
            <a:r>
              <a:rPr lang="ru-RU" dirty="0" smtClean="0"/>
              <a:t> положение и продолжение монетаристского (денежного) курса реформы. </a:t>
            </a:r>
            <a:r>
              <a:rPr lang="ru-RU" dirty="0" err="1" smtClean="0"/>
              <a:t>Геоэкономическое</a:t>
            </a:r>
            <a:r>
              <a:rPr lang="ru-RU" dirty="0" smtClean="0"/>
              <a:t> положение (территория, квалифицированная рабочая сила, относительно дешевый труд, наличие полезных ископаемых) объясняет существование в России технологической </a:t>
            </a:r>
            <a:r>
              <a:rPr lang="ru-RU" dirty="0" err="1" smtClean="0"/>
              <a:t>многоукладности</a:t>
            </a:r>
            <a:r>
              <a:rPr lang="ru-RU" dirty="0" smtClean="0"/>
              <a:t>. Базисные нововведения, играющие роль ключевого фактора в структуре технологического уклада, возникают, как правило, в ходе фундаментальных исследований в академической и вузовской науке. Немало открытий, новых технических принципов зарождалось в России, доведенных впоследствии до практического использования за рубежом.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2050" name="Picture 2" descr="C:\Users\Asus\Desktop\maaalin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280920" cy="5688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56294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К примеру, последняя такая программа развития России с 2007 по 2012 года включает следующие приоритетные направления развития науки, технологий и техники:</a:t>
            </a:r>
            <a:br>
              <a:rPr lang="ru-RU" dirty="0" smtClean="0"/>
            </a:br>
            <a:r>
              <a:rPr lang="ru-RU" dirty="0" smtClean="0"/>
              <a:t>1. Информационно-телекоммуникационные системы </a:t>
            </a:r>
            <a:br>
              <a:rPr lang="ru-RU" dirty="0" smtClean="0"/>
            </a:br>
            <a:r>
              <a:rPr lang="ru-RU" dirty="0" smtClean="0"/>
              <a:t>2. Индустрия </a:t>
            </a:r>
            <a:r>
              <a:rPr lang="ru-RU" dirty="0" err="1" smtClean="0"/>
              <a:t>наносистем</a:t>
            </a:r>
            <a:r>
              <a:rPr lang="ru-RU" dirty="0" smtClean="0"/>
              <a:t> и материалов </a:t>
            </a:r>
            <a:br>
              <a:rPr lang="ru-RU" dirty="0" smtClean="0"/>
            </a:br>
            <a:r>
              <a:rPr lang="ru-RU" dirty="0" smtClean="0"/>
              <a:t>3. Живые системы </a:t>
            </a:r>
            <a:br>
              <a:rPr lang="ru-RU" dirty="0" smtClean="0"/>
            </a:br>
            <a:r>
              <a:rPr lang="ru-RU" dirty="0" smtClean="0"/>
              <a:t>4. Рациональное природопользование </a:t>
            </a:r>
            <a:br>
              <a:rPr lang="ru-RU" dirty="0" smtClean="0"/>
            </a:br>
            <a:r>
              <a:rPr lang="ru-RU" dirty="0" smtClean="0"/>
              <a:t>5. Энергетика и энергосбережение </a:t>
            </a:r>
            <a:br>
              <a:rPr lang="ru-RU" dirty="0" smtClean="0"/>
            </a:br>
            <a:r>
              <a:rPr lang="ru-RU" dirty="0" smtClean="0"/>
              <a:t>6. Безопасность и противодействие терроризму </a:t>
            </a:r>
            <a:br>
              <a:rPr lang="ru-RU" dirty="0" smtClean="0"/>
            </a:br>
            <a:r>
              <a:rPr lang="ru-RU" dirty="0" smtClean="0"/>
              <a:t>7. Перспективные вооружения, военная и специальная техника 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9093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Вместе с перечнем приоритетных направлений существенным изменениям подвергся перечень критических технологий. По сравнению с действующим перечнем он был сокращен с 52 до 33 позиций, охватывающих такие перспективные области, как: - технологии передачи, обработки и защиты информации </a:t>
            </a:r>
            <a:br>
              <a:rPr lang="ru-RU" dirty="0" smtClean="0"/>
            </a:br>
            <a:r>
              <a:rPr lang="ru-RU" dirty="0" smtClean="0"/>
              <a:t>- технологии производства программного обеспечения </a:t>
            </a:r>
            <a:br>
              <a:rPr lang="ru-RU" dirty="0" smtClean="0"/>
            </a:br>
            <a:r>
              <a:rPr lang="ru-RU" dirty="0" smtClean="0"/>
              <a:t>- биоинформационные технологии </a:t>
            </a:r>
            <a:br>
              <a:rPr lang="ru-RU" dirty="0" smtClean="0"/>
            </a:br>
            <a:r>
              <a:rPr lang="ru-RU" dirty="0" smtClean="0"/>
              <a:t>- </a:t>
            </a:r>
            <a:r>
              <a:rPr lang="ru-RU" dirty="0" err="1" smtClean="0"/>
              <a:t>нанотехнологии</a:t>
            </a:r>
            <a:r>
              <a:rPr lang="ru-RU" dirty="0" smtClean="0"/>
              <a:t> и </a:t>
            </a:r>
            <a:r>
              <a:rPr lang="ru-RU" dirty="0" err="1" smtClean="0"/>
              <a:t>наноматериалы</a:t>
            </a: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- технологии создания </a:t>
            </a:r>
            <a:r>
              <a:rPr lang="ru-RU" dirty="0" err="1" smtClean="0"/>
              <a:t>биосовместимых</a:t>
            </a:r>
            <a:r>
              <a:rPr lang="ru-RU" dirty="0" smtClean="0"/>
              <a:t> материалов </a:t>
            </a:r>
            <a:br>
              <a:rPr lang="ru-RU" dirty="0" smtClean="0"/>
            </a:br>
            <a:r>
              <a:rPr lang="ru-RU" dirty="0" smtClean="0"/>
              <a:t>- </a:t>
            </a:r>
            <a:r>
              <a:rPr lang="ru-RU" dirty="0" err="1" smtClean="0"/>
              <a:t>биосенсорные</a:t>
            </a:r>
            <a:r>
              <a:rPr lang="ru-RU" dirty="0" smtClean="0"/>
              <a:t> технологии </a:t>
            </a:r>
            <a:br>
              <a:rPr lang="ru-RU" dirty="0" smtClean="0"/>
            </a:br>
            <a:r>
              <a:rPr lang="ru-RU" dirty="0" smtClean="0"/>
              <a:t>- биомедицинские технологии жизнеобеспечения и защиты человека </a:t>
            </a:r>
            <a:br>
              <a:rPr lang="ru-RU" dirty="0" smtClean="0"/>
            </a:br>
            <a:r>
              <a:rPr lang="ru-RU" dirty="0" smtClean="0"/>
              <a:t>- технологии </a:t>
            </a:r>
            <a:r>
              <a:rPr lang="ru-RU" dirty="0" err="1" smtClean="0"/>
              <a:t>биокатализа</a:t>
            </a:r>
            <a:r>
              <a:rPr lang="ru-RU" dirty="0" smtClean="0"/>
              <a:t> и биосинтеза </a:t>
            </a:r>
            <a:br>
              <a:rPr lang="ru-RU" dirty="0" smtClean="0"/>
            </a:br>
            <a:r>
              <a:rPr lang="ru-RU" dirty="0" smtClean="0"/>
              <a:t>- технологии переработки и утилизации техногенных образований и отходов </a:t>
            </a:r>
            <a:br>
              <a:rPr lang="ru-RU" dirty="0" smtClean="0"/>
            </a:br>
            <a:r>
              <a:rPr lang="ru-RU" dirty="0" smtClean="0"/>
              <a:t>- технологии новых и возобновляемых источников энергии 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85097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Данный перечень обсуждался с министерствами и ведомствами, а также получил одобрение Коллегии </a:t>
            </a:r>
            <a:r>
              <a:rPr lang="ru-RU" dirty="0" err="1" smtClean="0"/>
              <a:t>Минобрнауки</a:t>
            </a:r>
            <a:r>
              <a:rPr lang="ru-RU" dirty="0" smtClean="0"/>
              <a:t> РФ. На их основе сформирована новая структура Федеральной целевой научно-технической программы "Исследования и разработки по приоритетным направлениям развития науки и техники" на 2002-2006 годы. В настоящее время новые перечни проходят рассмотрение в Совете Безопасности и Правительстве РФ. Приоритетные направления задают общий вектор научно-технического развития страны. Перечень критических технологий РФ призван служить основой для принятия решений, обеспечивающих концентрацию государственных ресурсов на важнейших направлениях развития науки, технологий и техники, а также развитие инновационной деятельности и практическую реализацию имеющегося научно-технологического задела.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Россия до сих пор входит в семерку стран, лидирующих в этой области, но значительно уступила свои позиции в сравнении с тем местом, которое она занимала до начала 90-х годов. Ученые призывают правительство обратить внимание на то, что в данных технологиях в настоящее время происходят революционные качественные изменения, подобные тем, что произошли после освоения ядерной энергии и выхода в космос.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1484784"/>
            <a:ext cx="8183880" cy="4550256"/>
          </a:xfrm>
        </p:spPr>
        <p:txBody>
          <a:bodyPr/>
          <a:lstStyle/>
          <a:p>
            <a:r>
              <a:rPr lang="ru-RU" dirty="0" smtClean="0"/>
              <a:t>СПАСИБО ЗА ВНИМАНИЕ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14</TotalTime>
  <Words>450</Words>
  <Application>Microsoft Office PowerPoint</Application>
  <PresentationFormat>Экран (4:3)</PresentationFormat>
  <Paragraphs>19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Аспект</vt:lpstr>
      <vt:lpstr>Цели и задачи технологического развития России</vt:lpstr>
      <vt:lpstr>  </vt:lpstr>
      <vt:lpstr>  </vt:lpstr>
      <vt:lpstr>  </vt:lpstr>
      <vt:lpstr>  </vt:lpstr>
      <vt:lpstr>  </vt:lpstr>
      <vt:lpstr>  </vt:lpstr>
      <vt:lpstr>  </vt:lpstr>
      <vt:lpstr> </vt:lpstr>
      <vt:lpstr>СПАСИБО ЗА ВНИМАНИЕ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Цели и задачи технологического развития России</dc:title>
  <dc:creator>Asus</dc:creator>
  <cp:lastModifiedBy>Asus</cp:lastModifiedBy>
  <cp:revision>9</cp:revision>
  <dcterms:created xsi:type="dcterms:W3CDTF">2012-10-15T19:07:24Z</dcterms:created>
  <dcterms:modified xsi:type="dcterms:W3CDTF">2012-10-15T19:23:06Z</dcterms:modified>
</cp:coreProperties>
</file>