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rawings/legacyDiagramText8.bin" ContentType="application/vnd.ms-office.legacyDiagramText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rawings/legacyDiagramText6.bin" ContentType="application/vnd.ms-office.legacyDiagramText"/>
  <Override PartName="/ppt/drawings/legacyDiagramText7.bin" ContentType="application/vnd.ms-office.legacyDiagramText"/>
  <Override PartName="/ppt/drawings/legacyDiagramText4.bin" ContentType="application/vnd.ms-office.legacyDiagramText"/>
  <Override PartName="/ppt/drawings/legacyDiagramText5.bin" ContentType="application/vnd.ms-office.legacyDiagramTex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C71"/>
    <a:srgbClr val="203C66"/>
    <a:srgbClr val="294D83"/>
    <a:srgbClr val="0000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5257800"/>
            <a:ext cx="8763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395288" y="2349500"/>
          <a:ext cx="8748712" cy="2951163"/>
        </p:xfrm>
        <a:graphic>
          <a:graphicData uri="http://schemas.openxmlformats.org/presentationml/2006/ole">
            <p:oleObj spid="_x0000_s40962" name="Image" r:id="rId3" imgW="6590476" imgH="2450794" progId="">
              <p:embed/>
            </p:oleObj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gray">
          <a:xfrm>
            <a:off x="-36513" y="5138738"/>
            <a:ext cx="431801" cy="17192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ltGray">
          <a:xfrm>
            <a:off x="-36513" y="4149725"/>
            <a:ext cx="431801" cy="1006475"/>
          </a:xfrm>
          <a:prstGeom prst="rect">
            <a:avLst/>
          </a:prstGeom>
          <a:solidFill>
            <a:schemeClr val="tx2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ltGray">
          <a:xfrm>
            <a:off x="-36513" y="0"/>
            <a:ext cx="431801" cy="2349500"/>
          </a:xfrm>
          <a:prstGeom prst="rect">
            <a:avLst/>
          </a:prstGeom>
          <a:solidFill>
            <a:schemeClr val="bg2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ltGray">
          <a:xfrm>
            <a:off x="-36513" y="2349500"/>
            <a:ext cx="431801" cy="863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4267200" y="5867400"/>
            <a:ext cx="1079500" cy="633413"/>
            <a:chOff x="2680" y="3678"/>
            <a:chExt cx="680" cy="399"/>
          </a:xfrm>
        </p:grpSpPr>
        <p:sp>
          <p:nvSpPr>
            <p:cNvPr id="11" name="Text Box 11"/>
            <p:cNvSpPr txBox="1">
              <a:spLocks noChangeArrowheads="1"/>
            </p:cNvSpPr>
            <p:nvPr/>
          </p:nvSpPr>
          <p:spPr bwMode="white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chemeClr val="bg1"/>
                  </a:solidFill>
                </a:rPr>
                <a:t>LOGO</a:t>
              </a:r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white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3" name="Rectangle 13"/>
          <p:cNvSpPr>
            <a:spLocks noChangeArrowheads="1"/>
          </p:cNvSpPr>
          <p:nvPr/>
        </p:nvSpPr>
        <p:spPr bwMode="ltGray">
          <a:xfrm>
            <a:off x="-36513" y="3200400"/>
            <a:ext cx="431801" cy="9620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ctrTitle"/>
          </p:nvPr>
        </p:nvSpPr>
        <p:spPr bwMode="gray">
          <a:xfrm>
            <a:off x="990600" y="1219200"/>
            <a:ext cx="7239000" cy="6858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66800" y="1905000"/>
            <a:ext cx="7086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>
                <a:solidFill>
                  <a:srgbClr val="8FAFE9"/>
                </a:solidFill>
                <a:latin typeface="Verdana" pitchFamily="34" charset="0"/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98445-06EA-4838-AE28-AA3B83B84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BB2C1-1740-41EA-8A2F-99C47277E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66838"/>
            <a:ext cx="4038600" cy="4919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66838"/>
            <a:ext cx="4038600" cy="4919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4E684-E157-4426-80BE-BFEDF75930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B2234-EB1F-470B-81B8-118D48167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8149D-81C1-4BBF-A781-425F72FDE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DCE82-E4A6-4D38-849F-AB180E5C1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73974-5C05-407F-9D64-ADE840C12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D00A4-7134-49BC-9A92-FA48F1E0F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CEC3B-AF1C-4E6B-B555-4371ECB5F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829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829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C92B7-D760-4712-9FF3-66A27319F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366838"/>
            <a:ext cx="8229600" cy="491966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8DC5B-4B5F-4BFA-9B78-93AECAE56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533400" y="4572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66838"/>
            <a:ext cx="4038600" cy="23828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366838"/>
            <a:ext cx="4038600" cy="23828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02075"/>
            <a:ext cx="4038600" cy="2384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02075"/>
            <a:ext cx="4038600" cy="2384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91EE5-B154-4C87-AD6C-0E6BC53A3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404813"/>
            <a:ext cx="9144000" cy="7207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66838"/>
            <a:ext cx="8229600" cy="491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502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 smtClean="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352800" y="64992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 smtClean="0">
                <a:latin typeface="+mj-lt"/>
              </a:defRPr>
            </a:lvl1pPr>
          </a:lstStyle>
          <a:p>
            <a:pPr>
              <a:defRPr/>
            </a:pPr>
            <a:fld id="{D1B470B3-1A51-4148-B257-C9BBB4F86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white">
          <a:xfrm>
            <a:off x="533400" y="4572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ltGray">
          <a:xfrm>
            <a:off x="-9525" y="0"/>
            <a:ext cx="188913" cy="6858000"/>
          </a:xfrm>
          <a:prstGeom prst="rect">
            <a:avLst/>
          </a:prstGeom>
          <a:solidFill>
            <a:srgbClr val="BABAB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ltGray">
          <a:xfrm>
            <a:off x="0" y="404813"/>
            <a:ext cx="184150" cy="72072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ltGray">
          <a:xfrm>
            <a:off x="-14288" y="1128713"/>
            <a:ext cx="184151" cy="7207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ltGray">
          <a:xfrm>
            <a:off x="-14288" y="1847850"/>
            <a:ext cx="184151" cy="7207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ltGray">
          <a:xfrm>
            <a:off x="-14288" y="2552700"/>
            <a:ext cx="184151" cy="7207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8" name="Oval 12" descr="biz"/>
          <p:cNvSpPr>
            <a:spLocks noChangeArrowheads="1"/>
          </p:cNvSpPr>
          <p:nvPr/>
        </p:nvSpPr>
        <p:spPr bwMode="gray">
          <a:xfrm>
            <a:off x="7740650" y="188913"/>
            <a:ext cx="1223963" cy="1265237"/>
          </a:xfrm>
          <a:prstGeom prst="ellipse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136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 smtClean="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333375"/>
            <a:ext cx="7253288" cy="1571625"/>
          </a:xfrm>
        </p:spPr>
        <p:txBody>
          <a:bodyPr/>
          <a:lstStyle/>
          <a:p>
            <a:pPr eaLnBrk="1" hangingPunct="1"/>
            <a:r>
              <a:rPr lang="ru-RU" sz="3200" smtClean="0"/>
              <a:t>Международные экономические организации в системе регулирования международной торговли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29322" y="5643578"/>
            <a:ext cx="30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Юрлова Виктория,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МЭ-102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96975"/>
            <a:ext cx="7391400" cy="563563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00"/>
                </a:solidFill>
              </a:rPr>
              <a:t>1. Основные этапы развития торговли и экономических отношений</a:t>
            </a:r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endParaRPr lang="ru-RU" b="1" dirty="0" smtClean="0">
              <a:solidFill>
                <a:srgbClr val="FFFFFF"/>
              </a:solidFill>
            </a:endParaRPr>
          </a:p>
        </p:txBody>
      </p:sp>
      <p:pic>
        <p:nvPicPr>
          <p:cNvPr id="7173" name="Picture 6" descr="j02513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2976" y="3071810"/>
            <a:ext cx="2901950" cy="3573462"/>
          </a:xfrm>
        </p:spPr>
      </p:pic>
      <p:pic>
        <p:nvPicPr>
          <p:cNvPr id="7174" name="Picture 8" descr="j03351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72066" y="2571744"/>
            <a:ext cx="3348037" cy="3168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7313612" cy="863600"/>
          </a:xfrm>
        </p:spPr>
        <p:txBody>
          <a:bodyPr/>
          <a:lstStyle/>
          <a:p>
            <a:pPr algn="l" eaLnBrk="1" hangingPunct="1"/>
            <a:r>
              <a:rPr lang="ru-RU" sz="2800" b="1" dirty="0" smtClean="0">
                <a:solidFill>
                  <a:srgbClr val="000000"/>
                </a:solidFill>
              </a:rPr>
              <a:t>В процессе </a:t>
            </a:r>
            <a:r>
              <a:rPr lang="ru-RU" sz="2800" b="1" i="1" dirty="0" smtClean="0">
                <a:solidFill>
                  <a:srgbClr val="000000"/>
                </a:solidFill>
              </a:rPr>
              <a:t>эволюции современной мировой торговли выделяются несколько периодов: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8021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Прежде всего, это  1910-1950-е гг., в которые проявились кризисные явления в развитии мирового хозяйства.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На следующем этапе (50-70 е гг. ХХ века) эволюции современного мировой торговли— по оконча­нии второй мировой войны - международный обмен приобретает «взрывной характер»,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В период с 1970 по 1991 г. физический объем мирового экспорта (т. е. рассчитанный в неизменных ценах) возрос в 2,5 раза, среднегодовой темп роста - 9,0%, в 1991-1995 гг. этот показатель был равен 6.2%.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765175"/>
            <a:ext cx="7391400" cy="935038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00"/>
                </a:solidFill>
              </a:rPr>
              <a:t>2. Механизмы и цели регулирования мирового торгового рынка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endParaRPr lang="ru-RU" sz="2800" b="1" dirty="0" smtClean="0">
              <a:solidFill>
                <a:srgbClr val="000000"/>
              </a:solidFill>
            </a:endParaRPr>
          </a:p>
        </p:txBody>
      </p:sp>
      <p:pic>
        <p:nvPicPr>
          <p:cNvPr id="9221" name="Picture 8" descr="11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3573463"/>
            <a:ext cx="4248150" cy="3074987"/>
          </a:xfrm>
          <a:noFill/>
        </p:spPr>
      </p:pic>
      <p:pic>
        <p:nvPicPr>
          <p:cNvPr id="9222" name="Picture 10" descr="WTO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940425" y="2060575"/>
            <a:ext cx="2997200" cy="29622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00"/>
                </a:solidFill>
              </a:rPr>
              <a:t>Регулирование торговли страны осуществляется: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357298"/>
            <a:ext cx="8229600" cy="451326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экономической политикой страны; </a:t>
            </a:r>
          </a:p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по двусторонним договоренностям государств; </a:t>
            </a:r>
          </a:p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в рамках региональных союзов; </a:t>
            </a:r>
          </a:p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на многосторонней основе.</a:t>
            </a:r>
          </a:p>
        </p:txBody>
      </p:sp>
      <p:pic>
        <p:nvPicPr>
          <p:cNvPr id="6" name="Picture 7" descr="PV03p6r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4244337"/>
            <a:ext cx="4357686" cy="261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00"/>
                </a:solidFill>
              </a:rPr>
              <a:t>Основная цель регулирования мирового торгового рынка</a:t>
            </a:r>
            <a:endParaRPr lang="ru-RU" sz="2800" b="1" dirty="0" smtClean="0">
              <a:solidFill>
                <a:srgbClr val="000000"/>
              </a:solidFill>
            </a:endParaRP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729162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292C71"/>
                </a:solidFill>
              </a:rPr>
              <a:t>содействие развитию и либерализации международных торговых отношений путем: ликвидации таможенных ограничений; устранения всех форм дискриминации в междуна­родной торговле с целью повышения уровня жизни, обеспечения полной занятости; повышения реальных доходов и спроса, более эффективного использования сырья, роста производства и торгового обмена.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7391400" cy="792163"/>
          </a:xfrm>
        </p:spPr>
        <p:txBody>
          <a:bodyPr/>
          <a:lstStyle/>
          <a:p>
            <a:pPr algn="l" eaLnBrk="1" hangingPunct="1"/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3. КОНФЕРЕНЦИЯ ООН ПО ТОРГОВЛЕ И РАЗВИТИЮ – ЮНКТАД. </a:t>
            </a:r>
            <a:br>
              <a:rPr lang="ru-RU" sz="2800" b="1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</a:rPr>
              <a:t>UNITED NATIONS CONFERENCE ON TRADE AND DEVELOPMENT – UNCTAD.</a:t>
            </a:r>
            <a:r>
              <a:rPr lang="ru-RU" sz="2800" dirty="0" smtClean="0"/>
              <a:t> </a:t>
            </a:r>
          </a:p>
        </p:txBody>
      </p:sp>
      <p:pic>
        <p:nvPicPr>
          <p:cNvPr id="12293" name="Picture 7" descr="UN-logo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84888" y="3357563"/>
            <a:ext cx="2857500" cy="2857500"/>
          </a:xfrm>
          <a:noFill/>
        </p:spPr>
      </p:pic>
      <p:pic>
        <p:nvPicPr>
          <p:cNvPr id="12294" name="Picture 8" descr="200px-UNESCO_Headquarters_in_Paris_from_Flickr_8148673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2492375"/>
            <a:ext cx="4968875" cy="41370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UNCTAD</a:t>
            </a:r>
            <a:endParaRPr lang="ru-RU" b="1" smtClean="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424862" cy="56610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000000"/>
                </a:solidFill>
              </a:rPr>
              <a:t>Создана согласно резолюции Генеральной Ассамблеи, в 1964г. в  качестве специального постоянного органа ООН.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000000"/>
                </a:solidFill>
              </a:rPr>
              <a:t>Первая сессия конференции состоялась  </a:t>
            </a:r>
            <a:r>
              <a:rPr lang="ru-RU" sz="2800" dirty="0" err="1" smtClean="0">
                <a:solidFill>
                  <a:srgbClr val="000000"/>
                </a:solidFill>
              </a:rPr>
              <a:t>вЖеневе</a:t>
            </a:r>
            <a:r>
              <a:rPr lang="ru-RU" sz="2800" dirty="0" smtClean="0">
                <a:solidFill>
                  <a:srgbClr val="000000"/>
                </a:solidFill>
              </a:rPr>
              <a:t> в 1964г. В дальнейшем сессии ЮНКТАД проводились каждые четыре года.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000000"/>
                </a:solidFill>
              </a:rPr>
              <a:t>Штаб-квартира ЮНКТАД находится в Женеве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000000"/>
                </a:solidFill>
              </a:rPr>
              <a:t>На сегодняшний день конференция насчитывает 193 страны. Государства-члены разделены на четыре группы по социально-экономическому и географическому принципу.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000000"/>
                </a:solidFill>
              </a:rPr>
              <a:t>Исполнительным органом является Совет по торговле и развитию, отвечающий за обеспечение общего соответствия деятельности согласованным приоритетам.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7391400" cy="563563"/>
          </a:xfrm>
        </p:spPr>
        <p:txBody>
          <a:bodyPr/>
          <a:lstStyle/>
          <a:p>
            <a:pPr eaLnBrk="1" hangingPunct="1"/>
            <a:r>
              <a:rPr lang="ru-RU" b="1" dirty="0" smtClean="0"/>
              <a:t>Цели </a:t>
            </a:r>
            <a:r>
              <a:rPr lang="en-US" b="1" dirty="0" smtClean="0"/>
              <a:t>UNCTAD</a:t>
            </a:r>
            <a:r>
              <a:rPr lang="ru-RU" b="1" dirty="0" smtClean="0"/>
              <a:t>: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91513" cy="5543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содействие   развитию   международной   торговли   в   целях   ускорения экономического роста и развития;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установление принципов и политики, касающихся  международной  торговли  и связанных с ней проблем экономического развития;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рассмотрение и содействие организации деятельности  других  учреждений  в рамках системы ООН в области  международной  торговли  и  соответствующих проблем экономического развития;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принятие в случае необходимости мер для ведения переговоров и утверждения многосторонних правовых актов в области торговли;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согласование  политики   правительств   и   региональных   экономических группировок в области торговли.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/>
              <a:t>Функции </a:t>
            </a:r>
            <a:r>
              <a:rPr lang="en-US" b="1" dirty="0" smtClean="0"/>
              <a:t>UNCTAD</a:t>
            </a:r>
            <a:r>
              <a:rPr lang="ru-RU" b="1" dirty="0" smtClean="0"/>
              <a:t>: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66838"/>
            <a:ext cx="8229600" cy="53022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Регулирование торговых и экономических отношений между государствами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Разработка  мер  по  регулированию  международной   торговли   сырьевыми товарами.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Разработка  мер   и   средств   торговой   политики   и   экономического сотрудничества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Содействие развитию экономического  сотрудничества  между  развивающимися странами.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Согласование  политики   правительств   и   региональных   экономических группировок по вопросам развития мировой торговли и других проблем. 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>
              <a:solidFill>
                <a:srgbClr val="292C7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Функции </a:t>
            </a:r>
            <a:r>
              <a:rPr lang="en-US" b="1" smtClean="0"/>
              <a:t>UNCTAD</a:t>
            </a:r>
            <a:r>
              <a:rPr lang="ru-RU" b="1" smtClean="0"/>
              <a:t>: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66838"/>
            <a:ext cx="8229600" cy="51577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Регулирование ограничительной деловой практики.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Ведение аналитической работы по широкому кругу  проблем:  глобализация  и  развитие, инвестиции, развитие предприятий  и  технологий,  международная торговля товарами и услугами, развитие инфраструктуры в сфере услуг.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Содействие координации деятельности в рамках ООН.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Сотрудничество  с  международными  экономическими  организациями   (ВТО, Международным торговым центром ЮНКТАД/ВТО). 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>
              <a:solidFill>
                <a:srgbClr val="292C7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391400" cy="1100138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00"/>
                </a:solidFill>
              </a:rPr>
              <a:t>4. ВСЕМИРНАЯ ТОРГОВАЯ ОРГАНИЗАЦИЯ – ВТО.WORLD TRADE ORGANIZATION – WTO.</a:t>
            </a:r>
            <a:r>
              <a:rPr lang="ru-RU" sz="2800" dirty="0" smtClean="0"/>
              <a:t> </a:t>
            </a:r>
          </a:p>
        </p:txBody>
      </p:sp>
      <p:pic>
        <p:nvPicPr>
          <p:cNvPr id="17413" name="Picture 9" descr="штаб квартира вто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2060575"/>
            <a:ext cx="4103688" cy="4564063"/>
          </a:xfrm>
          <a:noFill/>
        </p:spPr>
      </p:pic>
      <p:pic>
        <p:nvPicPr>
          <p:cNvPr id="17414" name="Picture 11" descr="y1886186016754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0" y="3573463"/>
            <a:ext cx="3810000" cy="2857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WTO</a:t>
            </a:r>
            <a:endParaRPr lang="ru-RU" b="1" smtClean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Созданная в 1995 году Всемирная торговая организация (соглашение  было подписано в </a:t>
            </a:r>
            <a:r>
              <a:rPr lang="ru-RU" sz="2800" dirty="0" err="1" smtClean="0">
                <a:solidFill>
                  <a:srgbClr val="292C71"/>
                </a:solidFill>
              </a:rPr>
              <a:t>Марракеше</a:t>
            </a:r>
            <a:r>
              <a:rPr lang="ru-RU" sz="2800" dirty="0" smtClean="0">
                <a:solidFill>
                  <a:srgbClr val="292C71"/>
                </a:solidFill>
              </a:rPr>
              <a:t> </a:t>
            </a:r>
            <a:r>
              <a:rPr lang="ru-RU" sz="2800" dirty="0" err="1" smtClean="0">
                <a:solidFill>
                  <a:srgbClr val="292C71"/>
                </a:solidFill>
              </a:rPr>
              <a:t>в</a:t>
            </a:r>
            <a:r>
              <a:rPr lang="ru-RU" sz="2800" dirty="0" smtClean="0">
                <a:solidFill>
                  <a:srgbClr val="292C71"/>
                </a:solidFill>
              </a:rPr>
              <a:t> 1994 г.) сменила ГАТТ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Всемирная  торговая  организация  является  единственной  правовой  и институциональной основой всемирной торговой системы. </a:t>
            </a:r>
            <a:endParaRPr lang="ru-RU" sz="2800" b="1" dirty="0" smtClean="0">
              <a:solidFill>
                <a:srgbClr val="292C7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>
                <a:solidFill>
                  <a:srgbClr val="292C71"/>
                </a:solidFill>
              </a:rPr>
              <a:t>Основная цель создания  </a:t>
            </a:r>
            <a:r>
              <a:rPr lang="en-US" sz="2800" b="1" dirty="0" smtClean="0">
                <a:solidFill>
                  <a:srgbClr val="292C71"/>
                </a:solidFill>
              </a:rPr>
              <a:t>WTO</a:t>
            </a:r>
            <a:r>
              <a:rPr lang="ru-RU" sz="2800" b="1" dirty="0" smtClean="0">
                <a:solidFill>
                  <a:srgbClr val="292C71"/>
                </a:solidFill>
              </a:rPr>
              <a:t>:</a:t>
            </a:r>
            <a:r>
              <a:rPr lang="en-US" sz="2800" b="1" dirty="0" smtClean="0">
                <a:solidFill>
                  <a:srgbClr val="292C71"/>
                </a:solidFill>
              </a:rPr>
              <a:t> </a:t>
            </a:r>
            <a:r>
              <a:rPr lang="ru-RU" sz="2800" dirty="0" smtClean="0">
                <a:solidFill>
                  <a:srgbClr val="292C71"/>
                </a:solidFill>
              </a:rPr>
              <a:t>либерализация международной торговли и придание  ей устойчивой основы, обеспечивая, таким образом, экономический рост  и  развитие,  повышение  благосостояния  людей.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00"/>
                </a:solidFill>
              </a:rPr>
              <a:t>Принципиальные различия между ВТО и ГАТТ:</a:t>
            </a:r>
            <a:r>
              <a:rPr lang="ru-RU" sz="2800" dirty="0" smtClean="0"/>
              <a:t> 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66838"/>
            <a:ext cx="9144000" cy="53022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ГАТТ  представляло  собой  свод  правил   (многостороннее   соглашение), объединяющий соглашения (заключенные,  начиная  с  1980  г.)  выборочного характера   и   Секретариат.   ВТО   является   постоянно     действующей организацией, имеющей  дело  с  обязательствами  абсолютно  для  всех  ее членов.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ГАТТ использовалось как «временный  базис».  Обязательства  ВТО  являются полноценными и постоянными.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Правила ГАТТ распространялись на торговлю товарами. ВТО занимается  также торговлей услугами и связанными с  торговлей  аспектами  интеллектуальной собственности.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00"/>
                </a:solidFill>
              </a:rPr>
              <a:t>Основные функции </a:t>
            </a:r>
            <a:r>
              <a:rPr lang="en-US" b="1" dirty="0" smtClean="0">
                <a:solidFill>
                  <a:srgbClr val="000000"/>
                </a:solidFill>
              </a:rPr>
              <a:t>WTO</a:t>
            </a:r>
            <a:r>
              <a:rPr lang="ru-RU" b="1" dirty="0" smtClean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292C71"/>
                </a:solidFill>
              </a:rPr>
              <a:t>контроль за выполнением требований базовых соглашений ВТО;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292C71"/>
                </a:solidFill>
              </a:rPr>
              <a:t>создание условий для переговоров между странами-участницами ВТО по поводу внешнеэкономических отношений;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292C71"/>
                </a:solidFill>
              </a:rPr>
              <a:t>урегулирование споров между государствами по проблемам внешнеэкономической торговой политики;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292C71"/>
                </a:solidFill>
              </a:rPr>
              <a:t>контроль за политикой государств-членов ВТО в области международной торговли;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292C71"/>
                </a:solidFill>
              </a:rPr>
              <a:t>оказание помощи развивающимся странам;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292C71"/>
                </a:solidFill>
              </a:rPr>
              <a:t>сотрудничество с другими международными организациями.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/>
              <a:t>Принципы </a:t>
            </a:r>
            <a:r>
              <a:rPr lang="en-US" b="1" dirty="0" smtClean="0"/>
              <a:t>WTO</a:t>
            </a:r>
            <a:r>
              <a:rPr lang="ru-RU" b="1" dirty="0" smtClean="0"/>
              <a:t>: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Торговля без дискриминации (принцип наибольшего благоприятствования).</a:t>
            </a:r>
          </a:p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Предсказуемый и расширяющийся доступ к рынкам. </a:t>
            </a:r>
          </a:p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Содействие справедливой конкуренции.</a:t>
            </a:r>
          </a:p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Защита посредством таможенных пошлин. </a:t>
            </a:r>
          </a:p>
          <a:p>
            <a:pPr eaLnBrk="1" hangingPunct="1"/>
            <a:r>
              <a:rPr lang="ru-RU" dirty="0" smtClean="0">
                <a:solidFill>
                  <a:srgbClr val="292C71"/>
                </a:solidFill>
              </a:rPr>
              <a:t>Поощрение развития и экономических реформ.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0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0000"/>
                </a:solidFill>
              </a:rPr>
              <a:t>Органы управления ВТО имеют три иерархических уровня :</a:t>
            </a:r>
          </a:p>
        </p:txBody>
      </p:sp>
      <p:graphicFrame>
        <p:nvGraphicFramePr>
          <p:cNvPr id="2050" name="Organization Chart 5"/>
          <p:cNvGraphicFramePr>
            <a:graphicFrameLocks/>
          </p:cNvGraphicFramePr>
          <p:nvPr>
            <p:ph idx="1"/>
          </p:nvPr>
        </p:nvGraphicFramePr>
        <p:xfrm>
          <a:off x="457200" y="1366838"/>
          <a:ext cx="8229600" cy="530225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6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391400" cy="117157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00"/>
                </a:solidFill>
              </a:rPr>
              <a:t>5. Влияние МФЭК на международную торговлю</a:t>
            </a:r>
            <a:br>
              <a:rPr lang="ru-RU" b="1" dirty="0" smtClean="0">
                <a:solidFill>
                  <a:srgbClr val="000000"/>
                </a:solidFill>
              </a:rPr>
            </a:br>
            <a:endParaRPr lang="ru-RU" b="1" dirty="0" smtClean="0">
              <a:solidFill>
                <a:srgbClr val="000000"/>
              </a:solidFill>
            </a:endParaRPr>
          </a:p>
        </p:txBody>
      </p:sp>
      <p:pic>
        <p:nvPicPr>
          <p:cNvPr id="22533" name="Picture 6" descr="trade-repor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95963" y="1844675"/>
            <a:ext cx="3168650" cy="3255963"/>
          </a:xfrm>
          <a:noFill/>
        </p:spPr>
      </p:pic>
      <p:pic>
        <p:nvPicPr>
          <p:cNvPr id="22534" name="Picture 8" descr="30-2004-69-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2708275"/>
            <a:ext cx="4681538" cy="37496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/>
              <a:t>Негативные последствия:</a:t>
            </a:r>
            <a:r>
              <a:rPr lang="ru-RU" sz="2800" dirty="0" smtClean="0"/>
              <a:t> 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66838"/>
            <a:ext cx="8964612" cy="5302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быстрый рост безработицы, нищеты и голода;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замедление роста, сокращение экономической активности;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негативное влияние на торговый и платежный баланс;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уменьшение объема прямых иностранных инвестиций;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значительные и частые колебания валютных курсов;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рост бюджетного дефицита, снижение налоговых поступлений и сужение пространства для маневра в бюджетно-финансовой сфере;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сокращение объема мировой торговли;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усиление нестабильности и падение цен на сырьевые товары;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Негативные последствия:</a:t>
            </a:r>
            <a:r>
              <a:rPr lang="ru-RU" sz="2800" smtClean="0"/>
              <a:t> 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964612" cy="5543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сокращение величины денежных переводов, поступающих в развивающиеся страны;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резкое сокращение доходов от туризма;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смена притока частного капитала его массовым оттоком;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сокращение доступа к кредитному финансированию и финансированию торговли;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снижение доверия населения к финансовым учреждениям;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сокращение возможностей для поддержания систем социальной защиты и предоставления других видов социальных услуг, например в сфере здравоохранения и образования;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рост младенческой и материнской смертности;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крах рынков жилья.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Name</a:t>
            </a:r>
          </a:p>
        </p:txBody>
      </p:sp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391400" cy="1027113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0000"/>
                </a:solidFill>
              </a:rPr>
              <a:t>Международный </a:t>
            </a:r>
            <a:r>
              <a:rPr lang="ru-RU" sz="2800" dirty="0" smtClean="0">
                <a:solidFill>
                  <a:srgbClr val="000000"/>
                </a:solidFill>
              </a:rPr>
              <a:t>финансовый кризис повлиял на финансирование торговли двумя основными путями: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9688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Во-первых, усугубление дефицита ликвидности для финансирования торговых кредитов: разрыв между спросом и предложением для финансирования торговли оценивается величиной порядка 25 млрд. долл. США.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800" dirty="0" smtClean="0">
                <a:solidFill>
                  <a:srgbClr val="292C71"/>
                </a:solidFill>
              </a:rPr>
              <a:t>Во-вторых, ограничение кредитов и экономический спад заставили банки избегать финансовых рисков. Эти проблемы сильнее всего проявляются в развивающихся странах, многие из которых пытаются обращаться за международными кредитами на других условиях.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2A4F86"/>
      </a:dk1>
      <a:lt1>
        <a:srgbClr val="FFFFFF"/>
      </a:lt1>
      <a:dk2>
        <a:srgbClr val="3E68D0"/>
      </a:dk2>
      <a:lt2>
        <a:srgbClr val="D3D9DD"/>
      </a:lt2>
      <a:accent1>
        <a:srgbClr val="6C89DA"/>
      </a:accent1>
      <a:accent2>
        <a:srgbClr val="8FAFE9"/>
      </a:accent2>
      <a:accent3>
        <a:srgbClr val="FFFFFF"/>
      </a:accent3>
      <a:accent4>
        <a:srgbClr val="224272"/>
      </a:accent4>
      <a:accent5>
        <a:srgbClr val="BAC4EA"/>
      </a:accent5>
      <a:accent6>
        <a:srgbClr val="819ED3"/>
      </a:accent6>
      <a:hlink>
        <a:srgbClr val="57ABA3"/>
      </a:hlink>
      <a:folHlink>
        <a:srgbClr val="85819D"/>
      </a:folHlink>
    </a:clrScheme>
    <a:fontScheme name="sampl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384D68"/>
        </a:dk1>
        <a:lt1>
          <a:srgbClr val="FFFFFF"/>
        </a:lt1>
        <a:dk2>
          <a:srgbClr val="2B6185"/>
        </a:dk2>
        <a:lt2>
          <a:srgbClr val="D3D9DD"/>
        </a:lt2>
        <a:accent1>
          <a:srgbClr val="638AA1"/>
        </a:accent1>
        <a:accent2>
          <a:srgbClr val="8CA8B5"/>
        </a:accent2>
        <a:accent3>
          <a:srgbClr val="FFFFFF"/>
        </a:accent3>
        <a:accent4>
          <a:srgbClr val="2E4058"/>
        </a:accent4>
        <a:accent5>
          <a:srgbClr val="B7C4CD"/>
        </a:accent5>
        <a:accent6>
          <a:srgbClr val="7E98A4"/>
        </a:accent6>
        <a:hlink>
          <a:srgbClr val="6FA2E7"/>
        </a:hlink>
        <a:folHlink>
          <a:srgbClr val="B2A6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BC936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A4F86"/>
        </a:dk1>
        <a:lt1>
          <a:srgbClr val="FFFFFF"/>
        </a:lt1>
        <a:dk2>
          <a:srgbClr val="3E68D0"/>
        </a:dk2>
        <a:lt2>
          <a:srgbClr val="D3D9DD"/>
        </a:lt2>
        <a:accent1>
          <a:srgbClr val="6C89DA"/>
        </a:accent1>
        <a:accent2>
          <a:srgbClr val="8FAFE9"/>
        </a:accent2>
        <a:accent3>
          <a:srgbClr val="FFFFFF"/>
        </a:accent3>
        <a:accent4>
          <a:srgbClr val="224272"/>
        </a:accent4>
        <a:accent5>
          <a:srgbClr val="BAC4EA"/>
        </a:accent5>
        <a:accent6>
          <a:srgbClr val="819ED3"/>
        </a:accent6>
        <a:hlink>
          <a:srgbClr val="57ABA3"/>
        </a:hlink>
        <a:folHlink>
          <a:srgbClr val="85819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190</TotalTime>
  <Words>1038</Words>
  <Application>Microsoft Office PowerPoint</Application>
  <PresentationFormat>Экран (4:3)</PresentationFormat>
  <Paragraphs>133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Verdana</vt:lpstr>
      <vt:lpstr>Wingdings</vt:lpstr>
      <vt:lpstr>Calibri</vt:lpstr>
      <vt:lpstr>Times New Roman</vt:lpstr>
      <vt:lpstr>sample</vt:lpstr>
      <vt:lpstr>Image</vt:lpstr>
      <vt:lpstr>Международные экономические организации в системе регулирования международной торговли</vt:lpstr>
      <vt:lpstr>1. Основные этапы развития торговли и экономических отношений </vt:lpstr>
      <vt:lpstr>В процессе эволюции современной мировой торговли выделяются несколько периодов:</vt:lpstr>
      <vt:lpstr>2. Механизмы и цели регулирования мирового торгового рынка </vt:lpstr>
      <vt:lpstr>Регулирование торговли страны осуществляется:</vt:lpstr>
      <vt:lpstr>Основная цель регулирования мирового торгового рынка</vt:lpstr>
      <vt:lpstr>3. КОНФЕРЕНЦИЯ ООН ПО ТОРГОВЛЕ И РАЗВИТИЮ – ЮНКТАД.  UNITED NATIONS CONFERENCE ON TRADE AND DEVELOPMENT – UNCTAD. </vt:lpstr>
      <vt:lpstr>UNCTAD</vt:lpstr>
      <vt:lpstr>Цели UNCTAD:</vt:lpstr>
      <vt:lpstr>Функции UNCTAD:</vt:lpstr>
      <vt:lpstr>Функции UNCTAD:</vt:lpstr>
      <vt:lpstr>4. ВСЕМИРНАЯ ТОРГОВАЯ ОРГАНИЗАЦИЯ – ВТО.WORLD TRADE ORGANIZATION – WTO. </vt:lpstr>
      <vt:lpstr>WTO</vt:lpstr>
      <vt:lpstr>Принципиальные различия между ВТО и ГАТТ: </vt:lpstr>
      <vt:lpstr>Основные функции WTO:</vt:lpstr>
      <vt:lpstr>Принципы WTO:</vt:lpstr>
      <vt:lpstr>Органы управления ВТО имеют три иерархических уровня :</vt:lpstr>
      <vt:lpstr>5. Влияние МФЭК на международную торговлю </vt:lpstr>
      <vt:lpstr>Негативные последствия: </vt:lpstr>
      <vt:lpstr>Негативные последствия: </vt:lpstr>
      <vt:lpstr>Международный финансовый кризис повлиял на финансирование торговли двумя основными путями: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экономические организации в системе регулирования международной торговли</dc:title>
  <dc:creator>User</dc:creator>
  <cp:lastModifiedBy>Admin</cp:lastModifiedBy>
  <cp:revision>17</cp:revision>
  <dcterms:created xsi:type="dcterms:W3CDTF">2010-10-31T20:19:29Z</dcterms:created>
  <dcterms:modified xsi:type="dcterms:W3CDTF">2013-06-15T12:54:40Z</dcterms:modified>
</cp:coreProperties>
</file>