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33FB2-844C-4A22-A4FF-D82FC20A070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F1B473-BB35-4A1E-980B-FDCB9B1E6144}">
      <dgm:prSet phldrT="[Текст]" custT="1"/>
      <dgm:spPr/>
      <dgm:t>
        <a:bodyPr/>
        <a:lstStyle/>
        <a:p>
          <a:r>
            <a:rPr lang="ru-RU" sz="2800" dirty="0" smtClean="0"/>
            <a:t>Технология</a:t>
          </a:r>
        </a:p>
      </dgm:t>
    </dgm:pt>
    <dgm:pt modelId="{D2AD05ED-03F7-4F52-A61C-F15B2373AA8B}" type="parTrans" cxnId="{E0FA1B92-A5CC-4167-A196-B652867EEC7C}">
      <dgm:prSet/>
      <dgm:spPr/>
      <dgm:t>
        <a:bodyPr/>
        <a:lstStyle/>
        <a:p>
          <a:endParaRPr lang="ru-RU"/>
        </a:p>
      </dgm:t>
    </dgm:pt>
    <dgm:pt modelId="{97B0EFC9-5A90-42FD-9241-7F0745B74702}" type="sibTrans" cxnId="{E0FA1B92-A5CC-4167-A196-B652867EEC7C}">
      <dgm:prSet/>
      <dgm:spPr/>
      <dgm:t>
        <a:bodyPr/>
        <a:lstStyle/>
        <a:p>
          <a:endParaRPr lang="ru-RU"/>
        </a:p>
      </dgm:t>
    </dgm:pt>
    <dgm:pt modelId="{D5739C47-B1AF-42F8-B0B0-B00CADAB6863}">
      <dgm:prSet phldrT="[Текст]"/>
      <dgm:spPr/>
      <dgm:t>
        <a:bodyPr/>
        <a:lstStyle/>
        <a:p>
          <a:r>
            <a:rPr lang="ru-RU" dirty="0" smtClean="0"/>
            <a:t>1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Физический компонент </a:t>
          </a:r>
          <a:r>
            <a:rPr lang="ru-RU" dirty="0" smtClean="0"/>
            <a:t>(произведенные продукты, оборудование, инструменты, чертежи и схемы, производственные процессы) </a:t>
          </a:r>
          <a:endParaRPr lang="ru-RU" dirty="0"/>
        </a:p>
      </dgm:t>
    </dgm:pt>
    <dgm:pt modelId="{41DCB802-4B5A-46B3-AEFD-11CC4153BB00}" type="parTrans" cxnId="{85ECF778-52D2-4526-9DEE-6EDB4A4E8684}">
      <dgm:prSet/>
      <dgm:spPr/>
      <dgm:t>
        <a:bodyPr/>
        <a:lstStyle/>
        <a:p>
          <a:endParaRPr lang="ru-RU"/>
        </a:p>
      </dgm:t>
    </dgm:pt>
    <dgm:pt modelId="{E28ECAD4-CB08-4961-A75C-8452759488A2}" type="sibTrans" cxnId="{85ECF778-52D2-4526-9DEE-6EDB4A4E8684}">
      <dgm:prSet/>
      <dgm:spPr/>
      <dgm:t>
        <a:bodyPr/>
        <a:lstStyle/>
        <a:p>
          <a:endParaRPr lang="ru-RU"/>
        </a:p>
      </dgm:t>
    </dgm:pt>
    <dgm:pt modelId="{D2F6EF99-4041-45C0-9787-6539244D8F7C}">
      <dgm:prSet phldrT="[Текст]"/>
      <dgm:spPr/>
      <dgm:t>
        <a:bodyPr/>
        <a:lstStyle/>
        <a:p>
          <a:endParaRPr lang="ru-RU" dirty="0" smtClean="0"/>
        </a:p>
        <a:p>
          <a:r>
            <a:rPr lang="ru-RU" dirty="0" smtClean="0"/>
            <a:t>2) 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Информационный  компонент  </a:t>
          </a:r>
          <a:r>
            <a:rPr lang="ru-RU" dirty="0" smtClean="0"/>
            <a:t>(ноу-хау в сфере менеджмента, маркетинга, контроля качества продукции, система обеспечения послепродажного обслуживания, техперсонал.</a:t>
          </a:r>
          <a:endParaRPr lang="ru-RU" dirty="0"/>
        </a:p>
      </dgm:t>
    </dgm:pt>
    <dgm:pt modelId="{4295DD69-BD98-4D94-B33D-EB0932364577}" type="parTrans" cxnId="{43925780-BF07-47B3-AC7C-549906ACFD1F}">
      <dgm:prSet/>
      <dgm:spPr/>
      <dgm:t>
        <a:bodyPr/>
        <a:lstStyle/>
        <a:p>
          <a:endParaRPr lang="ru-RU"/>
        </a:p>
      </dgm:t>
    </dgm:pt>
    <dgm:pt modelId="{4A503F15-098E-4B37-88F3-A55834800FDA}" type="sibTrans" cxnId="{43925780-BF07-47B3-AC7C-549906ACFD1F}">
      <dgm:prSet/>
      <dgm:spPr/>
      <dgm:t>
        <a:bodyPr/>
        <a:lstStyle/>
        <a:p>
          <a:endParaRPr lang="ru-RU"/>
        </a:p>
      </dgm:t>
    </dgm:pt>
    <dgm:pt modelId="{3FF520CD-32DC-4169-83F8-9AD487E13AF5}" type="pres">
      <dgm:prSet presAssocID="{A0C33FB2-844C-4A22-A4FF-D82FC20A070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DE1FD11-A92B-4064-AF50-2B33CC197C49}" type="pres">
      <dgm:prSet presAssocID="{FEF1B473-BB35-4A1E-980B-FDCB9B1E6144}" presName="hierRoot1" presStyleCnt="0"/>
      <dgm:spPr/>
    </dgm:pt>
    <dgm:pt modelId="{F08F63DE-860D-48A2-ABC2-1016FAB92CCB}" type="pres">
      <dgm:prSet presAssocID="{FEF1B473-BB35-4A1E-980B-FDCB9B1E6144}" presName="composite" presStyleCnt="0"/>
      <dgm:spPr/>
    </dgm:pt>
    <dgm:pt modelId="{E619B64B-8555-46C9-9265-6D0DCF776FCD}" type="pres">
      <dgm:prSet presAssocID="{FEF1B473-BB35-4A1E-980B-FDCB9B1E6144}" presName="background" presStyleLbl="node0" presStyleIdx="0" presStyleCnt="1"/>
      <dgm:spPr/>
    </dgm:pt>
    <dgm:pt modelId="{F6B87495-E328-4091-8211-CFA5F3C40C4D}" type="pres">
      <dgm:prSet presAssocID="{FEF1B473-BB35-4A1E-980B-FDCB9B1E6144}" presName="text" presStyleLbl="fgAcc0" presStyleIdx="0" presStyleCnt="1" custScaleX="120172" custScaleY="554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E46158-D36F-4796-ACF0-7C3274C40CC9}" type="pres">
      <dgm:prSet presAssocID="{FEF1B473-BB35-4A1E-980B-FDCB9B1E6144}" presName="hierChild2" presStyleCnt="0"/>
      <dgm:spPr/>
    </dgm:pt>
    <dgm:pt modelId="{E950E23D-0E3B-4DE0-BCB6-006F327A8F4A}" type="pres">
      <dgm:prSet presAssocID="{41DCB802-4B5A-46B3-AEFD-11CC4153BB00}" presName="Name10" presStyleLbl="parChTrans1D2" presStyleIdx="0" presStyleCnt="2"/>
      <dgm:spPr/>
    </dgm:pt>
    <dgm:pt modelId="{FE17A842-3F7C-44C4-8A59-A98AFABDA6EB}" type="pres">
      <dgm:prSet presAssocID="{D5739C47-B1AF-42F8-B0B0-B00CADAB6863}" presName="hierRoot2" presStyleCnt="0"/>
      <dgm:spPr/>
    </dgm:pt>
    <dgm:pt modelId="{ED481F26-39CC-41AC-A00F-CF9BE9FE0E60}" type="pres">
      <dgm:prSet presAssocID="{D5739C47-B1AF-42F8-B0B0-B00CADAB6863}" presName="composite2" presStyleCnt="0"/>
      <dgm:spPr/>
    </dgm:pt>
    <dgm:pt modelId="{7F6C7BDF-A747-4B29-85F7-F22EDAD56259}" type="pres">
      <dgm:prSet presAssocID="{D5739C47-B1AF-42F8-B0B0-B00CADAB6863}" presName="background2" presStyleLbl="node2" presStyleIdx="0" presStyleCnt="2"/>
      <dgm:spPr/>
    </dgm:pt>
    <dgm:pt modelId="{4871A07F-841B-459D-9E14-D5A6BFDBF73A}" type="pres">
      <dgm:prSet presAssocID="{D5739C47-B1AF-42F8-B0B0-B00CADAB6863}" presName="text2" presStyleLbl="fgAcc2" presStyleIdx="0" presStyleCnt="2" custScaleX="1329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477670-A7D0-41F4-8486-204827E7C067}" type="pres">
      <dgm:prSet presAssocID="{D5739C47-B1AF-42F8-B0B0-B00CADAB6863}" presName="hierChild3" presStyleCnt="0"/>
      <dgm:spPr/>
    </dgm:pt>
    <dgm:pt modelId="{1CD959D0-5638-45F8-A4F7-B2E941EFB689}" type="pres">
      <dgm:prSet presAssocID="{4295DD69-BD98-4D94-B33D-EB0932364577}" presName="Name10" presStyleLbl="parChTrans1D2" presStyleIdx="1" presStyleCnt="2"/>
      <dgm:spPr/>
    </dgm:pt>
    <dgm:pt modelId="{7713EEC4-34E6-4738-B353-B97F067F93F1}" type="pres">
      <dgm:prSet presAssocID="{D2F6EF99-4041-45C0-9787-6539244D8F7C}" presName="hierRoot2" presStyleCnt="0"/>
      <dgm:spPr/>
    </dgm:pt>
    <dgm:pt modelId="{32E4FBFB-4477-4469-AE5B-1C3D2F5CAEC7}" type="pres">
      <dgm:prSet presAssocID="{D2F6EF99-4041-45C0-9787-6539244D8F7C}" presName="composite2" presStyleCnt="0"/>
      <dgm:spPr/>
    </dgm:pt>
    <dgm:pt modelId="{B7403DC9-CA21-4A20-AC17-CEC611E9C972}" type="pres">
      <dgm:prSet presAssocID="{D2F6EF99-4041-45C0-9787-6539244D8F7C}" presName="background2" presStyleLbl="node2" presStyleIdx="1" presStyleCnt="2"/>
      <dgm:spPr/>
    </dgm:pt>
    <dgm:pt modelId="{EE81A354-8870-4E64-AC51-DE62DD77A16B}" type="pres">
      <dgm:prSet presAssocID="{D2F6EF99-4041-45C0-9787-6539244D8F7C}" presName="text2" presStyleLbl="fgAcc2" presStyleIdx="1" presStyleCnt="2" custScaleX="1438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6240C2-A713-4F31-A49E-9BE2F3906245}" type="pres">
      <dgm:prSet presAssocID="{D2F6EF99-4041-45C0-9787-6539244D8F7C}" presName="hierChild3" presStyleCnt="0"/>
      <dgm:spPr/>
    </dgm:pt>
  </dgm:ptLst>
  <dgm:cxnLst>
    <dgm:cxn modelId="{43925780-BF07-47B3-AC7C-549906ACFD1F}" srcId="{FEF1B473-BB35-4A1E-980B-FDCB9B1E6144}" destId="{D2F6EF99-4041-45C0-9787-6539244D8F7C}" srcOrd="1" destOrd="0" parTransId="{4295DD69-BD98-4D94-B33D-EB0932364577}" sibTransId="{4A503F15-098E-4B37-88F3-A55834800FDA}"/>
    <dgm:cxn modelId="{E0FA1B92-A5CC-4167-A196-B652867EEC7C}" srcId="{A0C33FB2-844C-4A22-A4FF-D82FC20A070B}" destId="{FEF1B473-BB35-4A1E-980B-FDCB9B1E6144}" srcOrd="0" destOrd="0" parTransId="{D2AD05ED-03F7-4F52-A61C-F15B2373AA8B}" sibTransId="{97B0EFC9-5A90-42FD-9241-7F0745B74702}"/>
    <dgm:cxn modelId="{A838047F-CCC4-406E-8184-6BE37344C72E}" type="presOf" srcId="{D2F6EF99-4041-45C0-9787-6539244D8F7C}" destId="{EE81A354-8870-4E64-AC51-DE62DD77A16B}" srcOrd="0" destOrd="0" presId="urn:microsoft.com/office/officeart/2005/8/layout/hierarchy1"/>
    <dgm:cxn modelId="{855AC0C0-2128-40A8-B756-11ACB16A1C4F}" type="presOf" srcId="{A0C33FB2-844C-4A22-A4FF-D82FC20A070B}" destId="{3FF520CD-32DC-4169-83F8-9AD487E13AF5}" srcOrd="0" destOrd="0" presId="urn:microsoft.com/office/officeart/2005/8/layout/hierarchy1"/>
    <dgm:cxn modelId="{A849955B-3E6B-4473-8FC4-049A3B2F0F3B}" type="presOf" srcId="{FEF1B473-BB35-4A1E-980B-FDCB9B1E6144}" destId="{F6B87495-E328-4091-8211-CFA5F3C40C4D}" srcOrd="0" destOrd="0" presId="urn:microsoft.com/office/officeart/2005/8/layout/hierarchy1"/>
    <dgm:cxn modelId="{85ECF778-52D2-4526-9DEE-6EDB4A4E8684}" srcId="{FEF1B473-BB35-4A1E-980B-FDCB9B1E6144}" destId="{D5739C47-B1AF-42F8-B0B0-B00CADAB6863}" srcOrd="0" destOrd="0" parTransId="{41DCB802-4B5A-46B3-AEFD-11CC4153BB00}" sibTransId="{E28ECAD4-CB08-4961-A75C-8452759488A2}"/>
    <dgm:cxn modelId="{25FB84C3-7FDF-442E-9ADF-F088C9114E81}" type="presOf" srcId="{41DCB802-4B5A-46B3-AEFD-11CC4153BB00}" destId="{E950E23D-0E3B-4DE0-BCB6-006F327A8F4A}" srcOrd="0" destOrd="0" presId="urn:microsoft.com/office/officeart/2005/8/layout/hierarchy1"/>
    <dgm:cxn modelId="{A1889C89-D190-441F-932E-128647EC6BF6}" type="presOf" srcId="{D5739C47-B1AF-42F8-B0B0-B00CADAB6863}" destId="{4871A07F-841B-459D-9E14-D5A6BFDBF73A}" srcOrd="0" destOrd="0" presId="urn:microsoft.com/office/officeart/2005/8/layout/hierarchy1"/>
    <dgm:cxn modelId="{A6C3E99E-8322-4647-A174-5E76970F9367}" type="presOf" srcId="{4295DD69-BD98-4D94-B33D-EB0932364577}" destId="{1CD959D0-5638-45F8-A4F7-B2E941EFB689}" srcOrd="0" destOrd="0" presId="urn:microsoft.com/office/officeart/2005/8/layout/hierarchy1"/>
    <dgm:cxn modelId="{FB07F2F1-BAF1-42AB-A4C2-79C4DCBBDE52}" type="presParOf" srcId="{3FF520CD-32DC-4169-83F8-9AD487E13AF5}" destId="{6DE1FD11-A92B-4064-AF50-2B33CC197C49}" srcOrd="0" destOrd="0" presId="urn:microsoft.com/office/officeart/2005/8/layout/hierarchy1"/>
    <dgm:cxn modelId="{D876FE17-EE4E-455F-919F-1992F87A14E3}" type="presParOf" srcId="{6DE1FD11-A92B-4064-AF50-2B33CC197C49}" destId="{F08F63DE-860D-48A2-ABC2-1016FAB92CCB}" srcOrd="0" destOrd="0" presId="urn:microsoft.com/office/officeart/2005/8/layout/hierarchy1"/>
    <dgm:cxn modelId="{74131AB7-4EE0-4465-8216-3E5B7E3D3915}" type="presParOf" srcId="{F08F63DE-860D-48A2-ABC2-1016FAB92CCB}" destId="{E619B64B-8555-46C9-9265-6D0DCF776FCD}" srcOrd="0" destOrd="0" presId="urn:microsoft.com/office/officeart/2005/8/layout/hierarchy1"/>
    <dgm:cxn modelId="{B9E38B59-0259-4A70-9ED8-9EE0A126AD4A}" type="presParOf" srcId="{F08F63DE-860D-48A2-ABC2-1016FAB92CCB}" destId="{F6B87495-E328-4091-8211-CFA5F3C40C4D}" srcOrd="1" destOrd="0" presId="urn:microsoft.com/office/officeart/2005/8/layout/hierarchy1"/>
    <dgm:cxn modelId="{A722D629-1AA6-4E82-852F-42AECCA0F9E2}" type="presParOf" srcId="{6DE1FD11-A92B-4064-AF50-2B33CC197C49}" destId="{1DE46158-D36F-4796-ACF0-7C3274C40CC9}" srcOrd="1" destOrd="0" presId="urn:microsoft.com/office/officeart/2005/8/layout/hierarchy1"/>
    <dgm:cxn modelId="{F363C98C-78FF-48D0-9567-AB73ADF33F39}" type="presParOf" srcId="{1DE46158-D36F-4796-ACF0-7C3274C40CC9}" destId="{E950E23D-0E3B-4DE0-BCB6-006F327A8F4A}" srcOrd="0" destOrd="0" presId="urn:microsoft.com/office/officeart/2005/8/layout/hierarchy1"/>
    <dgm:cxn modelId="{C799403E-0DB0-4EBD-BD05-B965B3EAE3D5}" type="presParOf" srcId="{1DE46158-D36F-4796-ACF0-7C3274C40CC9}" destId="{FE17A842-3F7C-44C4-8A59-A98AFABDA6EB}" srcOrd="1" destOrd="0" presId="urn:microsoft.com/office/officeart/2005/8/layout/hierarchy1"/>
    <dgm:cxn modelId="{C9393273-49FF-4675-87CB-530C5D0DDF09}" type="presParOf" srcId="{FE17A842-3F7C-44C4-8A59-A98AFABDA6EB}" destId="{ED481F26-39CC-41AC-A00F-CF9BE9FE0E60}" srcOrd="0" destOrd="0" presId="urn:microsoft.com/office/officeart/2005/8/layout/hierarchy1"/>
    <dgm:cxn modelId="{96F958DB-CD0B-4DDD-8A6B-C8F4A05BB11B}" type="presParOf" srcId="{ED481F26-39CC-41AC-A00F-CF9BE9FE0E60}" destId="{7F6C7BDF-A747-4B29-85F7-F22EDAD56259}" srcOrd="0" destOrd="0" presId="urn:microsoft.com/office/officeart/2005/8/layout/hierarchy1"/>
    <dgm:cxn modelId="{36A83E71-460D-47D2-B232-D1FB6BEC2758}" type="presParOf" srcId="{ED481F26-39CC-41AC-A00F-CF9BE9FE0E60}" destId="{4871A07F-841B-459D-9E14-D5A6BFDBF73A}" srcOrd="1" destOrd="0" presId="urn:microsoft.com/office/officeart/2005/8/layout/hierarchy1"/>
    <dgm:cxn modelId="{1B48F8E7-44F9-4303-8DCC-44E20E236112}" type="presParOf" srcId="{FE17A842-3F7C-44C4-8A59-A98AFABDA6EB}" destId="{88477670-A7D0-41F4-8486-204827E7C067}" srcOrd="1" destOrd="0" presId="urn:microsoft.com/office/officeart/2005/8/layout/hierarchy1"/>
    <dgm:cxn modelId="{D56BA1D4-CFC2-452C-B058-246E391AE8AA}" type="presParOf" srcId="{1DE46158-D36F-4796-ACF0-7C3274C40CC9}" destId="{1CD959D0-5638-45F8-A4F7-B2E941EFB689}" srcOrd="2" destOrd="0" presId="urn:microsoft.com/office/officeart/2005/8/layout/hierarchy1"/>
    <dgm:cxn modelId="{CB1EE790-D1C2-4440-80D2-F76E976724C4}" type="presParOf" srcId="{1DE46158-D36F-4796-ACF0-7C3274C40CC9}" destId="{7713EEC4-34E6-4738-B353-B97F067F93F1}" srcOrd="3" destOrd="0" presId="urn:microsoft.com/office/officeart/2005/8/layout/hierarchy1"/>
    <dgm:cxn modelId="{24B11383-527D-4180-8274-D05ED200BE3F}" type="presParOf" srcId="{7713EEC4-34E6-4738-B353-B97F067F93F1}" destId="{32E4FBFB-4477-4469-AE5B-1C3D2F5CAEC7}" srcOrd="0" destOrd="0" presId="urn:microsoft.com/office/officeart/2005/8/layout/hierarchy1"/>
    <dgm:cxn modelId="{A5198729-6EED-4261-A79F-AE5CB7AE7C7F}" type="presParOf" srcId="{32E4FBFB-4477-4469-AE5B-1C3D2F5CAEC7}" destId="{B7403DC9-CA21-4A20-AC17-CEC611E9C972}" srcOrd="0" destOrd="0" presId="urn:microsoft.com/office/officeart/2005/8/layout/hierarchy1"/>
    <dgm:cxn modelId="{FAA4FE13-721F-44F9-B609-ADC2B8CE8060}" type="presParOf" srcId="{32E4FBFB-4477-4469-AE5B-1C3D2F5CAEC7}" destId="{EE81A354-8870-4E64-AC51-DE62DD77A16B}" srcOrd="1" destOrd="0" presId="urn:microsoft.com/office/officeart/2005/8/layout/hierarchy1"/>
    <dgm:cxn modelId="{EC135435-28EC-43AE-AD51-F1A1BFE4CC15}" type="presParOf" srcId="{7713EEC4-34E6-4738-B353-B97F067F93F1}" destId="{446240C2-A713-4F31-A49E-9BE2F3906245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BAF21-D970-4912-874A-0C170ACF4797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3D558-B065-4541-9AD2-54CB1078155E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>
                  <a:lumMod val="50000"/>
                </a:schemeClr>
              </a:solidFill>
            </a:rPr>
            <a:t>В случае с ТТ (</a:t>
          </a:r>
          <a:r>
            <a:rPr lang="ru-RU" b="1" dirty="0" err="1" smtClean="0">
              <a:solidFill>
                <a:schemeClr val="tx1">
                  <a:lumMod val="50000"/>
                </a:schemeClr>
              </a:solidFill>
            </a:rPr>
            <a:t>трансфером</a:t>
          </a:r>
          <a:r>
            <a:rPr lang="ru-RU" b="1" dirty="0" smtClean="0">
              <a:solidFill>
                <a:schemeClr val="tx1">
                  <a:lumMod val="50000"/>
                </a:schemeClr>
              </a:solidFill>
            </a:rPr>
            <a:t> технологий) данный набор «тайных знаний», которыми обладают ее создатели, во многом определяет то, насколько полноценным окажется в итоге процесс передачи тех или иных технических знаний и решений. </a:t>
          </a:r>
          <a:endParaRPr lang="ru-RU" b="1" dirty="0">
            <a:solidFill>
              <a:schemeClr val="tx1">
                <a:lumMod val="50000"/>
              </a:schemeClr>
            </a:solidFill>
          </a:endParaRPr>
        </a:p>
      </dgm:t>
    </dgm:pt>
    <dgm:pt modelId="{12E74C70-F0CE-4A05-8DF7-569F6E7C75B6}" type="parTrans" cxnId="{1967E34E-3B75-4E0E-9BDB-66135FA8777C}">
      <dgm:prSet/>
      <dgm:spPr/>
      <dgm:t>
        <a:bodyPr/>
        <a:lstStyle/>
        <a:p>
          <a:endParaRPr lang="ru-RU"/>
        </a:p>
      </dgm:t>
    </dgm:pt>
    <dgm:pt modelId="{736F69A1-E72F-4EC4-8BCF-11190FA3BAAA}" type="sibTrans" cxnId="{1967E34E-3B75-4E0E-9BDB-66135FA8777C}">
      <dgm:prSet/>
      <dgm:spPr/>
      <dgm:t>
        <a:bodyPr/>
        <a:lstStyle/>
        <a:p>
          <a:endParaRPr lang="ru-RU"/>
        </a:p>
      </dgm:t>
    </dgm:pt>
    <dgm:pt modelId="{9E4796D5-F862-4D1B-A734-10942049CB88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Неявное знание </a:t>
          </a:r>
          <a:r>
            <a:rPr lang="ru-RU" sz="1400" dirty="0" smtClean="0"/>
            <a:t>— это набор личностных, </a:t>
          </a:r>
          <a:r>
            <a:rPr lang="ru-RU" sz="1400" dirty="0" err="1" smtClean="0"/>
            <a:t>некодифицированных</a:t>
          </a:r>
          <a:r>
            <a:rPr lang="ru-RU" sz="1400" dirty="0" smtClean="0"/>
            <a:t> знаний, вплетенных в искусство экспериментирования и теоретические навыки ученых, которые передаются исключительно неформальными способами и в непосредственных человеческих контактах</a:t>
          </a:r>
          <a:endParaRPr lang="ru-RU" sz="1400" dirty="0"/>
        </a:p>
      </dgm:t>
    </dgm:pt>
    <dgm:pt modelId="{6BC5328B-48C7-4193-BBE2-E9670BCEF6B1}" type="parTrans" cxnId="{B36E8DE6-DF0C-4604-97E9-1F7AA3996CC7}">
      <dgm:prSet/>
      <dgm:spPr/>
      <dgm:t>
        <a:bodyPr/>
        <a:lstStyle/>
        <a:p>
          <a:endParaRPr lang="ru-RU"/>
        </a:p>
      </dgm:t>
    </dgm:pt>
    <dgm:pt modelId="{B19E5211-828F-4F7C-AB03-106E20E3BEAA}" type="sibTrans" cxnId="{B36E8DE6-DF0C-4604-97E9-1F7AA3996CC7}">
      <dgm:prSet/>
      <dgm:spPr/>
      <dgm:t>
        <a:bodyPr/>
        <a:lstStyle/>
        <a:p>
          <a:endParaRPr lang="ru-RU"/>
        </a:p>
      </dgm:t>
    </dgm:pt>
    <dgm:pt modelId="{1318AF84-FDA6-4ED3-B3AE-567B72B7F78E}">
      <dgm:prSet custT="1"/>
      <dgm:spPr/>
      <dgm:t>
        <a:bodyPr/>
        <a:lstStyle/>
        <a:p>
          <a:pPr rtl="0"/>
          <a:r>
            <a:rPr lang="ru-RU" sz="1600" dirty="0" smtClean="0"/>
            <a:t>Майкл </a:t>
          </a:r>
          <a:r>
            <a:rPr lang="ru-RU" sz="1600" dirty="0" err="1" smtClean="0"/>
            <a:t>Поланьи</a:t>
          </a:r>
          <a:r>
            <a:rPr lang="ru-RU" sz="1600" dirty="0" smtClean="0"/>
            <a:t>, 50-е годы ХХ в.</a:t>
          </a:r>
          <a:endParaRPr lang="ru-RU" sz="1600" dirty="0"/>
        </a:p>
      </dgm:t>
    </dgm:pt>
    <dgm:pt modelId="{25E71C15-1B85-4AE1-AFF0-0A8DA474DBD8}" type="parTrans" cxnId="{B2F0E589-8432-4949-80BC-4B321CB974E9}">
      <dgm:prSet/>
      <dgm:spPr/>
      <dgm:t>
        <a:bodyPr/>
        <a:lstStyle/>
        <a:p>
          <a:endParaRPr lang="ru-RU"/>
        </a:p>
      </dgm:t>
    </dgm:pt>
    <dgm:pt modelId="{79E15877-E3FC-4EFC-8CF9-17ED9204824E}" type="sibTrans" cxnId="{B2F0E589-8432-4949-80BC-4B321CB974E9}">
      <dgm:prSet/>
      <dgm:spPr/>
      <dgm:t>
        <a:bodyPr/>
        <a:lstStyle/>
        <a:p>
          <a:endParaRPr lang="ru-RU"/>
        </a:p>
      </dgm:t>
    </dgm:pt>
    <dgm:pt modelId="{1135527D-E84D-406A-A5C3-49C62A1EEEFA}" type="pres">
      <dgm:prSet presAssocID="{20DBAF21-D970-4912-874A-0C170ACF479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313BC52-AB60-4F24-AC5E-D87135B75088}" type="pres">
      <dgm:prSet presAssocID="{4763D558-B065-4541-9AD2-54CB1078155E}" presName="gear1" presStyleLbl="node1" presStyleIdx="0" presStyleCnt="3" custScaleX="137229" custScaleY="123552" custLinFactNeighborX="28646" custLinFactNeighborY="-93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0D945-5452-4A33-917B-075E3A05565A}" type="pres">
      <dgm:prSet presAssocID="{4763D558-B065-4541-9AD2-54CB1078155E}" presName="gear1srcNode" presStyleLbl="node1" presStyleIdx="0" presStyleCnt="3"/>
      <dgm:spPr/>
    </dgm:pt>
    <dgm:pt modelId="{AC99BD36-ED8C-4E6D-B698-E11F42CF6F79}" type="pres">
      <dgm:prSet presAssocID="{4763D558-B065-4541-9AD2-54CB1078155E}" presName="gear1dstNode" presStyleLbl="node1" presStyleIdx="0" presStyleCnt="3"/>
      <dgm:spPr/>
    </dgm:pt>
    <dgm:pt modelId="{4DA4483A-F403-4872-A139-85403F1144D1}" type="pres">
      <dgm:prSet presAssocID="{9E4796D5-F862-4D1B-A734-10942049CB88}" presName="gear2" presStyleLbl="node1" presStyleIdx="1" presStyleCnt="3" custScaleX="223685" custScaleY="187339" custLinFactNeighborX="-30459" custLinFactNeighborY="-103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31533-A581-40C3-BAA2-BB1E8733DE00}" type="pres">
      <dgm:prSet presAssocID="{9E4796D5-F862-4D1B-A734-10942049CB88}" presName="gear2srcNode" presStyleLbl="node1" presStyleIdx="1" presStyleCnt="3"/>
      <dgm:spPr/>
    </dgm:pt>
    <dgm:pt modelId="{C741B159-FF3A-4989-9115-97E44D41DE35}" type="pres">
      <dgm:prSet presAssocID="{9E4796D5-F862-4D1B-A734-10942049CB88}" presName="gear2dstNode" presStyleLbl="node1" presStyleIdx="1" presStyleCnt="3"/>
      <dgm:spPr/>
    </dgm:pt>
    <dgm:pt modelId="{A93006B2-F03B-4A01-85C6-88385E45AB7F}" type="pres">
      <dgm:prSet presAssocID="{1318AF84-FDA6-4ED3-B3AE-567B72B7F78E}" presName="gear3" presStyleLbl="node1" presStyleIdx="2" presStyleCnt="3" custScaleX="100944" custScaleY="104883" custLinFactNeighborX="5465" custLinFactNeighborY="-6401"/>
      <dgm:spPr/>
      <dgm:t>
        <a:bodyPr/>
        <a:lstStyle/>
        <a:p>
          <a:endParaRPr lang="ru-RU"/>
        </a:p>
      </dgm:t>
    </dgm:pt>
    <dgm:pt modelId="{9759C809-356A-49E5-8E6E-7E4146136C49}" type="pres">
      <dgm:prSet presAssocID="{1318AF84-FDA6-4ED3-B3AE-567B72B7F78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7EF63-850E-41E8-BFC5-B09BC6B8FAB3}" type="pres">
      <dgm:prSet presAssocID="{1318AF84-FDA6-4ED3-B3AE-567B72B7F78E}" presName="gear3srcNode" presStyleLbl="node1" presStyleIdx="2" presStyleCnt="3"/>
      <dgm:spPr/>
    </dgm:pt>
    <dgm:pt modelId="{FDCFBD01-30E0-4809-8614-CA6572367D61}" type="pres">
      <dgm:prSet presAssocID="{1318AF84-FDA6-4ED3-B3AE-567B72B7F78E}" presName="gear3dstNode" presStyleLbl="node1" presStyleIdx="2" presStyleCnt="3"/>
      <dgm:spPr/>
    </dgm:pt>
    <dgm:pt modelId="{D4EA4398-4E2F-4AFD-A5F4-CC34940C39B1}" type="pres">
      <dgm:prSet presAssocID="{736F69A1-E72F-4EC4-8BCF-11190FA3BAAA}" presName="connector1" presStyleLbl="sibTrans2D1" presStyleIdx="0" presStyleCnt="3" custLinFactNeighborX="22456" custLinFactNeighborY="-16924"/>
      <dgm:spPr/>
    </dgm:pt>
    <dgm:pt modelId="{FD7659E8-CF8C-4DE1-8CF2-0A7DEF01B788}" type="pres">
      <dgm:prSet presAssocID="{B19E5211-828F-4F7C-AB03-106E20E3BEAA}" presName="connector2" presStyleLbl="sibTrans2D1" presStyleIdx="1" presStyleCnt="3" custLinFactNeighborX="-51179" custLinFactNeighborY="-8018"/>
      <dgm:spPr/>
    </dgm:pt>
    <dgm:pt modelId="{6D782B49-943A-4AD3-8F4C-5BA10D131BDD}" type="pres">
      <dgm:prSet presAssocID="{79E15877-E3FC-4EFC-8CF9-17ED9204824E}" presName="connector3" presStyleLbl="sibTrans2D1" presStyleIdx="2" presStyleCnt="3" custLinFactNeighborX="3953" custLinFactNeighborY="-4318"/>
      <dgm:spPr/>
    </dgm:pt>
  </dgm:ptLst>
  <dgm:cxnLst>
    <dgm:cxn modelId="{DBD26666-1B50-46E7-8895-F5E515FE7658}" type="presOf" srcId="{4763D558-B065-4541-9AD2-54CB1078155E}" destId="{AC99BD36-ED8C-4E6D-B698-E11F42CF6F79}" srcOrd="2" destOrd="0" presId="urn:microsoft.com/office/officeart/2005/8/layout/gear1"/>
    <dgm:cxn modelId="{A40CCE3D-E416-483B-96DE-6AE8D796CF82}" type="presOf" srcId="{1318AF84-FDA6-4ED3-B3AE-567B72B7F78E}" destId="{9759C809-356A-49E5-8E6E-7E4146136C49}" srcOrd="1" destOrd="0" presId="urn:microsoft.com/office/officeart/2005/8/layout/gear1"/>
    <dgm:cxn modelId="{6DFBB1B0-B010-415A-AE77-C5E142530564}" type="presOf" srcId="{9E4796D5-F862-4D1B-A734-10942049CB88}" destId="{4DA4483A-F403-4872-A139-85403F1144D1}" srcOrd="0" destOrd="0" presId="urn:microsoft.com/office/officeart/2005/8/layout/gear1"/>
    <dgm:cxn modelId="{912CDC3E-21FF-48D8-A23C-C3125D83D27B}" type="presOf" srcId="{B19E5211-828F-4F7C-AB03-106E20E3BEAA}" destId="{FD7659E8-CF8C-4DE1-8CF2-0A7DEF01B788}" srcOrd="0" destOrd="0" presId="urn:microsoft.com/office/officeart/2005/8/layout/gear1"/>
    <dgm:cxn modelId="{BBA10462-9B82-49E8-A5A7-C71CB2080E18}" type="presOf" srcId="{9E4796D5-F862-4D1B-A734-10942049CB88}" destId="{C741B159-FF3A-4989-9115-97E44D41DE35}" srcOrd="2" destOrd="0" presId="urn:microsoft.com/office/officeart/2005/8/layout/gear1"/>
    <dgm:cxn modelId="{8BDE8C63-D247-4FFB-8632-7BFA5FDCF47C}" type="presOf" srcId="{79E15877-E3FC-4EFC-8CF9-17ED9204824E}" destId="{6D782B49-943A-4AD3-8F4C-5BA10D131BDD}" srcOrd="0" destOrd="0" presId="urn:microsoft.com/office/officeart/2005/8/layout/gear1"/>
    <dgm:cxn modelId="{6522AFA7-00B7-46D7-9C0A-776B6048B035}" type="presOf" srcId="{9E4796D5-F862-4D1B-A734-10942049CB88}" destId="{06531533-A581-40C3-BAA2-BB1E8733DE00}" srcOrd="1" destOrd="0" presId="urn:microsoft.com/office/officeart/2005/8/layout/gear1"/>
    <dgm:cxn modelId="{1967E34E-3B75-4E0E-9BDB-66135FA8777C}" srcId="{20DBAF21-D970-4912-874A-0C170ACF4797}" destId="{4763D558-B065-4541-9AD2-54CB1078155E}" srcOrd="0" destOrd="0" parTransId="{12E74C70-F0CE-4A05-8DF7-569F6E7C75B6}" sibTransId="{736F69A1-E72F-4EC4-8BCF-11190FA3BAAA}"/>
    <dgm:cxn modelId="{689EA4EA-2F6A-47FB-A200-FA81E559B2E5}" type="presOf" srcId="{1318AF84-FDA6-4ED3-B3AE-567B72B7F78E}" destId="{A93006B2-F03B-4A01-85C6-88385E45AB7F}" srcOrd="0" destOrd="0" presId="urn:microsoft.com/office/officeart/2005/8/layout/gear1"/>
    <dgm:cxn modelId="{D4B915FB-04A8-4BAA-BA89-D8FF6DDDEDA5}" type="presOf" srcId="{1318AF84-FDA6-4ED3-B3AE-567B72B7F78E}" destId="{FDCFBD01-30E0-4809-8614-CA6572367D61}" srcOrd="3" destOrd="0" presId="urn:microsoft.com/office/officeart/2005/8/layout/gear1"/>
    <dgm:cxn modelId="{B04B98C9-9923-49CC-85BC-F12CA67C6B32}" type="presOf" srcId="{1318AF84-FDA6-4ED3-B3AE-567B72B7F78E}" destId="{F8C7EF63-850E-41E8-BFC5-B09BC6B8FAB3}" srcOrd="2" destOrd="0" presId="urn:microsoft.com/office/officeart/2005/8/layout/gear1"/>
    <dgm:cxn modelId="{A752D1E7-B269-46DB-A309-FFB719439E66}" type="presOf" srcId="{4763D558-B065-4541-9AD2-54CB1078155E}" destId="{1313BC52-AB60-4F24-AC5E-D87135B75088}" srcOrd="0" destOrd="0" presId="urn:microsoft.com/office/officeart/2005/8/layout/gear1"/>
    <dgm:cxn modelId="{0E878205-7C01-4266-8E22-6C464FD0BB59}" type="presOf" srcId="{4763D558-B065-4541-9AD2-54CB1078155E}" destId="{B9D0D945-5452-4A33-917B-075E3A05565A}" srcOrd="1" destOrd="0" presId="urn:microsoft.com/office/officeart/2005/8/layout/gear1"/>
    <dgm:cxn modelId="{601EC1B0-C729-482B-83E5-4F25F81756D8}" type="presOf" srcId="{736F69A1-E72F-4EC4-8BCF-11190FA3BAAA}" destId="{D4EA4398-4E2F-4AFD-A5F4-CC34940C39B1}" srcOrd="0" destOrd="0" presId="urn:microsoft.com/office/officeart/2005/8/layout/gear1"/>
    <dgm:cxn modelId="{FC41F14B-BC16-4CC5-A028-17A62255059C}" type="presOf" srcId="{20DBAF21-D970-4912-874A-0C170ACF4797}" destId="{1135527D-E84D-406A-A5C3-49C62A1EEEFA}" srcOrd="0" destOrd="0" presId="urn:microsoft.com/office/officeart/2005/8/layout/gear1"/>
    <dgm:cxn modelId="{B2F0E589-8432-4949-80BC-4B321CB974E9}" srcId="{20DBAF21-D970-4912-874A-0C170ACF4797}" destId="{1318AF84-FDA6-4ED3-B3AE-567B72B7F78E}" srcOrd="2" destOrd="0" parTransId="{25E71C15-1B85-4AE1-AFF0-0A8DA474DBD8}" sibTransId="{79E15877-E3FC-4EFC-8CF9-17ED9204824E}"/>
    <dgm:cxn modelId="{B36E8DE6-DF0C-4604-97E9-1F7AA3996CC7}" srcId="{20DBAF21-D970-4912-874A-0C170ACF4797}" destId="{9E4796D5-F862-4D1B-A734-10942049CB88}" srcOrd="1" destOrd="0" parTransId="{6BC5328B-48C7-4193-BBE2-E9670BCEF6B1}" sibTransId="{B19E5211-828F-4F7C-AB03-106E20E3BEAA}"/>
    <dgm:cxn modelId="{4298E533-88B8-4084-B837-119EF1CC7AB7}" type="presParOf" srcId="{1135527D-E84D-406A-A5C3-49C62A1EEEFA}" destId="{1313BC52-AB60-4F24-AC5E-D87135B75088}" srcOrd="0" destOrd="0" presId="urn:microsoft.com/office/officeart/2005/8/layout/gear1"/>
    <dgm:cxn modelId="{11AA6566-8451-4F5F-8C8B-2AFF0724EB82}" type="presParOf" srcId="{1135527D-E84D-406A-A5C3-49C62A1EEEFA}" destId="{B9D0D945-5452-4A33-917B-075E3A05565A}" srcOrd="1" destOrd="0" presId="urn:microsoft.com/office/officeart/2005/8/layout/gear1"/>
    <dgm:cxn modelId="{55E7FF34-9B52-4E90-8C37-656D63583A4A}" type="presParOf" srcId="{1135527D-E84D-406A-A5C3-49C62A1EEEFA}" destId="{AC99BD36-ED8C-4E6D-B698-E11F42CF6F79}" srcOrd="2" destOrd="0" presId="urn:microsoft.com/office/officeart/2005/8/layout/gear1"/>
    <dgm:cxn modelId="{5F43280C-2BA5-47CD-86BF-4BABA967D03A}" type="presParOf" srcId="{1135527D-E84D-406A-A5C3-49C62A1EEEFA}" destId="{4DA4483A-F403-4872-A139-85403F1144D1}" srcOrd="3" destOrd="0" presId="urn:microsoft.com/office/officeart/2005/8/layout/gear1"/>
    <dgm:cxn modelId="{033C3514-CD9C-4A46-8323-7E6DF8CB66F8}" type="presParOf" srcId="{1135527D-E84D-406A-A5C3-49C62A1EEEFA}" destId="{06531533-A581-40C3-BAA2-BB1E8733DE00}" srcOrd="4" destOrd="0" presId="urn:microsoft.com/office/officeart/2005/8/layout/gear1"/>
    <dgm:cxn modelId="{AE08EFA4-10C9-4518-BCA7-741B380A1395}" type="presParOf" srcId="{1135527D-E84D-406A-A5C3-49C62A1EEEFA}" destId="{C741B159-FF3A-4989-9115-97E44D41DE35}" srcOrd="5" destOrd="0" presId="urn:microsoft.com/office/officeart/2005/8/layout/gear1"/>
    <dgm:cxn modelId="{214710FD-2A45-4344-890C-CB94F00C4B11}" type="presParOf" srcId="{1135527D-E84D-406A-A5C3-49C62A1EEEFA}" destId="{A93006B2-F03B-4A01-85C6-88385E45AB7F}" srcOrd="6" destOrd="0" presId="urn:microsoft.com/office/officeart/2005/8/layout/gear1"/>
    <dgm:cxn modelId="{3080BD28-BCA1-4F5F-A969-F038D801F2D8}" type="presParOf" srcId="{1135527D-E84D-406A-A5C3-49C62A1EEEFA}" destId="{9759C809-356A-49E5-8E6E-7E4146136C49}" srcOrd="7" destOrd="0" presId="urn:microsoft.com/office/officeart/2005/8/layout/gear1"/>
    <dgm:cxn modelId="{403D2DDE-D2A6-4201-8C95-F84712D927FE}" type="presParOf" srcId="{1135527D-E84D-406A-A5C3-49C62A1EEEFA}" destId="{F8C7EF63-850E-41E8-BFC5-B09BC6B8FAB3}" srcOrd="8" destOrd="0" presId="urn:microsoft.com/office/officeart/2005/8/layout/gear1"/>
    <dgm:cxn modelId="{149A03DF-6872-4A86-A120-6225463E1924}" type="presParOf" srcId="{1135527D-E84D-406A-A5C3-49C62A1EEEFA}" destId="{FDCFBD01-30E0-4809-8614-CA6572367D61}" srcOrd="9" destOrd="0" presId="urn:microsoft.com/office/officeart/2005/8/layout/gear1"/>
    <dgm:cxn modelId="{4AF4CA2E-D48E-4563-B484-0AED8BF72A5A}" type="presParOf" srcId="{1135527D-E84D-406A-A5C3-49C62A1EEEFA}" destId="{D4EA4398-4E2F-4AFD-A5F4-CC34940C39B1}" srcOrd="10" destOrd="0" presId="urn:microsoft.com/office/officeart/2005/8/layout/gear1"/>
    <dgm:cxn modelId="{C6085001-31CF-4617-8B1A-E12C7751ACC9}" type="presParOf" srcId="{1135527D-E84D-406A-A5C3-49C62A1EEEFA}" destId="{FD7659E8-CF8C-4DE1-8CF2-0A7DEF01B788}" srcOrd="11" destOrd="0" presId="urn:microsoft.com/office/officeart/2005/8/layout/gear1"/>
    <dgm:cxn modelId="{FD697D2A-DF4E-4678-9C19-AED6DE3ED80C}" type="presParOf" srcId="{1135527D-E84D-406A-A5C3-49C62A1EEEFA}" destId="{6D782B49-943A-4AD3-8F4C-5BA10D131BDD}" srcOrd="12" destOrd="0" presId="urn:microsoft.com/office/officeart/2005/8/layout/gear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6A9834-EEEF-40D4-95D7-3CFC496234E6}" type="doc">
      <dgm:prSet loTypeId="urn:microsoft.com/office/officeart/2005/8/layout/pyramid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44A147-064A-4E5F-8963-30D00B5A5BB6}">
      <dgm:prSet phldrT="[Текст]" custT="1"/>
      <dgm:spPr/>
      <dgm:t>
        <a:bodyPr/>
        <a:lstStyle/>
        <a:p>
          <a:r>
            <a:rPr lang="ru-RU" sz="1800" dirty="0" smtClean="0"/>
            <a:t>США, Япония и несколько ведущих европейских государств</a:t>
          </a:r>
          <a:endParaRPr lang="ru-RU" sz="1800" dirty="0"/>
        </a:p>
      </dgm:t>
    </dgm:pt>
    <dgm:pt modelId="{D2834C41-A19E-47CF-B401-D83DD227186E}" type="parTrans" cxnId="{74410006-E3D3-448C-AB5B-7F634DAAC863}">
      <dgm:prSet/>
      <dgm:spPr/>
      <dgm:t>
        <a:bodyPr/>
        <a:lstStyle/>
        <a:p>
          <a:endParaRPr lang="ru-RU"/>
        </a:p>
      </dgm:t>
    </dgm:pt>
    <dgm:pt modelId="{0AD3B75A-1DF8-40EF-B6D8-F1283C136A15}" type="sibTrans" cxnId="{74410006-E3D3-448C-AB5B-7F634DAAC863}">
      <dgm:prSet/>
      <dgm:spPr/>
      <dgm:t>
        <a:bodyPr/>
        <a:lstStyle/>
        <a:p>
          <a:endParaRPr lang="ru-RU"/>
        </a:p>
      </dgm:t>
    </dgm:pt>
    <dgm:pt modelId="{2232FA14-452D-4523-9C26-6BBD0BC546EA}">
      <dgm:prSet phldrT="[Текст]" custT="1"/>
      <dgm:spPr/>
      <dgm:t>
        <a:bodyPr/>
        <a:lstStyle/>
        <a:p>
          <a:r>
            <a:rPr lang="ru-RU" sz="1800" dirty="0" smtClean="0"/>
            <a:t>Китай, азиатские «драконы», еще с полдюжины европейских стран, с некоторыми оговорками Индия и Бразилия</a:t>
          </a:r>
          <a:endParaRPr lang="ru-RU" sz="1800" dirty="0"/>
        </a:p>
      </dgm:t>
    </dgm:pt>
    <dgm:pt modelId="{057099A1-2E32-43BB-8E20-9175039DA9AD}" type="parTrans" cxnId="{D6D9ED7A-020A-4CA3-8524-8AD1D4CA1854}">
      <dgm:prSet/>
      <dgm:spPr/>
      <dgm:t>
        <a:bodyPr/>
        <a:lstStyle/>
        <a:p>
          <a:endParaRPr lang="ru-RU"/>
        </a:p>
      </dgm:t>
    </dgm:pt>
    <dgm:pt modelId="{F1730D14-0CC1-4A25-9C94-DCDF537D7E1D}" type="sibTrans" cxnId="{D6D9ED7A-020A-4CA3-8524-8AD1D4CA1854}">
      <dgm:prSet/>
      <dgm:spPr/>
      <dgm:t>
        <a:bodyPr/>
        <a:lstStyle/>
        <a:p>
          <a:endParaRPr lang="ru-RU"/>
        </a:p>
      </dgm:t>
    </dgm:pt>
    <dgm:pt modelId="{16BD7DB9-7828-4610-8977-6C42516BEEA5}">
      <dgm:prSet phldrT="[Текст]" custT="1"/>
      <dgm:spPr/>
      <dgm:t>
        <a:bodyPr/>
        <a:lstStyle/>
        <a:p>
          <a:r>
            <a:rPr lang="ru-RU" sz="1800" dirty="0" smtClean="0"/>
            <a:t>Около 2 десятков </a:t>
          </a:r>
          <a:r>
            <a:rPr lang="ru-RU" sz="1800" dirty="0" err="1" smtClean="0"/>
            <a:t>неопределившихся</a:t>
          </a:r>
          <a:r>
            <a:rPr lang="ru-RU" sz="1800" dirty="0" smtClean="0"/>
            <a:t> стран </a:t>
          </a:r>
          <a:endParaRPr lang="ru-RU" sz="1800" dirty="0"/>
        </a:p>
      </dgm:t>
    </dgm:pt>
    <dgm:pt modelId="{88F1BB5B-25ED-4ADE-924B-B86D402D7AB8}" type="parTrans" cxnId="{32D944BA-58FE-4325-92E3-AA9FB5E2975B}">
      <dgm:prSet/>
      <dgm:spPr/>
      <dgm:t>
        <a:bodyPr/>
        <a:lstStyle/>
        <a:p>
          <a:endParaRPr lang="ru-RU"/>
        </a:p>
      </dgm:t>
    </dgm:pt>
    <dgm:pt modelId="{28093526-F0D4-4532-AD6C-8D04435F4660}" type="sibTrans" cxnId="{32D944BA-58FE-4325-92E3-AA9FB5E2975B}">
      <dgm:prSet/>
      <dgm:spPr/>
      <dgm:t>
        <a:bodyPr/>
        <a:lstStyle/>
        <a:p>
          <a:endParaRPr lang="ru-RU"/>
        </a:p>
      </dgm:t>
    </dgm:pt>
    <dgm:pt modelId="{7295AE16-01F2-45E2-B4B8-11F2814235ED}">
      <dgm:prSet custT="1"/>
      <dgm:spPr/>
      <dgm:t>
        <a:bodyPr/>
        <a:lstStyle/>
        <a:p>
          <a:r>
            <a:rPr lang="ru-RU" sz="1800" dirty="0" smtClean="0"/>
            <a:t>Группа чистых акцепторов второсортных технологий</a:t>
          </a:r>
          <a:endParaRPr lang="ru-RU" sz="1800" dirty="0"/>
        </a:p>
      </dgm:t>
    </dgm:pt>
    <dgm:pt modelId="{C5A6FC4A-D668-4537-A808-21F9DDA1F1A7}" type="parTrans" cxnId="{F81B9C74-55C8-474C-A6BD-CF3462784CC8}">
      <dgm:prSet/>
      <dgm:spPr/>
      <dgm:t>
        <a:bodyPr/>
        <a:lstStyle/>
        <a:p>
          <a:endParaRPr lang="ru-RU"/>
        </a:p>
      </dgm:t>
    </dgm:pt>
    <dgm:pt modelId="{03B3CB67-7011-480D-9580-BE2F59F75F13}" type="sibTrans" cxnId="{F81B9C74-55C8-474C-A6BD-CF3462784CC8}">
      <dgm:prSet/>
      <dgm:spPr/>
      <dgm:t>
        <a:bodyPr/>
        <a:lstStyle/>
        <a:p>
          <a:endParaRPr lang="ru-RU"/>
        </a:p>
      </dgm:t>
    </dgm:pt>
    <dgm:pt modelId="{9F885B83-2F84-441C-BF9A-2DCD6AA3EC41}" type="pres">
      <dgm:prSet presAssocID="{EF6A9834-EEEF-40D4-95D7-3CFC496234E6}" presName="compositeShape" presStyleCnt="0">
        <dgm:presLayoutVars>
          <dgm:dir/>
          <dgm:resizeHandles/>
        </dgm:presLayoutVars>
      </dgm:prSet>
      <dgm:spPr/>
    </dgm:pt>
    <dgm:pt modelId="{2E149762-7148-4991-9671-7BB46DE9038B}" type="pres">
      <dgm:prSet presAssocID="{EF6A9834-EEEF-40D4-95D7-3CFC496234E6}" presName="pyramid" presStyleLbl="node1" presStyleIdx="0" presStyleCnt="1"/>
      <dgm:spPr/>
    </dgm:pt>
    <dgm:pt modelId="{9552D622-82CE-4931-84B5-E220F3DCFEA9}" type="pres">
      <dgm:prSet presAssocID="{EF6A9834-EEEF-40D4-95D7-3CFC496234E6}" presName="theList" presStyleCnt="0"/>
      <dgm:spPr/>
    </dgm:pt>
    <dgm:pt modelId="{45BF1393-A236-45E4-9FB4-440A766145BC}" type="pres">
      <dgm:prSet presAssocID="{F444A147-064A-4E5F-8963-30D00B5A5BB6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10DEED-4CD3-4414-9597-AAD0FA5F9905}" type="pres">
      <dgm:prSet presAssocID="{F444A147-064A-4E5F-8963-30D00B5A5BB6}" presName="aSpace" presStyleCnt="0"/>
      <dgm:spPr/>
    </dgm:pt>
    <dgm:pt modelId="{59D8BF65-A974-4EFB-933A-12CF6EC045FE}" type="pres">
      <dgm:prSet presAssocID="{2232FA14-452D-4523-9C26-6BBD0BC546EA}" presName="aNode" presStyleLbl="fgAcc1" presStyleIdx="1" presStyleCnt="4" custScaleY="154143" custLinFactY="2235" custLinFactNeighborX="100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383B31-A00F-4F4A-AD72-1133B4533E1D}" type="pres">
      <dgm:prSet presAssocID="{2232FA14-452D-4523-9C26-6BBD0BC546EA}" presName="aSpace" presStyleCnt="0"/>
      <dgm:spPr/>
    </dgm:pt>
    <dgm:pt modelId="{A99BDECD-4614-4588-968A-92A4A25ED114}" type="pres">
      <dgm:prSet presAssocID="{16BD7DB9-7828-4610-8977-6C42516BEEA5}" presName="aNode" presStyleLbl="fgAcc1" presStyleIdx="2" presStyleCnt="4" custLinFactY="9481" custLinFactNeighborX="100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05E97-D094-48A1-BCDB-8E3C9D91502A}" type="pres">
      <dgm:prSet presAssocID="{16BD7DB9-7828-4610-8977-6C42516BEEA5}" presName="aSpace" presStyleCnt="0"/>
      <dgm:spPr/>
    </dgm:pt>
    <dgm:pt modelId="{AFBA98A9-96C6-41DE-B4A7-97FCC39F516B}" type="pres">
      <dgm:prSet presAssocID="{7295AE16-01F2-45E2-B4B8-11F2814235ED}" presName="aNode" presStyleLbl="fgAcc1" presStyleIdx="3" presStyleCnt="4" custLinFactY="15535" custLinFactNeighborX="100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916B31-F019-4471-B1FD-6AA93E2955B2}" type="pres">
      <dgm:prSet presAssocID="{7295AE16-01F2-45E2-B4B8-11F2814235ED}" presName="aSpace" presStyleCnt="0"/>
      <dgm:spPr/>
    </dgm:pt>
  </dgm:ptLst>
  <dgm:cxnLst>
    <dgm:cxn modelId="{F81B9C74-55C8-474C-A6BD-CF3462784CC8}" srcId="{EF6A9834-EEEF-40D4-95D7-3CFC496234E6}" destId="{7295AE16-01F2-45E2-B4B8-11F2814235ED}" srcOrd="3" destOrd="0" parTransId="{C5A6FC4A-D668-4537-A808-21F9DDA1F1A7}" sibTransId="{03B3CB67-7011-480D-9580-BE2F59F75F13}"/>
    <dgm:cxn modelId="{43BCFEB5-FD11-413E-BFB6-B03D9E8B91E8}" type="presOf" srcId="{F444A147-064A-4E5F-8963-30D00B5A5BB6}" destId="{45BF1393-A236-45E4-9FB4-440A766145BC}" srcOrd="0" destOrd="0" presId="urn:microsoft.com/office/officeart/2005/8/layout/pyramid2"/>
    <dgm:cxn modelId="{62BBF449-B699-452F-A117-AFD3DFEF9297}" type="presOf" srcId="{16BD7DB9-7828-4610-8977-6C42516BEEA5}" destId="{A99BDECD-4614-4588-968A-92A4A25ED114}" srcOrd="0" destOrd="0" presId="urn:microsoft.com/office/officeart/2005/8/layout/pyramid2"/>
    <dgm:cxn modelId="{D6D9ED7A-020A-4CA3-8524-8AD1D4CA1854}" srcId="{EF6A9834-EEEF-40D4-95D7-3CFC496234E6}" destId="{2232FA14-452D-4523-9C26-6BBD0BC546EA}" srcOrd="1" destOrd="0" parTransId="{057099A1-2E32-43BB-8E20-9175039DA9AD}" sibTransId="{F1730D14-0CC1-4A25-9C94-DCDF537D7E1D}"/>
    <dgm:cxn modelId="{278359B2-27DE-4C0B-98E3-BC20E63E7ED6}" type="presOf" srcId="{7295AE16-01F2-45E2-B4B8-11F2814235ED}" destId="{AFBA98A9-96C6-41DE-B4A7-97FCC39F516B}" srcOrd="0" destOrd="0" presId="urn:microsoft.com/office/officeart/2005/8/layout/pyramid2"/>
    <dgm:cxn modelId="{EE3AB07D-04FF-4832-A031-985EE19D54EC}" type="presOf" srcId="{2232FA14-452D-4523-9C26-6BBD0BC546EA}" destId="{59D8BF65-A974-4EFB-933A-12CF6EC045FE}" srcOrd="0" destOrd="0" presId="urn:microsoft.com/office/officeart/2005/8/layout/pyramid2"/>
    <dgm:cxn modelId="{FA34E415-A2E1-46DB-ABD0-50E9E171C5F8}" type="presOf" srcId="{EF6A9834-EEEF-40D4-95D7-3CFC496234E6}" destId="{9F885B83-2F84-441C-BF9A-2DCD6AA3EC41}" srcOrd="0" destOrd="0" presId="urn:microsoft.com/office/officeart/2005/8/layout/pyramid2"/>
    <dgm:cxn modelId="{32D944BA-58FE-4325-92E3-AA9FB5E2975B}" srcId="{EF6A9834-EEEF-40D4-95D7-3CFC496234E6}" destId="{16BD7DB9-7828-4610-8977-6C42516BEEA5}" srcOrd="2" destOrd="0" parTransId="{88F1BB5B-25ED-4ADE-924B-B86D402D7AB8}" sibTransId="{28093526-F0D4-4532-AD6C-8D04435F4660}"/>
    <dgm:cxn modelId="{74410006-E3D3-448C-AB5B-7F634DAAC863}" srcId="{EF6A9834-EEEF-40D4-95D7-3CFC496234E6}" destId="{F444A147-064A-4E5F-8963-30D00B5A5BB6}" srcOrd="0" destOrd="0" parTransId="{D2834C41-A19E-47CF-B401-D83DD227186E}" sibTransId="{0AD3B75A-1DF8-40EF-B6D8-F1283C136A15}"/>
    <dgm:cxn modelId="{4ADFEFA4-C3F4-4056-B588-699E6BB68AFE}" type="presParOf" srcId="{9F885B83-2F84-441C-BF9A-2DCD6AA3EC41}" destId="{2E149762-7148-4991-9671-7BB46DE9038B}" srcOrd="0" destOrd="0" presId="urn:microsoft.com/office/officeart/2005/8/layout/pyramid2"/>
    <dgm:cxn modelId="{645CF54E-60C0-46DE-A8D6-4BC97CE87439}" type="presParOf" srcId="{9F885B83-2F84-441C-BF9A-2DCD6AA3EC41}" destId="{9552D622-82CE-4931-84B5-E220F3DCFEA9}" srcOrd="1" destOrd="0" presId="urn:microsoft.com/office/officeart/2005/8/layout/pyramid2"/>
    <dgm:cxn modelId="{25BD89FF-E2D3-4F82-8781-E6D211807F36}" type="presParOf" srcId="{9552D622-82CE-4931-84B5-E220F3DCFEA9}" destId="{45BF1393-A236-45E4-9FB4-440A766145BC}" srcOrd="0" destOrd="0" presId="urn:microsoft.com/office/officeart/2005/8/layout/pyramid2"/>
    <dgm:cxn modelId="{B3D3204E-3F1E-4AF0-8D3F-766578E731FF}" type="presParOf" srcId="{9552D622-82CE-4931-84B5-E220F3DCFEA9}" destId="{CC10DEED-4CD3-4414-9597-AAD0FA5F9905}" srcOrd="1" destOrd="0" presId="urn:microsoft.com/office/officeart/2005/8/layout/pyramid2"/>
    <dgm:cxn modelId="{AC6646E8-D28D-4CA6-9966-D612AFCA15B8}" type="presParOf" srcId="{9552D622-82CE-4931-84B5-E220F3DCFEA9}" destId="{59D8BF65-A974-4EFB-933A-12CF6EC045FE}" srcOrd="2" destOrd="0" presId="urn:microsoft.com/office/officeart/2005/8/layout/pyramid2"/>
    <dgm:cxn modelId="{EEABD532-3307-41F9-ABE3-E95B3989808E}" type="presParOf" srcId="{9552D622-82CE-4931-84B5-E220F3DCFEA9}" destId="{98383B31-A00F-4F4A-AD72-1133B4533E1D}" srcOrd="3" destOrd="0" presId="urn:microsoft.com/office/officeart/2005/8/layout/pyramid2"/>
    <dgm:cxn modelId="{A756EFB6-1628-470F-A120-B3E867FBE01F}" type="presParOf" srcId="{9552D622-82CE-4931-84B5-E220F3DCFEA9}" destId="{A99BDECD-4614-4588-968A-92A4A25ED114}" srcOrd="4" destOrd="0" presId="urn:microsoft.com/office/officeart/2005/8/layout/pyramid2"/>
    <dgm:cxn modelId="{813A016C-7A27-45A5-BF57-8BB6C69B4CF0}" type="presParOf" srcId="{9552D622-82CE-4931-84B5-E220F3DCFEA9}" destId="{1A305E97-D094-48A1-BCDB-8E3C9D91502A}" srcOrd="5" destOrd="0" presId="urn:microsoft.com/office/officeart/2005/8/layout/pyramid2"/>
    <dgm:cxn modelId="{ECDF4591-B971-435D-A651-19461C6EDD75}" type="presParOf" srcId="{9552D622-82CE-4931-84B5-E220F3DCFEA9}" destId="{AFBA98A9-96C6-41DE-B4A7-97FCC39F516B}" srcOrd="6" destOrd="0" presId="urn:microsoft.com/office/officeart/2005/8/layout/pyramid2"/>
    <dgm:cxn modelId="{BB5919C8-ECAD-4C1F-AC85-E6CEBF094C54}" type="presParOf" srcId="{9552D622-82CE-4931-84B5-E220F3DCFEA9}" destId="{9D916B31-F019-4471-B1FD-6AA93E2955B2}" srcOrd="7" destOrd="0" presId="urn:microsoft.com/office/officeart/2005/8/layout/pyramid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8681D5-4657-4A14-9841-2D20251FC7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7E43C9-3236-44A4-A1FE-C4ACF073651D}">
      <dgm:prSet/>
      <dgm:spPr/>
      <dgm:t>
        <a:bodyPr/>
        <a:lstStyle/>
        <a:p>
          <a:pPr rtl="0"/>
          <a:r>
            <a:rPr lang="ru-RU" dirty="0" smtClean="0"/>
            <a:t>• </a:t>
          </a:r>
          <a:r>
            <a:rPr lang="ru-RU" dirty="0" smtClean="0">
              <a:solidFill>
                <a:srgbClr val="000000"/>
              </a:solidFill>
            </a:rPr>
            <a:t>«глобальное использование технологий» </a:t>
          </a:r>
          <a:r>
            <a:rPr lang="ru-RU" dirty="0" smtClean="0"/>
            <a:t>- отражает увеличение доли технологических инноваций на международных рынках как следствие роста международной торговли;</a:t>
          </a:r>
          <a:endParaRPr lang="ru-RU" dirty="0"/>
        </a:p>
      </dgm:t>
    </dgm:pt>
    <dgm:pt modelId="{EC347689-5C52-46D5-8B6D-E7889199E8DB}" type="parTrans" cxnId="{68542CFE-DB07-485F-871D-88ABD2CBD107}">
      <dgm:prSet/>
      <dgm:spPr/>
      <dgm:t>
        <a:bodyPr/>
        <a:lstStyle/>
        <a:p>
          <a:endParaRPr lang="ru-RU"/>
        </a:p>
      </dgm:t>
    </dgm:pt>
    <dgm:pt modelId="{02087827-4CE1-45BD-990F-82743FAB1864}" type="sibTrans" cxnId="{68542CFE-DB07-485F-871D-88ABD2CBD107}">
      <dgm:prSet/>
      <dgm:spPr/>
      <dgm:t>
        <a:bodyPr/>
        <a:lstStyle/>
        <a:p>
          <a:endParaRPr lang="ru-RU"/>
        </a:p>
      </dgm:t>
    </dgm:pt>
    <dgm:pt modelId="{BDEF25F9-F5FA-40DC-8FB7-70879A6777A5}">
      <dgm:prSet/>
      <dgm:spPr/>
      <dgm:t>
        <a:bodyPr/>
        <a:lstStyle/>
        <a:p>
          <a:pPr rtl="0"/>
          <a:r>
            <a:rPr lang="ru-RU" dirty="0" smtClean="0"/>
            <a:t>• </a:t>
          </a:r>
          <a:r>
            <a:rPr lang="ru-RU" dirty="0" smtClean="0">
              <a:solidFill>
                <a:srgbClr val="000000"/>
              </a:solidFill>
            </a:rPr>
            <a:t>«глобальная генерация технологий» </a:t>
          </a:r>
          <a:r>
            <a:rPr lang="ru-RU" dirty="0" smtClean="0"/>
            <a:t>- охватывает распространение по различным странам научно-исследовательских мощностей, часто принадлежащих многонациональным корпорациям, усиливаемое расширением информационных сетей;</a:t>
          </a:r>
          <a:endParaRPr lang="ru-RU" dirty="0"/>
        </a:p>
      </dgm:t>
    </dgm:pt>
    <dgm:pt modelId="{01008D2D-A8C5-4FA7-A1F3-96A86434D237}" type="parTrans" cxnId="{9BA7F3F7-A86E-41DE-B6DC-648F9B94B21B}">
      <dgm:prSet/>
      <dgm:spPr/>
      <dgm:t>
        <a:bodyPr/>
        <a:lstStyle/>
        <a:p>
          <a:endParaRPr lang="ru-RU"/>
        </a:p>
      </dgm:t>
    </dgm:pt>
    <dgm:pt modelId="{8240E713-F3C6-4936-8F7F-410738DF58AE}" type="sibTrans" cxnId="{9BA7F3F7-A86E-41DE-B6DC-648F9B94B21B}">
      <dgm:prSet/>
      <dgm:spPr/>
      <dgm:t>
        <a:bodyPr/>
        <a:lstStyle/>
        <a:p>
          <a:endParaRPr lang="ru-RU"/>
        </a:p>
      </dgm:t>
    </dgm:pt>
    <dgm:pt modelId="{F80A35B3-1BF8-4103-A01D-12B82BE723F0}">
      <dgm:prSet/>
      <dgm:spPr/>
      <dgm:t>
        <a:bodyPr/>
        <a:lstStyle/>
        <a:p>
          <a:pPr rtl="0"/>
          <a:r>
            <a:rPr lang="ru-RU" dirty="0" smtClean="0"/>
            <a:t>• </a:t>
          </a:r>
          <a:r>
            <a:rPr lang="ru-RU" dirty="0" smtClean="0">
              <a:solidFill>
                <a:srgbClr val="000000"/>
              </a:solidFill>
            </a:rPr>
            <a:t>«глобальное технологическое сотрудничество»</a:t>
          </a:r>
          <a:r>
            <a:rPr lang="ru-RU" dirty="0" smtClean="0"/>
            <a:t> - включает разработку ноу-хау или инноваций партнерами в различных странах, причем каждый партнер сохраняет свою институциональную идентичность и собственность.</a:t>
          </a:r>
          <a:endParaRPr lang="ru-RU" dirty="0"/>
        </a:p>
      </dgm:t>
    </dgm:pt>
    <dgm:pt modelId="{A134F166-00DB-4767-98C8-FE71F543296B}" type="parTrans" cxnId="{42F55D80-2060-4F26-96C5-5C08CCBC6FE5}">
      <dgm:prSet/>
      <dgm:spPr/>
      <dgm:t>
        <a:bodyPr/>
        <a:lstStyle/>
        <a:p>
          <a:endParaRPr lang="ru-RU"/>
        </a:p>
      </dgm:t>
    </dgm:pt>
    <dgm:pt modelId="{DD285BC9-F558-46BB-99A7-7EA0C3E8EA6D}" type="sibTrans" cxnId="{42F55D80-2060-4F26-96C5-5C08CCBC6FE5}">
      <dgm:prSet/>
      <dgm:spPr/>
      <dgm:t>
        <a:bodyPr/>
        <a:lstStyle/>
        <a:p>
          <a:endParaRPr lang="ru-RU"/>
        </a:p>
      </dgm:t>
    </dgm:pt>
    <dgm:pt modelId="{8D48416B-990D-41DF-8673-2B67A1D2801F}" type="pres">
      <dgm:prSet presAssocID="{308681D5-4657-4A14-9841-2D20251FC716}" presName="linear" presStyleCnt="0">
        <dgm:presLayoutVars>
          <dgm:animLvl val="lvl"/>
          <dgm:resizeHandles val="exact"/>
        </dgm:presLayoutVars>
      </dgm:prSet>
      <dgm:spPr/>
    </dgm:pt>
    <dgm:pt modelId="{01A4B409-7102-4DF4-93E5-FD288D6339AD}" type="pres">
      <dgm:prSet presAssocID="{FB7E43C9-3236-44A4-A1FE-C4ACF073651D}" presName="parentText" presStyleLbl="node1" presStyleIdx="0" presStyleCnt="3" custScaleY="109162">
        <dgm:presLayoutVars>
          <dgm:chMax val="0"/>
          <dgm:bulletEnabled val="1"/>
        </dgm:presLayoutVars>
      </dgm:prSet>
      <dgm:spPr/>
    </dgm:pt>
    <dgm:pt modelId="{29C5D425-95C4-4D25-8F64-153098410702}" type="pres">
      <dgm:prSet presAssocID="{02087827-4CE1-45BD-990F-82743FAB1864}" presName="spacer" presStyleCnt="0"/>
      <dgm:spPr/>
    </dgm:pt>
    <dgm:pt modelId="{388273DD-7967-42D7-888F-8E2B8127B4A4}" type="pres">
      <dgm:prSet presAssocID="{BDEF25F9-F5FA-40DC-8FB7-70879A6777A5}" presName="parentText" presStyleLbl="node1" presStyleIdx="1" presStyleCnt="3" custScaleY="126210">
        <dgm:presLayoutVars>
          <dgm:chMax val="0"/>
          <dgm:bulletEnabled val="1"/>
        </dgm:presLayoutVars>
      </dgm:prSet>
      <dgm:spPr/>
    </dgm:pt>
    <dgm:pt modelId="{7F19C636-B72E-4B42-9DBF-A49ADDA2A92D}" type="pres">
      <dgm:prSet presAssocID="{8240E713-F3C6-4936-8F7F-410738DF58AE}" presName="spacer" presStyleCnt="0"/>
      <dgm:spPr/>
    </dgm:pt>
    <dgm:pt modelId="{2E6A3158-9A58-41AF-AB7F-1F2209867A8D}" type="pres">
      <dgm:prSet presAssocID="{F80A35B3-1BF8-4103-A01D-12B82BE723F0}" presName="parentText" presStyleLbl="node1" presStyleIdx="2" presStyleCnt="3" custScaleY="96085">
        <dgm:presLayoutVars>
          <dgm:chMax val="0"/>
          <dgm:bulletEnabled val="1"/>
        </dgm:presLayoutVars>
      </dgm:prSet>
      <dgm:spPr/>
    </dgm:pt>
  </dgm:ptLst>
  <dgm:cxnLst>
    <dgm:cxn modelId="{12FAB61E-DE14-437A-B70E-116C8C467F77}" type="presOf" srcId="{FB7E43C9-3236-44A4-A1FE-C4ACF073651D}" destId="{01A4B409-7102-4DF4-93E5-FD288D6339AD}" srcOrd="0" destOrd="0" presId="urn:microsoft.com/office/officeart/2005/8/layout/vList2"/>
    <dgm:cxn modelId="{42F55D80-2060-4F26-96C5-5C08CCBC6FE5}" srcId="{308681D5-4657-4A14-9841-2D20251FC716}" destId="{F80A35B3-1BF8-4103-A01D-12B82BE723F0}" srcOrd="2" destOrd="0" parTransId="{A134F166-00DB-4767-98C8-FE71F543296B}" sibTransId="{DD285BC9-F558-46BB-99A7-7EA0C3E8EA6D}"/>
    <dgm:cxn modelId="{3169225D-B12D-428F-AC41-7CCBE653AF03}" type="presOf" srcId="{BDEF25F9-F5FA-40DC-8FB7-70879A6777A5}" destId="{388273DD-7967-42D7-888F-8E2B8127B4A4}" srcOrd="0" destOrd="0" presId="urn:microsoft.com/office/officeart/2005/8/layout/vList2"/>
    <dgm:cxn modelId="{7082F85A-A37B-468B-AA93-3FEE20EA2EEA}" type="presOf" srcId="{F80A35B3-1BF8-4103-A01D-12B82BE723F0}" destId="{2E6A3158-9A58-41AF-AB7F-1F2209867A8D}" srcOrd="0" destOrd="0" presId="urn:microsoft.com/office/officeart/2005/8/layout/vList2"/>
    <dgm:cxn modelId="{9BA7F3F7-A86E-41DE-B6DC-648F9B94B21B}" srcId="{308681D5-4657-4A14-9841-2D20251FC716}" destId="{BDEF25F9-F5FA-40DC-8FB7-70879A6777A5}" srcOrd="1" destOrd="0" parTransId="{01008D2D-A8C5-4FA7-A1F3-96A86434D237}" sibTransId="{8240E713-F3C6-4936-8F7F-410738DF58AE}"/>
    <dgm:cxn modelId="{68542CFE-DB07-485F-871D-88ABD2CBD107}" srcId="{308681D5-4657-4A14-9841-2D20251FC716}" destId="{FB7E43C9-3236-44A4-A1FE-C4ACF073651D}" srcOrd="0" destOrd="0" parTransId="{EC347689-5C52-46D5-8B6D-E7889199E8DB}" sibTransId="{02087827-4CE1-45BD-990F-82743FAB1864}"/>
    <dgm:cxn modelId="{0E43FE8D-CFB3-4B97-B82E-40E4BDE37750}" type="presOf" srcId="{308681D5-4657-4A14-9841-2D20251FC716}" destId="{8D48416B-990D-41DF-8673-2B67A1D2801F}" srcOrd="0" destOrd="0" presId="urn:microsoft.com/office/officeart/2005/8/layout/vList2"/>
    <dgm:cxn modelId="{E6FD01D7-5888-4734-A479-0CF3F451C300}" type="presParOf" srcId="{8D48416B-990D-41DF-8673-2B67A1D2801F}" destId="{01A4B409-7102-4DF4-93E5-FD288D6339AD}" srcOrd="0" destOrd="0" presId="urn:microsoft.com/office/officeart/2005/8/layout/vList2"/>
    <dgm:cxn modelId="{BE3BD03C-33BA-46E1-8B6A-2D81C7F9A857}" type="presParOf" srcId="{8D48416B-990D-41DF-8673-2B67A1D2801F}" destId="{29C5D425-95C4-4D25-8F64-153098410702}" srcOrd="1" destOrd="0" presId="urn:microsoft.com/office/officeart/2005/8/layout/vList2"/>
    <dgm:cxn modelId="{FDA93125-FCF4-44EA-A871-4BD1778454A7}" type="presParOf" srcId="{8D48416B-990D-41DF-8673-2B67A1D2801F}" destId="{388273DD-7967-42D7-888F-8E2B8127B4A4}" srcOrd="2" destOrd="0" presId="urn:microsoft.com/office/officeart/2005/8/layout/vList2"/>
    <dgm:cxn modelId="{5064C57F-BC59-4B83-ADB8-58ABF50A1D1A}" type="presParOf" srcId="{8D48416B-990D-41DF-8673-2B67A1D2801F}" destId="{7F19C636-B72E-4B42-9DBF-A49ADDA2A92D}" srcOrd="3" destOrd="0" presId="urn:microsoft.com/office/officeart/2005/8/layout/vList2"/>
    <dgm:cxn modelId="{531AE240-5D55-4802-B71F-7704986B59DB}" type="presParOf" srcId="{8D48416B-990D-41DF-8673-2B67A1D2801F}" destId="{2E6A3158-9A58-41AF-AB7F-1F2209867A8D}" srcOrd="4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F915C-82C4-4D84-B10B-869465A2CB82}" type="datetimeFigureOut">
              <a:rPr lang="ru-RU" smtClean="0"/>
              <a:t>15.06.2013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89FD1-F419-4D7B-835D-5F2D06E127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89FD1-F419-4D7B-835D-5F2D06E1279E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7" name="Text Box 8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/>
                <a:t>LOGO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14400" y="2286000"/>
            <a:ext cx="73040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 bwMode="gray">
          <a:xfrm>
            <a:off x="762000" y="1600200"/>
            <a:ext cx="7620000" cy="682625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34150"/>
            <a:ext cx="2133600" cy="244475"/>
          </a:xfrm>
        </p:spPr>
        <p:txBody>
          <a:bodyPr/>
          <a:lstStyle>
            <a:lvl1pPr>
              <a:defRPr sz="1200" smtClean="0">
                <a:solidFill>
                  <a:schemeClr val="bg1"/>
                </a:solidFill>
              </a:defRPr>
            </a:lvl1pPr>
          </a:lstStyle>
          <a:p>
            <a:fld id="{AE3B1035-FAA7-4314-B4C3-8F8F7EEDE61E}" type="datetime1">
              <a:rPr lang="ru-RU" smtClean="0"/>
              <a:t>15.06.2013</a:t>
            </a:fld>
            <a:endParaRPr lang="ru-RU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34150"/>
            <a:ext cx="2895600" cy="244475"/>
          </a:xfrm>
        </p:spPr>
        <p:txBody>
          <a:bodyPr/>
          <a:lstStyle>
            <a:lvl1pPr>
              <a:defRPr sz="1200" smtClean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34150"/>
            <a:ext cx="2133600" cy="244475"/>
          </a:xfrm>
        </p:spPr>
        <p:txBody>
          <a:bodyPr/>
          <a:lstStyle>
            <a:lvl1pPr>
              <a:defRPr sz="1200" smtClean="0">
                <a:solidFill>
                  <a:schemeClr val="bg1"/>
                </a:solidFill>
              </a:defRPr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229B1-6602-47C4-A974-0993AC08C3B7}" type="datetime1">
              <a:rPr lang="ru-RU" smtClean="0"/>
              <a:t>15.06.2013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76EF9B-C1AE-464E-A573-01F9E7056E73}" type="datetime1">
              <a:rPr lang="ru-RU" smtClean="0"/>
              <a:t>15.06.2013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660BC-CC6D-41ED-A009-BC9B0A27832B}" type="datetime1">
              <a:rPr lang="ru-RU" smtClean="0"/>
              <a:t>15.06.2013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98DE8-599E-4471-8C51-35BED61F157F}" type="datetime1">
              <a:rPr lang="ru-RU" smtClean="0"/>
              <a:t>15.06.2013</a:t>
            </a:fld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0BC43-0C11-4ED0-A5C3-F5FAFC2C72F7}" type="datetime1">
              <a:rPr lang="ru-RU" smtClean="0"/>
              <a:t>15.06.2013</a:t>
            </a:fld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E22AC-04AC-4468-9040-9AF34D450A53}" type="datetime1">
              <a:rPr lang="ru-RU" smtClean="0"/>
              <a:t>15.06.2013</a:t>
            </a:fld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471C00-1139-4C38-8F38-61C771471B1D}" type="datetime1">
              <a:rPr lang="ru-RU" smtClean="0"/>
              <a:t>15.06.2013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4792D-AC8A-432F-A71A-622777A30E2B}" type="datetime1">
              <a:rPr lang="ru-RU" smtClean="0"/>
              <a:t>15.06.2013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65303-628F-467A-889E-95E076074F1D}" type="datetime1">
              <a:rPr lang="ru-RU" smtClean="0"/>
              <a:t>15.06.2013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A0515-C036-47F6-A8C8-EC41D57DBD0B}" type="datetime1">
              <a:rPr lang="ru-RU" smtClean="0"/>
              <a:t>15.06.2013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D5F483-12E7-4BC0-8138-8DE3F102195D}" type="datetime1">
              <a:rPr lang="ru-RU" smtClean="0"/>
              <a:t>15.06.2013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7EF88-FB69-4561-B82E-D54603DCFD6D}" type="datetime1">
              <a:rPr lang="ru-RU" smtClean="0"/>
              <a:t>15.06.2013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38600" cy="2476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038600" cy="2476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848100"/>
            <a:ext cx="8229600" cy="2476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A2905-9D57-4466-9EF9-78BC5B6451AB}" type="datetime1">
              <a:rPr lang="ru-RU" smtClean="0"/>
              <a:t>15.06.2013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1123950"/>
        </p:xfrm>
        <a:graphic>
          <a:graphicData uri="http://schemas.openxmlformats.org/presentationml/2006/ole">
            <p:oleObj spid="_x0000_s1026" name="Image" r:id="rId17" imgW="10793651" imgH="1498413" progId="">
              <p:embed/>
            </p:oleObj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304800" y="609600"/>
            <a:ext cx="8839200" cy="5334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9525" y="1114425"/>
            <a:ext cx="9144000" cy="762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2DD5A3BC-C46E-423A-847C-6CD4279C123F}" type="datetime1">
              <a:rPr lang="ru-RU" smtClean="0"/>
              <a:t>15.06.2013</a:t>
            </a:fld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B9FFAC0A-5E72-49A7-AA68-18C89247FB05}" type="slidenum">
              <a:rPr lang="ru-RU" smtClean="0"/>
              <a:t>‹#›</a:t>
            </a:fld>
            <a:endParaRPr lang="ru-RU"/>
          </a:p>
        </p:txBody>
      </p:sp>
      <p:sp>
        <p:nvSpPr>
          <p:cNvPr id="1034" name="Rectangle 9"/>
          <p:cNvSpPr>
            <a:spLocks noGrp="1" noChangeArrowheads="1"/>
          </p:cNvSpPr>
          <p:nvPr>
            <p:ph type="title"/>
          </p:nvPr>
        </p:nvSpPr>
        <p:spPr bwMode="white">
          <a:xfrm>
            <a:off x="2438400" y="609600"/>
            <a:ext cx="6248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gray">
          <a:xfrm>
            <a:off x="8131175" y="25717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gray">
          <a:xfrm rot="5400000">
            <a:off x="8447088" y="-185738"/>
            <a:ext cx="273050" cy="860425"/>
          </a:xfrm>
          <a:prstGeom prst="moon">
            <a:avLst>
              <a:gd name="adj" fmla="val 21208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3500438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solidFill>
                  <a:srgbClr val="000000"/>
                </a:solidFill>
              </a:rPr>
              <a:t>Юрлова Виктория,</a:t>
            </a:r>
          </a:p>
          <a:p>
            <a:pPr algn="r"/>
            <a:r>
              <a:rPr lang="ru-RU" sz="2800" dirty="0" smtClean="0">
                <a:solidFill>
                  <a:srgbClr val="000000"/>
                </a:solidFill>
              </a:rPr>
              <a:t>МЭ-102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428736"/>
            <a:ext cx="7620000" cy="682625"/>
          </a:xfrm>
        </p:spPr>
        <p:txBody>
          <a:bodyPr/>
          <a:lstStyle/>
          <a:p>
            <a:r>
              <a:rPr lang="ru-RU" dirty="0" smtClean="0"/>
              <a:t>Международный </a:t>
            </a:r>
            <a:r>
              <a:rPr lang="ru-RU" dirty="0" err="1" smtClean="0"/>
              <a:t>трансфер</a:t>
            </a:r>
            <a:r>
              <a:rPr lang="ru-RU" dirty="0" smtClean="0"/>
              <a:t> технологий и </a:t>
            </a:r>
            <a:r>
              <a:rPr lang="ru-RU" dirty="0" err="1" smtClean="0"/>
              <a:t>техноглобализм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Трансфер</a:t>
            </a:r>
            <a:r>
              <a:rPr lang="ru-RU" b="1" dirty="0" smtClean="0"/>
              <a:t> технологий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5105400"/>
          </a:xfrm>
        </p:spPr>
        <p:txBody>
          <a:bodyPr/>
          <a:lstStyle/>
          <a:p>
            <a:r>
              <a:rPr lang="ru-RU" sz="2400" dirty="0" smtClean="0"/>
              <a:t>- </a:t>
            </a:r>
            <a:r>
              <a:rPr lang="ru-RU" sz="2400" dirty="0" smtClean="0"/>
              <a:t>процесс, протекающий внутри инновационного цикла, включая стадии фундаментальных, прикладных исследований, ОКР и других работ, связанных непосредственно с созданием новшеств. </a:t>
            </a:r>
            <a:r>
              <a:rPr lang="ru-RU" sz="2400" dirty="0" smtClean="0"/>
              <a:t>Имеет </a:t>
            </a:r>
            <a:r>
              <a:rPr lang="ru-RU" sz="2400" dirty="0" smtClean="0"/>
              <a:t>место тогда, когда разработчик новой технологии по тем или иным причинам не может успешно </a:t>
            </a:r>
            <a:r>
              <a:rPr lang="ru-RU" sz="2400" dirty="0" err="1" smtClean="0"/>
              <a:t>коммерциализировать</a:t>
            </a:r>
            <a:r>
              <a:rPr lang="ru-RU" sz="2400" dirty="0" smtClean="0"/>
              <a:t> научно-технические разработки, уступая их другому хозяйствующему субъекту, или же он осуществляет целенаправленную деятельность по нетрадиционному (отличному от первоначального) использованию этих результатов в других отраслях или областях применения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401080" cy="5105400"/>
          </a:xfrm>
        </p:spPr>
        <p:txBody>
          <a:bodyPr/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2000" b="1" dirty="0" smtClean="0"/>
              <a:t>Рис. </a:t>
            </a:r>
            <a:r>
              <a:rPr lang="ru-RU" sz="2000" b="1" dirty="0" smtClean="0"/>
              <a:t>Модель </a:t>
            </a:r>
            <a:r>
              <a:rPr lang="ru-RU" sz="2000" b="1" dirty="0" err="1" smtClean="0"/>
              <a:t>трансфера</a:t>
            </a:r>
            <a:r>
              <a:rPr lang="ru-RU" sz="2000" b="1" dirty="0" smtClean="0"/>
              <a:t> и коммерциализации научно-технических разработок</a:t>
            </a:r>
            <a:endParaRPr lang="ru-RU" sz="2000" dirty="0" smtClean="0"/>
          </a:p>
          <a:p>
            <a:endParaRPr lang="ru-RU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917574" y="1357298"/>
            <a:ext cx="7226325" cy="4429156"/>
            <a:chOff x="1545" y="11793"/>
            <a:chExt cx="9585" cy="3810"/>
          </a:xfrm>
        </p:grpSpPr>
        <p:sp>
          <p:nvSpPr>
            <p:cNvPr id="2051" name="AutoShape 3"/>
            <p:cNvSpPr>
              <a:spLocks noChangeArrowheads="1"/>
            </p:cNvSpPr>
            <p:nvPr/>
          </p:nvSpPr>
          <p:spPr bwMode="auto">
            <a:xfrm>
              <a:off x="5850" y="14463"/>
              <a:ext cx="360" cy="615"/>
            </a:xfrm>
            <a:prstGeom prst="downArrow">
              <a:avLst>
                <a:gd name="adj1" fmla="val 50000"/>
                <a:gd name="adj2" fmla="val 4270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4830" y="12978"/>
              <a:ext cx="2880" cy="14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Процесс </a:t>
              </a:r>
              <a:r>
                <a:rPr kumimoji="0" lang="ru-RU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трансфера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и коммерциализации научно-технических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разработок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1545" y="12978"/>
              <a:ext cx="3285" cy="14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Поддержка (обеспечение и поддержка </a:t>
              </a:r>
              <a:r>
                <a:rPr kumimoji="0" lang="ru-RU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трансфера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разработок)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7710" y="12978"/>
              <a:ext cx="3420" cy="14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Рынок (потребности рынка, требования инвесторов и покупателей разработок)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AutoShape 7"/>
            <p:cNvSpPr>
              <a:spLocks noChangeArrowheads="1"/>
            </p:cNvSpPr>
            <p:nvPr/>
          </p:nvSpPr>
          <p:spPr bwMode="auto">
            <a:xfrm>
              <a:off x="3455" y="11793"/>
              <a:ext cx="5530" cy="73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Научно-технические разработки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>
              <a:off x="3450" y="15078"/>
              <a:ext cx="5535" cy="5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Коммерческий эффект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>
              <a:off x="5918" y="12530"/>
              <a:ext cx="292" cy="448"/>
            </a:xfrm>
            <a:prstGeom prst="downArrow">
              <a:avLst>
                <a:gd name="adj1" fmla="val 50000"/>
                <a:gd name="adj2" fmla="val 4270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Винода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Кумара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429684" cy="5715016"/>
          </a:xfrm>
        </p:spPr>
        <p:txBody>
          <a:bodyPr/>
          <a:lstStyle/>
          <a:p>
            <a:r>
              <a:rPr lang="ru-RU" sz="1600" dirty="0" smtClean="0"/>
              <a:t>Один из наиболее </a:t>
            </a:r>
            <a:r>
              <a:rPr lang="ru-RU" sz="1600" dirty="0" smtClean="0"/>
              <a:t>универсальных вариантов определения технологии был предложен в 1999 </a:t>
            </a:r>
            <a:r>
              <a:rPr lang="ru-RU" sz="1600" dirty="0" smtClean="0"/>
              <a:t>г. </a:t>
            </a:r>
            <a:r>
              <a:rPr lang="ru-RU" sz="1600" b="1" dirty="0" err="1" smtClean="0"/>
              <a:t>Винодом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Кумаром</a:t>
            </a:r>
            <a:r>
              <a:rPr lang="ru-RU" sz="1600" b="1" dirty="0" smtClean="0"/>
              <a:t> </a:t>
            </a:r>
            <a:r>
              <a:rPr lang="ru-RU" sz="1600" dirty="0" smtClean="0"/>
              <a:t>(Университет </a:t>
            </a:r>
            <a:r>
              <a:rPr lang="ru-RU" sz="1600" dirty="0" err="1" smtClean="0"/>
              <a:t>Карлтон</a:t>
            </a:r>
            <a:r>
              <a:rPr lang="ru-RU" sz="1600" dirty="0" smtClean="0"/>
              <a:t>, Канада) и его коллегами. </a:t>
            </a:r>
            <a:endParaRPr lang="ru-RU" sz="16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Что же касается производного термина «</a:t>
            </a:r>
            <a:r>
              <a:rPr lang="ru-RU" sz="2000" b="1" dirty="0" err="1" smtClean="0"/>
              <a:t>трансфер</a:t>
            </a:r>
            <a:r>
              <a:rPr lang="ru-RU" sz="2000" b="1" dirty="0" smtClean="0"/>
              <a:t> технологий</a:t>
            </a:r>
            <a:r>
              <a:rPr lang="ru-RU" sz="2000" dirty="0" smtClean="0"/>
              <a:t>», то под ним надо понимать процесс передачи (перемещения) из одного места в другое как физического, так и информационного компонента.</a:t>
            </a:r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428596" y="1785926"/>
          <a:ext cx="8358246" cy="346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9200"/>
            <a:ext cx="8643998" cy="5105400"/>
          </a:xfrm>
        </p:spPr>
        <p:txBody>
          <a:bodyPr/>
          <a:lstStyle/>
          <a:p>
            <a:r>
              <a:rPr lang="ru-RU" sz="1800" dirty="0" smtClean="0"/>
              <a:t>Э</a:t>
            </a:r>
            <a:r>
              <a:rPr lang="ru-RU" sz="1800" dirty="0" smtClean="0"/>
              <a:t>ффективный </a:t>
            </a:r>
            <a:r>
              <a:rPr lang="ru-RU" sz="1800" dirty="0" err="1" smtClean="0"/>
              <a:t>трансфер</a:t>
            </a:r>
            <a:r>
              <a:rPr lang="ru-RU" sz="1800" dirty="0" smtClean="0"/>
              <a:t> </a:t>
            </a:r>
            <a:r>
              <a:rPr lang="ru-RU" sz="1800" dirty="0" smtClean="0"/>
              <a:t>сопряжен с необходимостью получения </a:t>
            </a:r>
            <a:r>
              <a:rPr lang="ru-RU" sz="1800" dirty="0" smtClean="0"/>
              <a:t>пользователем </a:t>
            </a:r>
            <a:r>
              <a:rPr lang="ru-RU" sz="1800" dirty="0" smtClean="0"/>
              <a:t>не только явно выраженного знания об общих принципах действия технологии, но и целого комплекса сопутствующей информации — того, что в </a:t>
            </a:r>
            <a:r>
              <a:rPr lang="ru-RU" sz="1800" dirty="0" smtClean="0"/>
              <a:t>философии науки </a:t>
            </a:r>
            <a:r>
              <a:rPr lang="ru-RU" sz="1800" dirty="0" smtClean="0"/>
              <a:t>принято называть </a:t>
            </a:r>
            <a:r>
              <a:rPr lang="ru-RU" sz="1800" u="sng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неявным знанием</a:t>
            </a:r>
            <a:r>
              <a:rPr lang="ru-RU" sz="1800" dirty="0" smtClean="0"/>
              <a:t>.</a:t>
            </a:r>
          </a:p>
          <a:p>
            <a:endParaRPr lang="ru-RU" sz="16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7929618" cy="4267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2" y="1000108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562756" cy="487363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Реальный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ТТ невозможен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781304"/>
          </a:xfrm>
        </p:spPr>
        <p:txBody>
          <a:bodyPr/>
          <a:lstStyle/>
          <a:p>
            <a:r>
              <a:rPr lang="ru-RU" sz="2400" dirty="0" smtClean="0"/>
              <a:t>без параллельного </a:t>
            </a:r>
            <a:r>
              <a:rPr lang="ru-RU" sz="2400" dirty="0" err="1" smtClean="0"/>
              <a:t>трансфера</a:t>
            </a:r>
            <a:r>
              <a:rPr lang="ru-RU" sz="2400" dirty="0" smtClean="0"/>
              <a:t> </a:t>
            </a:r>
            <a:r>
              <a:rPr lang="ru-RU" sz="2400" dirty="0" smtClean="0"/>
              <a:t>знаний;</a:t>
            </a:r>
          </a:p>
          <a:p>
            <a:r>
              <a:rPr lang="ru-RU" sz="2400" dirty="0" smtClean="0"/>
              <a:t> при  наличии значительного разрыва между </a:t>
            </a:r>
            <a:r>
              <a:rPr lang="ru-RU" sz="2400" dirty="0" smtClean="0"/>
              <a:t>уровнем экономического развития передающей и принимающей </a:t>
            </a:r>
            <a:r>
              <a:rPr lang="ru-RU" sz="2400" dirty="0" smtClean="0"/>
              <a:t>сторон;</a:t>
            </a:r>
          </a:p>
          <a:p>
            <a:r>
              <a:rPr lang="ru-RU" sz="2400" dirty="0" smtClean="0"/>
              <a:t>без наличия у принимающей стороны сильной системы защиты прав интеллектуальной </a:t>
            </a:r>
            <a:r>
              <a:rPr lang="ru-RU" sz="2400" dirty="0" smtClean="0"/>
              <a:t>собственности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ru-RU" sz="2400" dirty="0" smtClean="0"/>
              <a:t> </a:t>
            </a:r>
            <a:r>
              <a:rPr lang="ru-RU" sz="1800" dirty="0" smtClean="0"/>
              <a:t>(слайд 7).</a:t>
            </a:r>
            <a:endParaRPr lang="ru-RU" sz="1800" dirty="0" smtClean="0"/>
          </a:p>
          <a:p>
            <a:pPr>
              <a:buNone/>
            </a:pPr>
            <a:r>
              <a:rPr lang="ru-RU" sz="2400" dirty="0" smtClean="0"/>
              <a:t>    </a:t>
            </a:r>
            <a:endParaRPr lang="ru-RU" sz="24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4143380"/>
            <a:ext cx="7572428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Главный тренд — инновационные технологии концентрируются в узкой группе высокоразвитых стран (стран-метрополий), и те делиться ими не спешат, тогда как зрелые, массовые технологии относительно быстро перетекают в остальной мир (на мировую периферию).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642918"/>
            <a:ext cx="6248400" cy="487363"/>
          </a:xfrm>
        </p:spPr>
        <p:txBody>
          <a:bodyPr/>
          <a:lstStyle/>
          <a:p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Мировая технологическая пирамида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543956" cy="5424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142984"/>
            <a:ext cx="7215206" cy="571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285860"/>
            <a:ext cx="2428860" cy="5572140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    Самый </a:t>
            </a:r>
            <a:r>
              <a:rPr lang="ru-RU" sz="1600" dirty="0" smtClean="0"/>
              <a:t>влиятельный </a:t>
            </a:r>
            <a:r>
              <a:rPr lang="ru-RU" sz="1600" dirty="0" smtClean="0"/>
              <a:t>международный </a:t>
            </a:r>
            <a:r>
              <a:rPr lang="ru-RU" sz="1600" dirty="0" smtClean="0"/>
              <a:t>контрольно-надзирательный орган </a:t>
            </a:r>
            <a:r>
              <a:rPr lang="ru-RU" sz="1600" dirty="0" smtClean="0"/>
              <a:t>в сфере ТТ </a:t>
            </a:r>
            <a:r>
              <a:rPr lang="ru-RU" sz="1600" dirty="0" smtClean="0"/>
              <a:t>— Соглашение по торговым аспектам прав интеллектуальной собственности, TRIPS, которое официально вступило в силу в январе 1995 года под давлением США, Японии и стран ЕС и затем было инкорпорировано в свод правил </a:t>
            </a:r>
            <a:r>
              <a:rPr lang="ru-RU" sz="1600" dirty="0" smtClean="0"/>
              <a:t>ВТО.</a:t>
            </a: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571480"/>
            <a:ext cx="6786610" cy="487363"/>
          </a:xfrm>
        </p:spPr>
        <p:txBody>
          <a:bodyPr/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ru-RU" sz="2800" b="1" dirty="0" smtClean="0"/>
              <a:t> - Дилемма </a:t>
            </a:r>
            <a:r>
              <a:rPr lang="ru-RU" sz="2800" b="1" dirty="0" err="1" smtClean="0"/>
              <a:t>трансфера</a:t>
            </a:r>
            <a:r>
              <a:rPr lang="ru-RU" sz="2800" b="1" dirty="0" smtClean="0"/>
              <a:t> технологий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9200"/>
            <a:ext cx="8501122" cy="535307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Убедительного подтверждения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существования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корреляции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между наличием сильного законодательства в сфере защиты ИС и ростом количества технологий, переданных в страны, обладающие таким законодательством, до сих пор никем не представлено. Вовсе не исключено, что эта корреляция на самом деле не более чем очередная красивая приманка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, подбрасываемая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развитым Севером недоразвитому Югу. 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В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свою очередь, Юг в ответ на требования Севера обеспечить у себя должный уровень защиты интеллектуальной собственности и воздерживаться от «нерыночных» методов получения доступа к новейшим технологиям предъявляет странам-донорам вполне обоснованные претензии по части их нечистоплотности — передаваемые технологии и оборудование в основном представляют собой секонд-хенд, не обеспечивается должный уровень их технической поддержки, то есть доноры придерживают лучшие активы и блокируют </a:t>
            </a:r>
            <a:r>
              <a:rPr lang="ru-RU" sz="2000" dirty="0" err="1" smtClean="0">
                <a:solidFill>
                  <a:schemeClr val="accent5">
                    <a:lumMod val="10000"/>
                  </a:schemeClr>
                </a:solidFill>
              </a:rPr>
              <a:t>трансфер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 неявного технологического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знания.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</a:endParaRPr>
          </a:p>
          <a:p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785794"/>
            <a:ext cx="6248400" cy="487363"/>
          </a:xfrm>
        </p:spPr>
        <p:txBody>
          <a:bodyPr/>
          <a:lstStyle/>
          <a:p>
            <a:r>
              <a:rPr lang="ru-RU" b="1" dirty="0" smtClean="0"/>
              <a:t>Второй ярус поджимает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8715436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000" dirty="0" smtClean="0"/>
              <a:t>     Международная </a:t>
            </a:r>
            <a:r>
              <a:rPr lang="ru-RU" sz="2000" dirty="0" smtClean="0"/>
              <a:t>торговля продуктами и </a:t>
            </a:r>
            <a:r>
              <a:rPr lang="ru-RU" sz="2000" dirty="0" smtClean="0"/>
              <a:t>услугами</a:t>
            </a:r>
            <a:r>
              <a:rPr lang="ru-RU" sz="2000" dirty="0" smtClean="0"/>
              <a:t> </a:t>
            </a:r>
            <a:r>
              <a:rPr lang="ru-RU" sz="2000" dirty="0" smtClean="0"/>
              <a:t>— </a:t>
            </a:r>
            <a:r>
              <a:rPr lang="ru-RU" sz="2000" dirty="0" smtClean="0"/>
              <a:t>базовый канал </a:t>
            </a:r>
            <a:r>
              <a:rPr lang="ru-RU" sz="2000" dirty="0" err="1" smtClean="0"/>
              <a:t>перетока</a:t>
            </a:r>
            <a:r>
              <a:rPr lang="ru-RU" sz="2000" dirty="0" smtClean="0"/>
              <a:t> технологий через государственные границы. За последнее время с его </a:t>
            </a:r>
            <a:r>
              <a:rPr lang="ru-RU" sz="2000" dirty="0" err="1" smtClean="0"/>
              <a:t>хайтек-составляющей</a:t>
            </a:r>
            <a:r>
              <a:rPr lang="ru-RU" sz="2000" dirty="0" smtClean="0"/>
              <a:t> произошли серьезные </a:t>
            </a:r>
            <a:r>
              <a:rPr lang="ru-RU" sz="2000" dirty="0" smtClean="0"/>
              <a:t>изменения.</a:t>
            </a:r>
            <a:endParaRPr lang="ru-RU" sz="1600" dirty="0" smtClean="0"/>
          </a:p>
          <a:p>
            <a:r>
              <a:rPr lang="ru-RU" sz="1600" dirty="0" smtClean="0"/>
              <a:t>Общий объем глобального экспорта продуктов </a:t>
            </a:r>
            <a:r>
              <a:rPr lang="ru-RU" sz="1600" dirty="0" err="1" smtClean="0"/>
              <a:t>хайтека</a:t>
            </a:r>
            <a:r>
              <a:rPr lang="ru-RU" sz="1600" dirty="0" smtClean="0"/>
              <a:t> </a:t>
            </a:r>
            <a:r>
              <a:rPr lang="ru-RU" sz="1600" dirty="0" smtClean="0"/>
              <a:t>составил </a:t>
            </a:r>
            <a:r>
              <a:rPr lang="ru-RU" sz="1600" dirty="0" smtClean="0"/>
              <a:t>в 2008 году 2,9 </a:t>
            </a:r>
            <a:r>
              <a:rPr lang="ru-RU" sz="1600" dirty="0" err="1" smtClean="0"/>
              <a:t>трлн</a:t>
            </a:r>
            <a:r>
              <a:rPr lang="ru-RU" sz="1600" dirty="0" smtClean="0"/>
              <a:t> </a:t>
            </a:r>
            <a:r>
              <a:rPr lang="ru-RU" sz="1600" dirty="0" err="1" smtClean="0"/>
              <a:t>долл</a:t>
            </a:r>
            <a:r>
              <a:rPr lang="ru-RU" sz="1600" dirty="0" smtClean="0"/>
              <a:t>, </a:t>
            </a:r>
            <a:r>
              <a:rPr lang="ru-RU" sz="1600" dirty="0" smtClean="0"/>
              <a:t>что более чем втрое выше, чем в 1995-м (915 </a:t>
            </a:r>
            <a:r>
              <a:rPr lang="ru-RU" sz="1600" dirty="0" err="1" smtClean="0"/>
              <a:t>млрд</a:t>
            </a:r>
            <a:r>
              <a:rPr lang="ru-RU" sz="1600" dirty="0" smtClean="0"/>
              <a:t> </a:t>
            </a:r>
            <a:r>
              <a:rPr lang="ru-RU" sz="1600" dirty="0" err="1" smtClean="0"/>
              <a:t>долл</a:t>
            </a:r>
            <a:r>
              <a:rPr lang="ru-RU" sz="1600" dirty="0" smtClean="0"/>
              <a:t>). </a:t>
            </a:r>
            <a:r>
              <a:rPr lang="ru-RU" sz="1600" dirty="0" smtClean="0"/>
              <a:t>При этом основной объем (45% общей суммы) пришелся на телекоммуникационную и полупроводниковую продукцию, а также на компьютерную отрасль (20%), то есть ИКТ-составляющая аккумулировала почти две трети суммарного объема.</a:t>
            </a:r>
          </a:p>
          <a:p>
            <a:r>
              <a:rPr lang="ru-RU" sz="2000" dirty="0" smtClean="0"/>
              <a:t>При этом доля недавнего лидера, </a:t>
            </a:r>
            <a:r>
              <a:rPr lang="ru-RU" sz="2000" b="1" dirty="0" smtClean="0"/>
              <a:t>США</a:t>
            </a:r>
            <a:r>
              <a:rPr lang="ru-RU" sz="2000" dirty="0" smtClean="0"/>
              <a:t>, </a:t>
            </a:r>
            <a:r>
              <a:rPr lang="ru-RU" sz="2000" dirty="0" smtClean="0"/>
              <a:t>в общем объеме мирового экспорта </a:t>
            </a:r>
            <a:r>
              <a:rPr lang="ru-RU" sz="2000" dirty="0" err="1" smtClean="0"/>
              <a:t>хайтек-продукции</a:t>
            </a:r>
            <a:r>
              <a:rPr lang="ru-RU" sz="2000" dirty="0" smtClean="0"/>
              <a:t> с 1995-го по 2008 год упала </a:t>
            </a:r>
            <a:r>
              <a:rPr lang="ru-RU" sz="2000" u="sng" dirty="0" smtClean="0"/>
              <a:t>с 21 до 14%, </a:t>
            </a:r>
            <a:r>
              <a:rPr lang="ru-RU" sz="2000" dirty="0" smtClean="0"/>
              <a:t>и главным виновником этого стало резкое сокращение американского экспорта продукции </a:t>
            </a:r>
            <a:r>
              <a:rPr lang="ru-RU" sz="2000" dirty="0" err="1" smtClean="0"/>
              <a:t>ИКТ-отрасли</a:t>
            </a:r>
            <a:r>
              <a:rPr lang="ru-RU" sz="2000" dirty="0" smtClean="0"/>
              <a:t>. Заметно снизилась и доля </a:t>
            </a:r>
            <a:r>
              <a:rPr lang="ru-RU" sz="2000" b="1" dirty="0" smtClean="0"/>
              <a:t>Японии</a:t>
            </a:r>
            <a:r>
              <a:rPr lang="ru-RU" sz="2000" dirty="0" smtClean="0"/>
              <a:t> — </a:t>
            </a:r>
            <a:r>
              <a:rPr lang="ru-RU" sz="2000" u="sng" dirty="0" smtClean="0"/>
              <a:t>с 18 до 8%,</a:t>
            </a:r>
            <a:r>
              <a:rPr lang="ru-RU" sz="2000" dirty="0" smtClean="0"/>
              <a:t> тогда как доля высокотехнологичного экспорта </a:t>
            </a:r>
            <a:r>
              <a:rPr lang="ru-RU" sz="2000" b="1" dirty="0" smtClean="0"/>
              <a:t>стран ЕС </a:t>
            </a:r>
            <a:r>
              <a:rPr lang="ru-RU" sz="2000" dirty="0" smtClean="0"/>
              <a:t>за это время практически </a:t>
            </a:r>
            <a:r>
              <a:rPr lang="ru-RU" sz="2000" dirty="0" smtClean="0"/>
              <a:t>не изменилась </a:t>
            </a:r>
            <a:r>
              <a:rPr lang="ru-RU" sz="2000" dirty="0" smtClean="0"/>
              <a:t>(16 и 17%). Новым же мировым лидером в этой сфере мировой </a:t>
            </a:r>
            <a:r>
              <a:rPr lang="ru-RU" sz="2000" dirty="0" err="1" smtClean="0"/>
              <a:t>хайтек-торговли</a:t>
            </a:r>
            <a:r>
              <a:rPr lang="ru-RU" sz="2000" dirty="0" smtClean="0"/>
              <a:t> стал </a:t>
            </a:r>
            <a:r>
              <a:rPr lang="ru-RU" sz="2000" b="1" dirty="0" smtClean="0"/>
              <a:t>Китай</a:t>
            </a:r>
            <a:r>
              <a:rPr lang="ru-RU" sz="2000" dirty="0" smtClean="0"/>
              <a:t>, более чем в три раза увеличивший свою долю — </a:t>
            </a:r>
            <a:r>
              <a:rPr lang="ru-RU" sz="2000" u="sng" dirty="0" smtClean="0"/>
              <a:t>с 6 до 20</a:t>
            </a:r>
            <a:r>
              <a:rPr lang="ru-RU" sz="2000" u="sng" dirty="0" smtClean="0"/>
              <a:t>%.</a:t>
            </a:r>
          </a:p>
          <a:p>
            <a:endParaRPr lang="ru-RU" sz="400" u="sng" dirty="0" smtClean="0"/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      (</a:t>
            </a:r>
            <a:r>
              <a:rPr lang="ru-RU" sz="1600" dirty="0" smtClean="0">
                <a:solidFill>
                  <a:srgbClr val="000000"/>
                </a:solidFill>
              </a:rPr>
              <a:t>по данным доклада Национального научного фонда США (</a:t>
            </a:r>
            <a:r>
              <a:rPr lang="en-US" sz="1600" dirty="0" smtClean="0">
                <a:solidFill>
                  <a:srgbClr val="000000"/>
                </a:solidFill>
              </a:rPr>
              <a:t>NSF</a:t>
            </a:r>
            <a:r>
              <a:rPr lang="ru-RU" sz="1600" dirty="0" smtClean="0">
                <a:solidFill>
                  <a:srgbClr val="000000"/>
                </a:solidFill>
              </a:rPr>
              <a:t>) «</a:t>
            </a:r>
            <a:r>
              <a:rPr lang="en-US" sz="1600" dirty="0" smtClean="0">
                <a:solidFill>
                  <a:srgbClr val="000000"/>
                </a:solidFill>
              </a:rPr>
              <a:t>Science and Engineering Indicators</a:t>
            </a:r>
            <a:r>
              <a:rPr lang="ru-RU" sz="1600" dirty="0" smtClean="0">
                <a:solidFill>
                  <a:srgbClr val="000000"/>
                </a:solidFill>
              </a:rPr>
              <a:t>: 2010»).</a:t>
            </a:r>
            <a:endParaRPr lang="ru-RU" sz="1600" u="sng" dirty="0" smtClean="0">
              <a:solidFill>
                <a:srgbClr val="000000"/>
              </a:solidFill>
            </a:endParaRPr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62052"/>
            <a:ext cx="8715436" cy="5495948"/>
          </a:xfrm>
        </p:spPr>
        <p:txBody>
          <a:bodyPr/>
          <a:lstStyle/>
          <a:p>
            <a:r>
              <a:rPr lang="ru-RU" sz="1600" dirty="0" smtClean="0"/>
              <a:t>Из </a:t>
            </a:r>
            <a:r>
              <a:rPr lang="ru-RU" sz="1600" dirty="0" smtClean="0"/>
              <a:t>основных </a:t>
            </a:r>
            <a:r>
              <a:rPr lang="ru-RU" sz="1600" dirty="0" smtClean="0"/>
              <a:t>категорий высокотехнологичной продукции, рассматриваемых в докладе NSF</a:t>
            </a:r>
            <a:r>
              <a:rPr lang="ru-RU" sz="1600" b="1" dirty="0" smtClean="0"/>
              <a:t>, США </a:t>
            </a:r>
            <a:r>
              <a:rPr lang="ru-RU" sz="1600" dirty="0" smtClean="0"/>
              <a:t>удалось сохранить мировое экспортное лидерство лишь в </a:t>
            </a:r>
            <a:r>
              <a:rPr lang="ru-RU" sz="1600" dirty="0" smtClean="0"/>
              <a:t>аэрокосмической </a:t>
            </a:r>
            <a:r>
              <a:rPr lang="ru-RU" sz="1600" dirty="0" smtClean="0"/>
              <a:t>отрасли, где они удерживают около 50%. Европейцы уверенно доминируют в фармацевтическом секторе (на </a:t>
            </a:r>
            <a:r>
              <a:rPr lang="ru-RU" sz="1600" b="1" dirty="0" smtClean="0"/>
              <a:t>ЕС</a:t>
            </a:r>
            <a:r>
              <a:rPr lang="ru-RU" sz="1600" dirty="0" smtClean="0"/>
              <a:t> стабильно приходится более 40% мирового экспорта в этой категории), а также сохраняют сильные позиции в аэрокосмической отрасли (чуть менее 30</a:t>
            </a:r>
            <a:r>
              <a:rPr lang="ru-RU" sz="1600" dirty="0" smtClean="0"/>
              <a:t>%).</a:t>
            </a:r>
            <a:endParaRPr lang="ru-RU" sz="1600" dirty="0" smtClean="0"/>
          </a:p>
          <a:p>
            <a:r>
              <a:rPr lang="ru-RU" sz="1600" b="1" dirty="0" smtClean="0"/>
              <a:t>Китай </a:t>
            </a:r>
            <a:r>
              <a:rPr lang="ru-RU" sz="1600" dirty="0" smtClean="0"/>
              <a:t>же за этот период резко вырвался вперед по части экспорта компьютеров и офисного оборудования, захватив почти 40% мирового экспортного </a:t>
            </a:r>
            <a:r>
              <a:rPr lang="ru-RU" sz="1600" dirty="0" smtClean="0"/>
              <a:t>рынка.</a:t>
            </a:r>
            <a:endParaRPr lang="ru-RU" sz="1600" dirty="0" smtClean="0"/>
          </a:p>
          <a:p>
            <a:r>
              <a:rPr lang="ru-RU" sz="1600" dirty="0" smtClean="0"/>
              <a:t>Конечная </a:t>
            </a:r>
            <a:r>
              <a:rPr lang="ru-RU" sz="1600" dirty="0" smtClean="0"/>
              <a:t>сборка </a:t>
            </a:r>
            <a:r>
              <a:rPr lang="ru-RU" sz="1600" dirty="0" err="1" smtClean="0"/>
              <a:t>ИКТ-продуктов</a:t>
            </a:r>
            <a:r>
              <a:rPr lang="ru-RU" sz="1600" dirty="0" smtClean="0"/>
              <a:t> и компонентов окончательно переместилась из США, стран ЕС и Японии в Азию, прежде всего в Китай: доля КНР в импорте различного электронного оборудования ведущими промышленно-развитыми странами мира с 1995-го по 2008 год выросла в среднем с 10 до 40–50%. 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</a:t>
            </a:r>
            <a:r>
              <a:rPr lang="ru-RU" sz="1600" dirty="0" smtClean="0"/>
              <a:t>     Таким </a:t>
            </a:r>
            <a:r>
              <a:rPr lang="ru-RU" sz="1600" dirty="0" smtClean="0"/>
              <a:t>образом, Китай стал крупнейшим мировым сборочным цехом </a:t>
            </a:r>
            <a:r>
              <a:rPr lang="ru-RU" sz="1600" dirty="0" err="1" smtClean="0"/>
              <a:t>ИКТ-продукции</a:t>
            </a:r>
            <a:r>
              <a:rPr lang="ru-RU" sz="1600" dirty="0" smtClean="0"/>
              <a:t>, тогда как страны так называемой «азиатской девятки» (</a:t>
            </a:r>
            <a:r>
              <a:rPr lang="ru-RU" sz="1600" b="1" dirty="0" smtClean="0"/>
              <a:t>Индия, Индонезия, Малайзия, Филиппины, Сингапур, Южная Корея, Тайвань, Таиланд и Вьетнам</a:t>
            </a:r>
            <a:r>
              <a:rPr lang="ru-RU" sz="1600" dirty="0" smtClean="0"/>
              <a:t>) дружно переквалифицировались в главных поставщиков </a:t>
            </a:r>
            <a:r>
              <a:rPr lang="ru-RU" sz="1600" dirty="0" err="1" smtClean="0"/>
              <a:t>ИКТ-комплектующих</a:t>
            </a:r>
            <a:r>
              <a:rPr lang="ru-RU" sz="1600" dirty="0" smtClean="0"/>
              <a:t> и полуфабрикатов: доля этих стран в импорте Китаем этих видов продукции выросла с 40% в 1995 году до 71% в 2008-м, а особенно заметно  а этот период выросла импортная доля Тайваня — с 11 до 23% и Южной Кореи — с 8 до 14%.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38576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dirty="0" smtClean="0"/>
              <a:t>Стоит отметить, что Соединенные </a:t>
            </a:r>
            <a:r>
              <a:rPr lang="ru-RU" sz="2000" dirty="0" smtClean="0"/>
              <a:t>Штаты компенсируют свой приличный суммарный дефицит в торговле </a:t>
            </a:r>
            <a:r>
              <a:rPr lang="ru-RU" sz="2000" dirty="0" err="1" smtClean="0"/>
              <a:t>хайтек-продукцией</a:t>
            </a:r>
            <a:r>
              <a:rPr lang="ru-RU" sz="2000" dirty="0" smtClean="0"/>
              <a:t> за счет предоставления значительного объема различных интеллектуальных услуг, так называемых </a:t>
            </a:r>
            <a:r>
              <a:rPr lang="ru-RU" sz="2000" dirty="0" err="1" smtClean="0"/>
              <a:t>knowledge-intensive</a:t>
            </a:r>
            <a:r>
              <a:rPr lang="ru-RU" sz="2000" dirty="0" smtClean="0"/>
              <a:t> </a:t>
            </a:r>
            <a:r>
              <a:rPr lang="ru-RU" sz="2000" dirty="0" err="1" smtClean="0"/>
              <a:t>services</a:t>
            </a:r>
            <a:r>
              <a:rPr lang="ru-RU" sz="2000" dirty="0" smtClean="0"/>
              <a:t>, прежде всего в сфере научно-технологического, финансового и </a:t>
            </a:r>
            <a:r>
              <a:rPr lang="ru-RU" sz="2000" dirty="0" err="1" smtClean="0"/>
              <a:t>бизнес-консалтинга</a:t>
            </a:r>
            <a:r>
              <a:rPr lang="ru-RU" sz="2000" dirty="0" smtClean="0"/>
              <a:t>, что по сути означает торговлю неявным знанием. Этот экспорт принес Соединенным Штатам в 2007 году 185 </a:t>
            </a:r>
            <a:r>
              <a:rPr lang="ru-RU" sz="2000" dirty="0" err="1" smtClean="0"/>
              <a:t>млрд</a:t>
            </a:r>
            <a:r>
              <a:rPr lang="ru-RU" sz="2000" dirty="0" smtClean="0"/>
              <a:t> долларов, тогда как импорт тех же услуг составил 138 </a:t>
            </a:r>
            <a:r>
              <a:rPr lang="ru-RU" sz="2000" dirty="0" err="1" smtClean="0"/>
              <a:t>млрд</a:t>
            </a:r>
            <a:r>
              <a:rPr lang="ru-RU" sz="2000" dirty="0" smtClean="0"/>
              <a:t> (</a:t>
            </a:r>
            <a:r>
              <a:rPr lang="ru-RU" sz="2000" dirty="0" err="1" smtClean="0"/>
              <a:t>профицит</a:t>
            </a:r>
            <a:r>
              <a:rPr lang="ru-RU" sz="2000" dirty="0" smtClean="0"/>
              <a:t> почти 50 </a:t>
            </a:r>
            <a:r>
              <a:rPr lang="ru-RU" sz="2000" dirty="0" err="1" smtClean="0"/>
              <a:t>млрд</a:t>
            </a:r>
            <a:r>
              <a:rPr lang="ru-RU" sz="2000" dirty="0" smtClean="0"/>
              <a:t> долларов). А основными реципиентами этих услуг были страны Евросоюза (42%) и Латинской Америки (21%), тогда как на Азиатский регион они распространялись в значительно меньших объемах.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ехноглобализм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785926"/>
          <a:ext cx="822960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42910" y="1357298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Технологическая глобализация </a:t>
            </a:r>
            <a:r>
              <a:rPr lang="ru-RU" dirty="0" smtClean="0"/>
              <a:t>- международные передвижения научных и технологических знаний.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Локализация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643998" cy="4752988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/>
              <a:t>     </a:t>
            </a:r>
            <a:r>
              <a:rPr lang="ru-RU" sz="2400" b="1" dirty="0" smtClean="0"/>
              <a:t>Локализация</a:t>
            </a:r>
            <a:r>
              <a:rPr lang="ru-RU" sz="2400" dirty="0" smtClean="0"/>
              <a:t> </a:t>
            </a:r>
            <a:r>
              <a:rPr lang="ru-RU" sz="2400" dirty="0" smtClean="0"/>
              <a:t>- это процесс использования существенных экономических мощностей географически очерченного региона (в рамках страны) или даже крупного города для того, чтобы успешно осуществлять инновации и совместно конкурировать посредством взаимосвязанных сетей и альянсов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снижение </a:t>
            </a:r>
            <a:r>
              <a:rPr lang="ru-RU" sz="2400" dirty="0" err="1" smtClean="0"/>
              <a:t>трансакционных</a:t>
            </a:r>
            <a:r>
              <a:rPr lang="ru-RU" sz="2400" dirty="0" smtClean="0"/>
              <a:t> издержек,</a:t>
            </a:r>
          </a:p>
          <a:p>
            <a:r>
              <a:rPr lang="ru-RU" sz="2400" dirty="0" smtClean="0"/>
              <a:t>использование </a:t>
            </a:r>
            <a:r>
              <a:rPr lang="ru-RU" sz="2400" dirty="0" smtClean="0"/>
              <a:t>местной отраслевой среды и культуры, </a:t>
            </a:r>
            <a:endParaRPr lang="ru-RU" sz="2400" dirty="0" smtClean="0"/>
          </a:p>
          <a:p>
            <a:r>
              <a:rPr lang="ru-RU" sz="2400" dirty="0" smtClean="0"/>
              <a:t>повышение </a:t>
            </a:r>
            <a:r>
              <a:rPr lang="ru-RU" sz="2400" dirty="0" smtClean="0"/>
              <a:t>инновационного потенциала. </a:t>
            </a:r>
          </a:p>
          <a:p>
            <a:r>
              <a:rPr lang="ru-RU" sz="2400" dirty="0" smtClean="0"/>
              <a:t>комплексные механизмы разработки технологии. </a:t>
            </a:r>
            <a:endParaRPr lang="ru-RU" sz="2400" dirty="0" smtClean="0"/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072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800" b="1" dirty="0" err="1" smtClean="0"/>
              <a:t>Технопротекционизм</a:t>
            </a:r>
            <a:r>
              <a:rPr lang="ru-RU" sz="1800" dirty="0" smtClean="0"/>
              <a:t> </a:t>
            </a:r>
            <a:r>
              <a:rPr lang="ru-RU" sz="1800" dirty="0" smtClean="0"/>
              <a:t>реализуется в форме ограничения доступа иностранных компаний на национальные рынки, в отрасли или исследовательские программы. Однако национальные фирмы могут выигрывать от взаимного международного обмена, а ограничение доступа иностранных фирм, как правило, приводит к ухудшению доступа национальных компаний к зарубежным технологиям, что в конечном счете может не улучшить, а ухудшить их конкурентоспособность.</a:t>
            </a:r>
          </a:p>
          <a:p>
            <a:r>
              <a:rPr lang="ru-RU" sz="1800" b="1" dirty="0" err="1" smtClean="0"/>
              <a:t>Технонационализм</a:t>
            </a:r>
            <a:r>
              <a:rPr lang="ru-RU" sz="1800" dirty="0" smtClean="0"/>
              <a:t> – это подход, при котором основное внимание уделяется технологическим возможностям национальных организаций, причем при этом полагается, что эти возможности могут быть созданы усилиями, предпринимаемыми в рамках данной страны. Сторонники такого подхода считают, что переориентация, смещение акцентов с национальной конкурентоспособности, основанной на активах, продукции и технологиях, на национальную задачу улучшения жизненного уровня граждан путем увеличения национального вклада в мировую экономику логически соответствует становлению и развитию экономики знаний. По их мнению, при </a:t>
            </a:r>
            <a:r>
              <a:rPr lang="ru-RU" sz="1800" dirty="0" err="1" smtClean="0"/>
              <a:t>технонационализме</a:t>
            </a:r>
            <a:r>
              <a:rPr lang="ru-RU" sz="1800" dirty="0" smtClean="0"/>
              <a:t> национальные инновационные системы характеризуются своей открытостью.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AC0A-5E72-49A7-AA68-18C89247FB05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cdb2004167l 3">
      <a:dk1>
        <a:srgbClr val="132767"/>
      </a:dk1>
      <a:lt1>
        <a:srgbClr val="FFFFFF"/>
      </a:lt1>
      <a:dk2>
        <a:srgbClr val="184BB2"/>
      </a:dk2>
      <a:lt2>
        <a:srgbClr val="C0C0C0"/>
      </a:lt2>
      <a:accent1>
        <a:srgbClr val="22A2E2"/>
      </a:accent1>
      <a:accent2>
        <a:srgbClr val="81CFEB"/>
      </a:accent2>
      <a:accent3>
        <a:srgbClr val="FFFFFF"/>
      </a:accent3>
      <a:accent4>
        <a:srgbClr val="0E2057"/>
      </a:accent4>
      <a:accent5>
        <a:srgbClr val="ABCEEE"/>
      </a:accent5>
      <a:accent6>
        <a:srgbClr val="74BBD5"/>
      </a:accent6>
      <a:hlink>
        <a:srgbClr val="55ABA9"/>
      </a:hlink>
      <a:folHlink>
        <a:srgbClr val="DCCA42"/>
      </a:folHlink>
    </a:clrScheme>
    <a:fontScheme name="cdb2004167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67l 1">
        <a:dk1>
          <a:srgbClr val="0E3558"/>
        </a:dk1>
        <a:lt1>
          <a:srgbClr val="FFFFFF"/>
        </a:lt1>
        <a:dk2>
          <a:srgbClr val="006666"/>
        </a:dk2>
        <a:lt2>
          <a:srgbClr val="969696"/>
        </a:lt2>
        <a:accent1>
          <a:srgbClr val="E3BE05"/>
        </a:accent1>
        <a:accent2>
          <a:srgbClr val="4BC77A"/>
        </a:accent2>
        <a:accent3>
          <a:srgbClr val="FFFFFF"/>
        </a:accent3>
        <a:accent4>
          <a:srgbClr val="0A2C4A"/>
        </a:accent4>
        <a:accent5>
          <a:srgbClr val="EFDBAA"/>
        </a:accent5>
        <a:accent6>
          <a:srgbClr val="43B46E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67l 2">
        <a:dk1>
          <a:srgbClr val="55238D"/>
        </a:dk1>
        <a:lt1>
          <a:srgbClr val="FFFFFF"/>
        </a:lt1>
        <a:dk2>
          <a:srgbClr val="754ECC"/>
        </a:dk2>
        <a:lt2>
          <a:srgbClr val="C0C0C0"/>
        </a:lt2>
        <a:accent1>
          <a:srgbClr val="869EEC"/>
        </a:accent1>
        <a:accent2>
          <a:srgbClr val="EFA441"/>
        </a:accent2>
        <a:accent3>
          <a:srgbClr val="FFFFFF"/>
        </a:accent3>
        <a:accent4>
          <a:srgbClr val="471C78"/>
        </a:accent4>
        <a:accent5>
          <a:srgbClr val="C3CCF4"/>
        </a:accent5>
        <a:accent6>
          <a:srgbClr val="D9943A"/>
        </a:accent6>
        <a:hlink>
          <a:srgbClr val="63C398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67l 3">
        <a:dk1>
          <a:srgbClr val="132767"/>
        </a:dk1>
        <a:lt1>
          <a:srgbClr val="FFFFFF"/>
        </a:lt1>
        <a:dk2>
          <a:srgbClr val="184BB2"/>
        </a:dk2>
        <a:lt2>
          <a:srgbClr val="C0C0C0"/>
        </a:lt2>
        <a:accent1>
          <a:srgbClr val="22A2E2"/>
        </a:accent1>
        <a:accent2>
          <a:srgbClr val="81CFEB"/>
        </a:accent2>
        <a:accent3>
          <a:srgbClr val="FFFFFF"/>
        </a:accent3>
        <a:accent4>
          <a:srgbClr val="0E2057"/>
        </a:accent4>
        <a:accent5>
          <a:srgbClr val="ABCEEE"/>
        </a:accent5>
        <a:accent6>
          <a:srgbClr val="74BBD5"/>
        </a:accent6>
        <a:hlink>
          <a:srgbClr val="55ABA9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93</TotalTime>
  <Words>1474</Words>
  <Application>Microsoft Office PowerPoint</Application>
  <PresentationFormat>Экран (4:3)</PresentationFormat>
  <Paragraphs>96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Тема2</vt:lpstr>
      <vt:lpstr>Image</vt:lpstr>
      <vt:lpstr>Международный трансфер технологий и техноглобализм</vt:lpstr>
      <vt:lpstr>Трансфер технологий</vt:lpstr>
      <vt:lpstr>Слайд 3</vt:lpstr>
      <vt:lpstr>Определение Винода Кумара</vt:lpstr>
      <vt:lpstr>Слайд 5</vt:lpstr>
      <vt:lpstr>Слайд 6</vt:lpstr>
      <vt:lpstr>Реальный ТТ невозможен :</vt:lpstr>
      <vt:lpstr>Мировая технологическая пирамида </vt:lpstr>
      <vt:lpstr>Слайд 9</vt:lpstr>
      <vt:lpstr>* - Дилемма трансфера технологий</vt:lpstr>
      <vt:lpstr>Второй ярус поджимает </vt:lpstr>
      <vt:lpstr>Слайд 12</vt:lpstr>
      <vt:lpstr>Слайд 13</vt:lpstr>
      <vt:lpstr>Техноглобализм</vt:lpstr>
      <vt:lpstr>Локализация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трансфер технологий и техноглобализм</dc:title>
  <dc:creator>Admin</dc:creator>
  <cp:lastModifiedBy>Admin</cp:lastModifiedBy>
  <cp:revision>19</cp:revision>
  <dcterms:created xsi:type="dcterms:W3CDTF">2013-06-15T08:04:12Z</dcterms:created>
  <dcterms:modified xsi:type="dcterms:W3CDTF">2013-06-15T09:37:43Z</dcterms:modified>
</cp:coreProperties>
</file>