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70" r:id="rId3"/>
    <p:sldId id="258" r:id="rId4"/>
    <p:sldId id="259" r:id="rId5"/>
    <p:sldId id="263" r:id="rId6"/>
    <p:sldId id="269" r:id="rId7"/>
    <p:sldId id="260" r:id="rId8"/>
    <p:sldId id="261" r:id="rId9"/>
    <p:sldId id="271" r:id="rId10"/>
    <p:sldId id="276" r:id="rId11"/>
    <p:sldId id="262" r:id="rId12"/>
    <p:sldId id="273" r:id="rId13"/>
    <p:sldId id="274" r:id="rId14"/>
    <p:sldId id="275" r:id="rId15"/>
    <p:sldId id="277" r:id="rId16"/>
    <p:sldId id="278" r:id="rId17"/>
    <p:sldId id="279" r:id="rId18"/>
    <p:sldId id="264" r:id="rId19"/>
    <p:sldId id="272" r:id="rId20"/>
    <p:sldId id="26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398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46EC6-E861-4BB1-B8C8-00B44C57C12B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178BC-7316-4D6F-ABBD-0A7F618341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319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70F7996-2923-4E3B-B991-D5F085F54CAF}" type="slidenum">
              <a:rPr lang="ru-RU">
                <a:solidFill>
                  <a:prstClr val="black"/>
                </a:solidFill>
              </a:rPr>
              <a:pPr eaLnBrk="1" hangingPunct="1"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6386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381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3665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5094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4858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1354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5753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0267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178BC-7316-4D6F-ABBD-0A7F618341B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7264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0" y="-30163"/>
            <a:ext cx="9067800" cy="6889751"/>
            <a:chOff x="0" y="-30477"/>
            <a:chExt cx="9067800" cy="6889273"/>
          </a:xfrm>
        </p:grpSpPr>
        <p:cxnSp>
          <p:nvCxnSpPr>
            <p:cNvPr id="5" name="Straight Connector 109"/>
            <p:cNvCxnSpPr/>
            <p:nvPr/>
          </p:nvCxnSpPr>
          <p:spPr>
            <a:xfrm rot="16200000" flipH="1">
              <a:off x="-1447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6"/>
            <p:cNvCxnSpPr/>
            <p:nvPr/>
          </p:nvCxnSpPr>
          <p:spPr>
            <a:xfrm rot="16200000" flipH="1">
              <a:off x="-16380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77"/>
            <p:cNvCxnSpPr/>
            <p:nvPr/>
          </p:nvCxnSpPr>
          <p:spPr>
            <a:xfrm rot="5400000">
              <a:off x="-1485662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80"/>
            <p:cNvCxnSpPr/>
            <p:nvPr/>
          </p:nvCxnSpPr>
          <p:spPr>
            <a:xfrm rot="5400000">
              <a:off x="-32382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1"/>
            <p:cNvCxnSpPr/>
            <p:nvPr/>
          </p:nvCxnSpPr>
          <p:spPr>
            <a:xfrm rot="16200000" flipH="1">
              <a:off x="-33144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2"/>
            <p:cNvCxnSpPr/>
            <p:nvPr/>
          </p:nvCxnSpPr>
          <p:spPr>
            <a:xfrm rot="16200000" flipH="1">
              <a:off x="-1371362" y="2971246"/>
              <a:ext cx="6857524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3"/>
            <p:cNvCxnSpPr/>
            <p:nvPr/>
          </p:nvCxnSpPr>
          <p:spPr>
            <a:xfrm rot="16200000" flipH="1">
              <a:off x="-2819162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4"/>
            <p:cNvCxnSpPr/>
            <p:nvPr/>
          </p:nvCxnSpPr>
          <p:spPr>
            <a:xfrm rot="5400000">
              <a:off x="-2704862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5"/>
            <p:cNvCxnSpPr/>
            <p:nvPr/>
          </p:nvCxnSpPr>
          <p:spPr>
            <a:xfrm rot="16200000" flipH="1">
              <a:off x="-2133362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86"/>
            <p:cNvCxnSpPr/>
            <p:nvPr/>
          </p:nvCxnSpPr>
          <p:spPr>
            <a:xfrm rot="16200000" flipH="1">
              <a:off x="-31239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7"/>
            <p:cNvCxnSpPr/>
            <p:nvPr/>
          </p:nvCxnSpPr>
          <p:spPr>
            <a:xfrm rot="16200000" flipH="1">
              <a:off x="-18285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8"/>
            <p:cNvCxnSpPr/>
            <p:nvPr/>
          </p:nvCxnSpPr>
          <p:spPr>
            <a:xfrm rot="16200000" flipH="1">
              <a:off x="-28191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9"/>
            <p:cNvCxnSpPr/>
            <p:nvPr/>
          </p:nvCxnSpPr>
          <p:spPr>
            <a:xfrm rot="16200000" flipH="1">
              <a:off x="-2438162" y="3123646"/>
              <a:ext cx="6857524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4"/>
            <p:cNvCxnSpPr/>
            <p:nvPr/>
          </p:nvCxnSpPr>
          <p:spPr>
            <a:xfrm rot="5400000">
              <a:off x="-1731724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5"/>
            <p:cNvCxnSpPr/>
            <p:nvPr/>
          </p:nvCxnSpPr>
          <p:spPr>
            <a:xfrm rot="5400000">
              <a:off x="-1141968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68"/>
            <p:cNvCxnSpPr/>
            <p:nvPr/>
          </p:nvCxnSpPr>
          <p:spPr>
            <a:xfrm rot="5400000">
              <a:off x="-9141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2"/>
            <p:cNvCxnSpPr/>
            <p:nvPr/>
          </p:nvCxnSpPr>
          <p:spPr>
            <a:xfrm rot="5400000">
              <a:off x="-1855549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0"/>
            <p:cNvCxnSpPr/>
            <p:nvPr/>
          </p:nvCxnSpPr>
          <p:spPr>
            <a:xfrm rot="16200000" flipH="1">
              <a:off x="-26429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4"/>
            <p:cNvCxnSpPr/>
            <p:nvPr/>
          </p:nvCxnSpPr>
          <p:spPr>
            <a:xfrm rot="16200000" flipH="1">
              <a:off x="-1953974" y="3325258"/>
              <a:ext cx="6857524" cy="206375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7"/>
            <p:cNvCxnSpPr/>
            <p:nvPr/>
          </p:nvCxnSpPr>
          <p:spPr>
            <a:xfrm rot="16200000" flipH="1">
              <a:off x="-2361962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8"/>
            <p:cNvCxnSpPr/>
            <p:nvPr/>
          </p:nvCxnSpPr>
          <p:spPr>
            <a:xfrm rot="16200000" flipH="1">
              <a:off x="-21333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9"/>
            <p:cNvCxnSpPr/>
            <p:nvPr/>
          </p:nvCxnSpPr>
          <p:spPr>
            <a:xfrm rot="16200000" flipH="1">
              <a:off x="106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0"/>
            <p:cNvCxnSpPr/>
            <p:nvPr/>
          </p:nvCxnSpPr>
          <p:spPr>
            <a:xfrm rot="16200000" flipH="1">
              <a:off x="876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1"/>
            <p:cNvCxnSpPr/>
            <p:nvPr/>
          </p:nvCxnSpPr>
          <p:spPr>
            <a:xfrm rot="5400000">
              <a:off x="1028938" y="3237946"/>
              <a:ext cx="6857524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12"/>
            <p:cNvCxnSpPr/>
            <p:nvPr/>
          </p:nvCxnSpPr>
          <p:spPr>
            <a:xfrm rot="5400000">
              <a:off x="-723662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13"/>
            <p:cNvCxnSpPr/>
            <p:nvPr/>
          </p:nvCxnSpPr>
          <p:spPr>
            <a:xfrm rot="16200000" flipH="1">
              <a:off x="-799862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14"/>
            <p:cNvCxnSpPr/>
            <p:nvPr/>
          </p:nvCxnSpPr>
          <p:spPr>
            <a:xfrm rot="5400000">
              <a:off x="-152161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15"/>
            <p:cNvCxnSpPr/>
            <p:nvPr/>
          </p:nvCxnSpPr>
          <p:spPr>
            <a:xfrm rot="16200000" flipH="1">
              <a:off x="-304562" y="3199846"/>
              <a:ext cx="6857524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16"/>
            <p:cNvCxnSpPr/>
            <p:nvPr/>
          </p:nvCxnSpPr>
          <p:spPr>
            <a:xfrm rot="5400000">
              <a:off x="-190262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17"/>
            <p:cNvCxnSpPr/>
            <p:nvPr/>
          </p:nvCxnSpPr>
          <p:spPr>
            <a:xfrm rot="16200000" flipH="1">
              <a:off x="381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18"/>
            <p:cNvCxnSpPr/>
            <p:nvPr/>
          </p:nvCxnSpPr>
          <p:spPr>
            <a:xfrm rot="16200000" flipH="1">
              <a:off x="-609362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9"/>
            <p:cNvCxnSpPr/>
            <p:nvPr/>
          </p:nvCxnSpPr>
          <p:spPr>
            <a:xfrm rot="16200000" flipH="1">
              <a:off x="6860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0"/>
            <p:cNvCxnSpPr/>
            <p:nvPr/>
          </p:nvCxnSpPr>
          <p:spPr>
            <a:xfrm rot="16200000" flipH="1">
              <a:off x="-304562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21"/>
            <p:cNvCxnSpPr/>
            <p:nvPr/>
          </p:nvCxnSpPr>
          <p:spPr>
            <a:xfrm rot="5400000">
              <a:off x="-1028462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22"/>
            <p:cNvCxnSpPr/>
            <p:nvPr/>
          </p:nvCxnSpPr>
          <p:spPr>
            <a:xfrm rot="5400000">
              <a:off x="782876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3"/>
            <p:cNvCxnSpPr/>
            <p:nvPr/>
          </p:nvCxnSpPr>
          <p:spPr>
            <a:xfrm rot="5400000">
              <a:off x="13726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4"/>
            <p:cNvCxnSpPr/>
            <p:nvPr/>
          </p:nvCxnSpPr>
          <p:spPr>
            <a:xfrm rot="5400000">
              <a:off x="1600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25"/>
            <p:cNvCxnSpPr/>
            <p:nvPr/>
          </p:nvCxnSpPr>
          <p:spPr>
            <a:xfrm rot="5400000">
              <a:off x="659051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26"/>
            <p:cNvCxnSpPr/>
            <p:nvPr/>
          </p:nvCxnSpPr>
          <p:spPr>
            <a:xfrm rot="16200000" flipH="1">
              <a:off x="-128349" y="3252233"/>
              <a:ext cx="6857524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227"/>
            <p:cNvCxnSpPr/>
            <p:nvPr/>
          </p:nvCxnSpPr>
          <p:spPr>
            <a:xfrm rot="16200000" flipH="1">
              <a:off x="560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28"/>
            <p:cNvCxnSpPr/>
            <p:nvPr/>
          </p:nvCxnSpPr>
          <p:spPr>
            <a:xfrm rot="16200000" flipH="1">
              <a:off x="152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29"/>
            <p:cNvCxnSpPr/>
            <p:nvPr/>
          </p:nvCxnSpPr>
          <p:spPr>
            <a:xfrm rot="16200000" flipH="1">
              <a:off x="381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36"/>
            <p:cNvCxnSpPr/>
            <p:nvPr/>
          </p:nvCxnSpPr>
          <p:spPr>
            <a:xfrm rot="16200000" flipH="1">
              <a:off x="2743438" y="3352246"/>
              <a:ext cx="6857524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37"/>
            <p:cNvCxnSpPr/>
            <p:nvPr/>
          </p:nvCxnSpPr>
          <p:spPr>
            <a:xfrm rot="16200000" flipH="1">
              <a:off x="20957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8"/>
            <p:cNvCxnSpPr/>
            <p:nvPr/>
          </p:nvCxnSpPr>
          <p:spPr>
            <a:xfrm rot="5400000">
              <a:off x="27053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39"/>
            <p:cNvCxnSpPr/>
            <p:nvPr/>
          </p:nvCxnSpPr>
          <p:spPr>
            <a:xfrm rot="5400000">
              <a:off x="1829038" y="3276046"/>
              <a:ext cx="6857524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40"/>
            <p:cNvCxnSpPr/>
            <p:nvPr/>
          </p:nvCxnSpPr>
          <p:spPr>
            <a:xfrm rot="16200000" flipH="1">
              <a:off x="10670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41"/>
            <p:cNvCxnSpPr/>
            <p:nvPr/>
          </p:nvCxnSpPr>
          <p:spPr>
            <a:xfrm rot="16200000" flipH="1">
              <a:off x="23624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42"/>
            <p:cNvCxnSpPr/>
            <p:nvPr/>
          </p:nvCxnSpPr>
          <p:spPr>
            <a:xfrm rot="5400000">
              <a:off x="2646601" y="2722008"/>
              <a:ext cx="6857524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43"/>
            <p:cNvCxnSpPr/>
            <p:nvPr/>
          </p:nvCxnSpPr>
          <p:spPr>
            <a:xfrm rot="5400000">
              <a:off x="3049032" y="3276840"/>
              <a:ext cx="6857524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44"/>
            <p:cNvCxnSpPr/>
            <p:nvPr/>
          </p:nvCxnSpPr>
          <p:spPr>
            <a:xfrm rot="5400000">
              <a:off x="2895838" y="3276046"/>
              <a:ext cx="6857524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45"/>
            <p:cNvCxnSpPr/>
            <p:nvPr/>
          </p:nvCxnSpPr>
          <p:spPr>
            <a:xfrm rot="5400000">
              <a:off x="2389426" y="3226833"/>
              <a:ext cx="6857524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46"/>
            <p:cNvCxnSpPr/>
            <p:nvPr/>
          </p:nvCxnSpPr>
          <p:spPr>
            <a:xfrm rot="16200000" flipH="1">
              <a:off x="22370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47"/>
            <p:cNvCxnSpPr/>
            <p:nvPr/>
          </p:nvCxnSpPr>
          <p:spPr>
            <a:xfrm rot="16200000" flipH="1">
              <a:off x="17528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48"/>
            <p:cNvCxnSpPr/>
            <p:nvPr/>
          </p:nvCxnSpPr>
          <p:spPr>
            <a:xfrm rot="16200000" flipH="1">
              <a:off x="19814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49"/>
            <p:cNvCxnSpPr/>
            <p:nvPr/>
          </p:nvCxnSpPr>
          <p:spPr>
            <a:xfrm rot="5400000">
              <a:off x="3467338" y="3314146"/>
              <a:ext cx="6857524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50"/>
            <p:cNvCxnSpPr/>
            <p:nvPr/>
          </p:nvCxnSpPr>
          <p:spPr>
            <a:xfrm rot="16200000" flipH="1">
              <a:off x="3467338" y="3314146"/>
              <a:ext cx="6857524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1"/>
            <p:cNvCxnSpPr/>
            <p:nvPr/>
          </p:nvCxnSpPr>
          <p:spPr>
            <a:xfrm rot="5400000">
              <a:off x="4038839" y="3428446"/>
              <a:ext cx="6857524" cy="3175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52"/>
            <p:cNvCxnSpPr/>
            <p:nvPr/>
          </p:nvCxnSpPr>
          <p:spPr>
            <a:xfrm rot="16200000" flipH="1">
              <a:off x="3886438" y="3199846"/>
              <a:ext cx="6857524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53"/>
            <p:cNvCxnSpPr/>
            <p:nvPr/>
          </p:nvCxnSpPr>
          <p:spPr>
            <a:xfrm rot="5400000">
              <a:off x="4000738" y="3237946"/>
              <a:ext cx="6857524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54"/>
            <p:cNvCxnSpPr/>
            <p:nvPr/>
          </p:nvCxnSpPr>
          <p:spPr>
            <a:xfrm rot="16200000" flipH="1">
              <a:off x="4572238" y="3199846"/>
              <a:ext cx="6857524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56"/>
            <p:cNvCxnSpPr/>
            <p:nvPr/>
          </p:nvCxnSpPr>
          <p:spPr>
            <a:xfrm rot="16200000" flipH="1">
              <a:off x="37340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57"/>
            <p:cNvCxnSpPr/>
            <p:nvPr/>
          </p:nvCxnSpPr>
          <p:spPr>
            <a:xfrm rot="5400000">
              <a:off x="3619738" y="3314146"/>
              <a:ext cx="6857524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58"/>
            <p:cNvCxnSpPr/>
            <p:nvPr/>
          </p:nvCxnSpPr>
          <p:spPr>
            <a:xfrm rot="16200000" flipH="1">
              <a:off x="42150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59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60"/>
            <p:cNvCxnSpPr/>
            <p:nvPr/>
          </p:nvCxnSpPr>
          <p:spPr>
            <a:xfrm rot="16200000" flipH="1">
              <a:off x="43436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61"/>
            <p:cNvCxnSpPr/>
            <p:nvPr/>
          </p:nvCxnSpPr>
          <p:spPr>
            <a:xfrm rot="16200000" flipH="1">
              <a:off x="4572238" y="3352246"/>
              <a:ext cx="6857524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63"/>
            <p:cNvCxnSpPr/>
            <p:nvPr/>
          </p:nvCxnSpPr>
          <p:spPr>
            <a:xfrm rot="16200000" flipH="1">
              <a:off x="5258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264"/>
            <p:cNvCxnSpPr/>
            <p:nvPr/>
          </p:nvCxnSpPr>
          <p:spPr>
            <a:xfrm rot="16200000" flipH="1">
              <a:off x="50675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265"/>
            <p:cNvCxnSpPr/>
            <p:nvPr/>
          </p:nvCxnSpPr>
          <p:spPr>
            <a:xfrm rot="5400000">
              <a:off x="5219938" y="3237946"/>
              <a:ext cx="6857524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66"/>
            <p:cNvCxnSpPr/>
            <p:nvPr/>
          </p:nvCxnSpPr>
          <p:spPr>
            <a:xfrm rot="16200000" flipH="1">
              <a:off x="4877038" y="3352246"/>
              <a:ext cx="6857524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67"/>
            <p:cNvCxnSpPr/>
            <p:nvPr/>
          </p:nvCxnSpPr>
          <p:spPr>
            <a:xfrm rot="5400000">
              <a:off x="5528707" y="3318116"/>
              <a:ext cx="6887685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69"/>
            <p:cNvCxnSpPr/>
            <p:nvPr/>
          </p:nvCxnSpPr>
          <p:spPr>
            <a:xfrm rot="5400000">
              <a:off x="4850051" y="3226833"/>
              <a:ext cx="6857524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70"/>
            <p:cNvCxnSpPr/>
            <p:nvPr/>
          </p:nvCxnSpPr>
          <p:spPr>
            <a:xfrm rot="16200000" flipH="1">
              <a:off x="4751626" y="3325258"/>
              <a:ext cx="6857524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277"/>
            <p:cNvCxnSpPr/>
            <p:nvPr/>
          </p:nvCxnSpPr>
          <p:spPr>
            <a:xfrm rot="5400000">
              <a:off x="5562839" y="3428446"/>
              <a:ext cx="6857524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82"/>
            <p:cNvCxnSpPr/>
            <p:nvPr/>
          </p:nvCxnSpPr>
          <p:spPr>
            <a:xfrm rot="5400000">
              <a:off x="2552938" y="3390346"/>
              <a:ext cx="6857524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288"/>
            <p:cNvCxnSpPr/>
            <p:nvPr/>
          </p:nvCxnSpPr>
          <p:spPr>
            <a:xfrm rot="16200000" flipH="1">
              <a:off x="3048238" y="3352246"/>
              <a:ext cx="6857524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91"/>
            <p:cNvCxnSpPr/>
            <p:nvPr/>
          </p:nvCxnSpPr>
          <p:spPr>
            <a:xfrm rot="16200000" flipH="1">
              <a:off x="3238738" y="3237946"/>
              <a:ext cx="6857524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293"/>
            <p:cNvCxnSpPr/>
            <p:nvPr/>
          </p:nvCxnSpPr>
          <p:spPr>
            <a:xfrm rot="5400000">
              <a:off x="2133838" y="3276046"/>
              <a:ext cx="6857524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297"/>
            <p:cNvCxnSpPr/>
            <p:nvPr/>
          </p:nvCxnSpPr>
          <p:spPr>
            <a:xfrm rot="16200000" flipH="1">
              <a:off x="3148251" y="3252233"/>
              <a:ext cx="6857524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98"/>
            <p:cNvCxnSpPr/>
            <p:nvPr/>
          </p:nvCxnSpPr>
          <p:spPr>
            <a:xfrm rot="5400000">
              <a:off x="3772138" y="3237946"/>
              <a:ext cx="6857524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01"/>
            <p:cNvCxnSpPr/>
            <p:nvPr/>
          </p:nvCxnSpPr>
          <p:spPr>
            <a:xfrm rot="5400000">
              <a:off x="4229338" y="2933146"/>
              <a:ext cx="6857524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306"/>
            <p:cNvCxnSpPr/>
            <p:nvPr/>
          </p:nvCxnSpPr>
          <p:spPr>
            <a:xfrm rot="16200000" flipH="1">
              <a:off x="1371044" y="3200640"/>
              <a:ext cx="6859112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0" y="2057400"/>
            <a:ext cx="4802188" cy="2820988"/>
            <a:chOff x="0" y="2057400"/>
            <a:chExt cx="4801394" cy="2820988"/>
          </a:xfrm>
        </p:grpSpPr>
        <p:cxnSp>
          <p:nvCxnSpPr>
            <p:cNvPr id="90" name="Straight Connector 116"/>
            <p:cNvCxnSpPr/>
            <p:nvPr/>
          </p:nvCxnSpPr>
          <p:spPr>
            <a:xfrm>
              <a:off x="0" y="20574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17"/>
            <p:cNvCxnSpPr/>
            <p:nvPr/>
          </p:nvCxnSpPr>
          <p:spPr>
            <a:xfrm>
              <a:off x="0" y="4876800"/>
              <a:ext cx="4799806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19"/>
            <p:cNvCxnSpPr/>
            <p:nvPr/>
          </p:nvCxnSpPr>
          <p:spPr>
            <a:xfrm rot="5400000">
              <a:off x="3391694" y="3467100"/>
              <a:ext cx="2817812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/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47616-41C6-4EF6-AEA0-8B7BC960339D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86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E50D3-60E1-4CA1-8D5F-008F429D9C03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2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90678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3"/>
            <a:ext cx="9144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1D3641"/>
              </a:solidFill>
            </a:endParaRPr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1D3641"/>
              </a:solidFill>
            </a:endParaRPr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FFF89-6ED0-4B03-A51E-24F416BC606D}" type="slidenum">
              <a:rPr lang="ru-RU">
                <a:solidFill>
                  <a:srgbClr val="1D3641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D36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8653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B5D44-CCF9-42C2-8FC2-77B3DC373864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9780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23CDF-5783-4104-9BBF-96CA5F07E60D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74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DA73F-93AE-4B4B-9DEB-2D826E3CE8B3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77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98EE1-4A63-410D-8DD7-7E1B556B0A1D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42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8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0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D1972-8072-4182-9B2A-819527BE145B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17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2"/>
          <p:cNvSpPr/>
          <p:nvPr/>
        </p:nvSpPr>
        <p:spPr>
          <a:xfrm>
            <a:off x="0" y="1563688"/>
            <a:ext cx="2762250" cy="3313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33"/>
          <p:cNvCxnSpPr/>
          <p:nvPr/>
        </p:nvCxnSpPr>
        <p:spPr>
          <a:xfrm rot="5400000">
            <a:off x="1127919" y="3221832"/>
            <a:ext cx="301783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4"/>
          <p:cNvCxnSpPr/>
          <p:nvPr/>
        </p:nvCxnSpPr>
        <p:spPr>
          <a:xfrm>
            <a:off x="0" y="1712913"/>
            <a:ext cx="2651125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>
          <a:xfrm>
            <a:off x="0" y="4733925"/>
            <a:ext cx="2651125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/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81216-E857-4C67-823B-4771BF513D78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21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F44B6-B919-4585-AACF-542B2EF74BE5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02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8623C-61AE-4392-AD2B-E3EAE8299492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018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FE6D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84D6F-1EF2-48AB-AABC-0357C9F3195E}" type="slidenum">
              <a:rPr lang="ru-RU">
                <a:solidFill>
                  <a:srgbClr val="DFE6D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887369"/>
      </p:ext>
    </p:extLst>
  </p:cSld>
  <p:clrMapOvr>
    <a:masterClrMapping/>
  </p:clrMapOvr>
  <p:transition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676400" y="1981200"/>
            <a:ext cx="7010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B4EA7-E1C1-469E-B557-A50974F5C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225" y="136525"/>
            <a:ext cx="8869363" cy="658495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E6D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0513" y="6311900"/>
            <a:ext cx="348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E6D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722E95-6C4D-4C52-A38D-AC9FFBA17DB5}" type="slidenum">
              <a:rPr lang="ru-RU">
                <a:solidFill>
                  <a:srgbClr val="DFE6D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DFE6D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8392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 kern="1200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rgbClr val="FEFEFE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3830638" algn="l"/>
        </a:tabLst>
        <a:defRPr sz="3600" b="1">
          <a:solidFill>
            <a:srgbClr val="FEFEFE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ACC2C9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ct val="0"/>
        </a:spcAft>
        <a:buClr>
          <a:srgbClr val="ACC2C9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7450" indent="-228600" algn="l" rtl="0" fontAlgn="base">
        <a:spcBef>
          <a:spcPct val="20000"/>
        </a:spcBef>
        <a:spcAft>
          <a:spcPct val="0"/>
        </a:spcAft>
        <a:buClr>
          <a:srgbClr val="99987F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rgbClr val="90AC97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776864" cy="100811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такое </a:t>
            </a:r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экономика?</a:t>
            </a:r>
            <a:endParaRPr lang="ru-RU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00808"/>
            <a:ext cx="7776864" cy="439248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План урока: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ru-RU" sz="2400" b="1" dirty="0">
              <a:solidFill>
                <a:srgbClr val="FFAD1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400" b="1" dirty="0" smtClean="0">
              <a:solidFill>
                <a:srgbClr val="FFAD1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Уровни экономики.</a:t>
            </a:r>
            <a:endParaRPr lang="ru-RU" sz="2400" b="1" dirty="0" smtClean="0">
              <a:solidFill>
                <a:srgbClr val="FFAD1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Основные виды ресурсов экономики.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4.   Экономические кризисы</a:t>
            </a:r>
            <a:endParaRPr lang="ru-RU" sz="2400" b="1" dirty="0" smtClean="0">
              <a:solidFill>
                <a:srgbClr val="FFAD1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Основные  понятия темы.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359016"/>
            <a:ext cx="892899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6390" y="188640"/>
            <a:ext cx="1464196" cy="24751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28184" y="3834891"/>
            <a:ext cx="2514600" cy="2524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6233" y="3985034"/>
            <a:ext cx="3048000" cy="2286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65304" y="908720"/>
            <a:ext cx="3240360" cy="19442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45758" y="4203091"/>
            <a:ext cx="1648637" cy="24619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2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Какие типы хозяйства вы знаете?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Присваивающее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Приведите пример?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Производящее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Приведите пример?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2401257" cy="180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005064"/>
            <a:ext cx="183234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5085184"/>
            <a:ext cx="1800200" cy="1392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32740" y="496888"/>
            <a:ext cx="3395744" cy="57404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4392488" cy="62646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этой науки  было 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дано великим ученым 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Древней Греции Аристотелем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путем соединения двух слов: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эйкос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- хозяйство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номос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- закон,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т.е. «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- в буквальном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переводе с древнегреческого означает</a:t>
            </a: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«законы хозяйства».</a:t>
            </a:r>
          </a:p>
        </p:txBody>
      </p:sp>
    </p:spTree>
    <p:extLst>
      <p:ext uri="{BB962C8B-B14F-4D97-AF65-F5344CB8AC3E}">
        <p14:creationId xmlns:p14="http://schemas.microsoft.com/office/powerpoint/2010/main" xmlns="" val="347564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5472608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Изучается как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12776"/>
            <a:ext cx="324036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наука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412776"/>
            <a:ext cx="324036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375756" y="692696"/>
            <a:ext cx="2268252" cy="72008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Прямая со стрелкой 7"/>
          <p:cNvCxnSpPr>
            <a:stCxn id="2" idx="2"/>
            <a:endCxn id="4" idx="0"/>
          </p:cNvCxnSpPr>
          <p:nvPr/>
        </p:nvCxnSpPr>
        <p:spPr>
          <a:xfrm>
            <a:off x="4644008" y="692696"/>
            <a:ext cx="1836204" cy="72008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868606" y="2564904"/>
            <a:ext cx="3240360" cy="15121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способ организации деятельности людей по созданию благ, необходимых им для потребления.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8067" y="2636912"/>
            <a:ext cx="3240360" cy="15121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наука, изучающая поведение участников процесса хозяйственной деятельности</a:t>
            </a:r>
          </a:p>
        </p:txBody>
      </p:sp>
      <p:cxnSp>
        <p:nvCxnSpPr>
          <p:cNvPr id="13" name="Прямая со стрелкой 12"/>
          <p:cNvCxnSpPr>
            <a:stCxn id="3" idx="2"/>
            <a:endCxn id="11" idx="0"/>
          </p:cNvCxnSpPr>
          <p:nvPr/>
        </p:nvCxnSpPr>
        <p:spPr>
          <a:xfrm>
            <a:off x="2375756" y="2132856"/>
            <a:ext cx="22491" cy="504056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Прямая со стрелкой 14"/>
          <p:cNvCxnSpPr>
            <a:stCxn id="4" idx="2"/>
            <a:endCxn id="10" idx="0"/>
          </p:cNvCxnSpPr>
          <p:nvPr/>
        </p:nvCxnSpPr>
        <p:spPr>
          <a:xfrm>
            <a:off x="6480212" y="2132856"/>
            <a:ext cx="8574" cy="4320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4437112"/>
            <a:ext cx="3240360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8606" y="4437112"/>
            <a:ext cx="3240485" cy="223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456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5472608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Экономическая наука изучает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>
            <a:stCxn id="2" idx="2"/>
            <a:endCxn id="4" idx="0"/>
          </p:cNvCxnSpPr>
          <p:nvPr/>
        </p:nvCxnSpPr>
        <p:spPr>
          <a:xfrm flipH="1">
            <a:off x="2375756" y="692696"/>
            <a:ext cx="2268252" cy="4320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755576" y="1124744"/>
            <a:ext cx="3240360" cy="10801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Экономические потребности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>
            <a:stCxn id="2" idx="2"/>
            <a:endCxn id="6" idx="0"/>
          </p:cNvCxnSpPr>
          <p:nvPr/>
        </p:nvCxnSpPr>
        <p:spPr>
          <a:xfrm>
            <a:off x="4644008" y="692696"/>
            <a:ext cx="1836204" cy="4320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860032" y="1124744"/>
            <a:ext cx="3240360" cy="10801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Способы удовлетворения экономических потребностей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2708920"/>
            <a:ext cx="5328592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Это определяет основные понятия экономики</a:t>
            </a:r>
          </a:p>
        </p:txBody>
      </p:sp>
      <p:cxnSp>
        <p:nvCxnSpPr>
          <p:cNvPr id="13" name="Прямая со стрелкой 12"/>
          <p:cNvCxnSpPr>
            <a:stCxn id="6" idx="2"/>
            <a:endCxn id="12" idx="0"/>
          </p:cNvCxnSpPr>
          <p:nvPr/>
        </p:nvCxnSpPr>
        <p:spPr>
          <a:xfrm flipH="1">
            <a:off x="4427984" y="2204864"/>
            <a:ext cx="2052228" cy="504056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Прямая со стрелкой 15"/>
          <p:cNvCxnSpPr>
            <a:stCxn id="4" idx="2"/>
            <a:endCxn id="12" idx="0"/>
          </p:cNvCxnSpPr>
          <p:nvPr/>
        </p:nvCxnSpPr>
        <p:spPr>
          <a:xfrm>
            <a:off x="2375756" y="2204864"/>
            <a:ext cx="2052228" cy="504056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79512" y="3861048"/>
            <a:ext cx="1728192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Экономические потребности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3861048"/>
            <a:ext cx="1729554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Экономические блага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633172" y="3863476"/>
            <a:ext cx="1586900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Ресурсы </a:t>
            </a:r>
            <a:r>
              <a:rPr lang="ru-RU" sz="1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(факторы производства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20072" y="3860546"/>
            <a:ext cx="1729554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Экономический выбор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49626" y="3861048"/>
            <a:ext cx="2015543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Производственные возможности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653136"/>
            <a:ext cx="1728192" cy="1944216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Нужда в чем-либо для развития личности, фирмы, общества в целом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907704" y="4653136"/>
            <a:ext cx="1729554" cy="1944216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Средства удовлетворения потребностей – товары и 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услуги.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33172" y="4653136"/>
            <a:ext cx="1586900" cy="1944216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Природные, рукотворные и людские ресурсы, необходимые для создания товаров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20072" y="4653136"/>
            <a:ext cx="1729554" cy="1944216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Выбор наилучшего из возможного для удовлетворения 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потребностей при определенных затратах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949626" y="4653136"/>
            <a:ext cx="2015543" cy="1944216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Возможности общества по производству экономических 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благ при эффективном использовании имеющихся ресурсов и технологий.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>
            <a:stCxn id="12" idx="2"/>
            <a:endCxn id="19" idx="0"/>
          </p:cNvCxnSpPr>
          <p:nvPr/>
        </p:nvCxnSpPr>
        <p:spPr>
          <a:xfrm flipH="1">
            <a:off x="1043608" y="3573016"/>
            <a:ext cx="3384376" cy="288032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Прямая со стрелкой 31"/>
          <p:cNvCxnSpPr>
            <a:stCxn id="12" idx="2"/>
            <a:endCxn id="20" idx="0"/>
          </p:cNvCxnSpPr>
          <p:nvPr/>
        </p:nvCxnSpPr>
        <p:spPr>
          <a:xfrm flipH="1">
            <a:off x="2772481" y="3573016"/>
            <a:ext cx="1655503" cy="288032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Прямая со стрелкой 33"/>
          <p:cNvCxnSpPr>
            <a:stCxn id="12" idx="2"/>
            <a:endCxn id="21" idx="0"/>
          </p:cNvCxnSpPr>
          <p:nvPr/>
        </p:nvCxnSpPr>
        <p:spPr>
          <a:xfrm flipH="1">
            <a:off x="4426622" y="3573016"/>
            <a:ext cx="1362" cy="29046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Прямая со стрелкой 35"/>
          <p:cNvCxnSpPr>
            <a:stCxn id="12" idx="2"/>
            <a:endCxn id="22" idx="0"/>
          </p:cNvCxnSpPr>
          <p:nvPr/>
        </p:nvCxnSpPr>
        <p:spPr>
          <a:xfrm>
            <a:off x="4427984" y="3573016"/>
            <a:ext cx="1656865" cy="28753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Прямая со стрелкой 37"/>
          <p:cNvCxnSpPr>
            <a:stCxn id="12" idx="2"/>
            <a:endCxn id="23" idx="0"/>
          </p:cNvCxnSpPr>
          <p:nvPr/>
        </p:nvCxnSpPr>
        <p:spPr>
          <a:xfrm>
            <a:off x="4427984" y="3573016"/>
            <a:ext cx="3529414" cy="288032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xmlns="" val="279260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0180" y="188640"/>
            <a:ext cx="8662300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Главными вопросами в экономике являются: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180" y="1268760"/>
            <a:ext cx="3261700" cy="864096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 производить?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1268760"/>
            <a:ext cx="5400600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То, что нужно покупателю, доступно по цене, выгодно производителю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0180" y="2318631"/>
            <a:ext cx="3261700" cy="864096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Как производить?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2318631"/>
            <a:ext cx="5400600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Так, как позволяет конкуренция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8901" y="3335127"/>
            <a:ext cx="3261700" cy="864096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кого производить?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10601" y="3335127"/>
            <a:ext cx="5381879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того, кто имеет деньги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900" y="4365104"/>
            <a:ext cx="439510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3" y="4379824"/>
            <a:ext cx="3940678" cy="20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87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2481785"/>
            <a:ext cx="2629050" cy="174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89981" y="188640"/>
            <a:ext cx="7056784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экономической жизни взаимодействуют три основных группы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749326"/>
            <a:ext cx="262905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1748487"/>
            <a:ext cx="262905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фирма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1749326"/>
            <a:ext cx="262905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государство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203848" y="2481786"/>
            <a:ext cx="2629050" cy="17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14438"/>
          <a:stretch/>
        </p:blipFill>
        <p:spPr bwMode="auto">
          <a:xfrm>
            <a:off x="6157605" y="2488056"/>
            <a:ext cx="2627621" cy="174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 стрелкой 7"/>
          <p:cNvCxnSpPr>
            <a:stCxn id="4" idx="2"/>
            <a:endCxn id="5" idx="0"/>
          </p:cNvCxnSpPr>
          <p:nvPr/>
        </p:nvCxnSpPr>
        <p:spPr>
          <a:xfrm flipH="1">
            <a:off x="1566045" y="1052736"/>
            <a:ext cx="2952328" cy="69659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Прямая со стрелкой 9"/>
          <p:cNvCxnSpPr>
            <a:stCxn id="4" idx="2"/>
            <a:endCxn id="7" idx="0"/>
          </p:cNvCxnSpPr>
          <p:nvPr/>
        </p:nvCxnSpPr>
        <p:spPr>
          <a:xfrm>
            <a:off x="4518373" y="1052736"/>
            <a:ext cx="2952328" cy="69659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 стрелкой 11"/>
          <p:cNvCxnSpPr>
            <a:stCxn id="4" idx="2"/>
            <a:endCxn id="6" idx="0"/>
          </p:cNvCxnSpPr>
          <p:nvPr/>
        </p:nvCxnSpPr>
        <p:spPr>
          <a:xfrm>
            <a:off x="4518373" y="1052736"/>
            <a:ext cx="0" cy="695751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Выноска-облако 18"/>
          <p:cNvSpPr/>
          <p:nvPr/>
        </p:nvSpPr>
        <p:spPr>
          <a:xfrm>
            <a:off x="340053" y="4347537"/>
            <a:ext cx="4429250" cy="1619309"/>
          </a:xfrm>
          <a:prstGeom prst="cloudCallout">
            <a:avLst>
              <a:gd name="adj1" fmla="val 83621"/>
              <a:gd name="adj2" fmla="val 4038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Хозяйственная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деятельность фирм и государства осуществляется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300192" y="5157192"/>
            <a:ext cx="2680946" cy="11872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Ради удовлетворения нужд человека и его семьи </a:t>
            </a:r>
          </a:p>
        </p:txBody>
      </p:sp>
    </p:spTree>
    <p:extLst>
      <p:ext uri="{BB962C8B-B14F-4D97-AF65-F5344CB8AC3E}">
        <p14:creationId xmlns:p14="http://schemas.microsoft.com/office/powerpoint/2010/main" xmlns="" val="39820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062" y="260648"/>
            <a:ext cx="8424936" cy="7848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экономической науке существует два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уровня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9061" y="1790269"/>
            <a:ext cx="3798421" cy="10626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Микроэкономика занимается исследованием 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03638" y="1790269"/>
            <a:ext cx="3240360" cy="7200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Макроэкономика исследует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318272" y="1045478"/>
            <a:ext cx="2313258" cy="744791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Прямая со стрелкой 7"/>
          <p:cNvCxnSpPr>
            <a:stCxn id="2" idx="2"/>
            <a:endCxn id="4" idx="0"/>
          </p:cNvCxnSpPr>
          <p:nvPr/>
        </p:nvCxnSpPr>
        <p:spPr>
          <a:xfrm>
            <a:off x="4631530" y="1045478"/>
            <a:ext cx="2592288" cy="744791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19062" y="3073408"/>
            <a:ext cx="159593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Экономики семьи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03638" y="2852937"/>
            <a:ext cx="3228928" cy="86854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общеэкономические процессы,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влияющие на экономику страны в целом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9062" y="3933056"/>
            <a:ext cx="159593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Экономики  фирмы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1100" y="4693588"/>
            <a:ext cx="159593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Экономики  региона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80872" y="5589240"/>
            <a:ext cx="159593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Экономики  рынков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21545" y="4929577"/>
            <a:ext cx="159593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факторов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21545" y="5751258"/>
            <a:ext cx="1595938" cy="3240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товаров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621545" y="6199253"/>
            <a:ext cx="1595938" cy="3600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услуг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51520" y="2321603"/>
            <a:ext cx="0" cy="3591673"/>
          </a:xfrm>
          <a:prstGeom prst="lin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Прямая соединительная линия 28"/>
          <p:cNvCxnSpPr>
            <a:stCxn id="3" idx="1"/>
          </p:cNvCxnSpPr>
          <p:nvPr/>
        </p:nvCxnSpPr>
        <p:spPr>
          <a:xfrm flipH="1">
            <a:off x="251521" y="2321603"/>
            <a:ext cx="167540" cy="0"/>
          </a:xfrm>
          <a:prstGeom prst="lin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Прямая со стрелкой 30"/>
          <p:cNvCxnSpPr>
            <a:endCxn id="10" idx="1"/>
          </p:cNvCxnSpPr>
          <p:nvPr/>
        </p:nvCxnSpPr>
        <p:spPr>
          <a:xfrm>
            <a:off x="251520" y="3397444"/>
            <a:ext cx="167542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Прямая со стрелкой 34"/>
          <p:cNvCxnSpPr>
            <a:endCxn id="17" idx="1"/>
          </p:cNvCxnSpPr>
          <p:nvPr/>
        </p:nvCxnSpPr>
        <p:spPr>
          <a:xfrm>
            <a:off x="251520" y="5017624"/>
            <a:ext cx="139580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Прямая со стрелкой 36"/>
          <p:cNvCxnSpPr>
            <a:endCxn id="18" idx="1"/>
          </p:cNvCxnSpPr>
          <p:nvPr/>
        </p:nvCxnSpPr>
        <p:spPr>
          <a:xfrm>
            <a:off x="251520" y="5913276"/>
            <a:ext cx="129352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37539" y="4272166"/>
            <a:ext cx="167542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Прямая со стрелкой 42"/>
          <p:cNvCxnSpPr>
            <a:stCxn id="18" idx="3"/>
            <a:endCxn id="21" idx="1"/>
          </p:cNvCxnSpPr>
          <p:nvPr/>
        </p:nvCxnSpPr>
        <p:spPr>
          <a:xfrm flipV="1">
            <a:off x="1976810" y="5253613"/>
            <a:ext cx="644735" cy="659663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Прямая со стрелкой 44"/>
          <p:cNvCxnSpPr>
            <a:stCxn id="18" idx="3"/>
            <a:endCxn id="23" idx="1"/>
          </p:cNvCxnSpPr>
          <p:nvPr/>
        </p:nvCxnSpPr>
        <p:spPr>
          <a:xfrm>
            <a:off x="1976810" y="5913276"/>
            <a:ext cx="644735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Прямая со стрелкой 46"/>
          <p:cNvCxnSpPr>
            <a:stCxn id="18" idx="3"/>
            <a:endCxn id="24" idx="1"/>
          </p:cNvCxnSpPr>
          <p:nvPr/>
        </p:nvCxnSpPr>
        <p:spPr>
          <a:xfrm>
            <a:off x="1976810" y="5913276"/>
            <a:ext cx="644735" cy="465997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Прямая со стрелкой 50"/>
          <p:cNvCxnSpPr>
            <a:stCxn id="4" idx="2"/>
            <a:endCxn id="11" idx="0"/>
          </p:cNvCxnSpPr>
          <p:nvPr/>
        </p:nvCxnSpPr>
        <p:spPr>
          <a:xfrm flipH="1">
            <a:off x="7218102" y="2510349"/>
            <a:ext cx="5716" cy="34258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38"/>
          <a:stretch/>
        </p:blipFill>
        <p:spPr bwMode="auto">
          <a:xfrm>
            <a:off x="5622091" y="3844485"/>
            <a:ext cx="3240360" cy="281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405" y="3119334"/>
            <a:ext cx="1932078" cy="1579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843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Показатели макроэкономики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FFFF00"/>
                </a:solidFill>
              </a:rPr>
              <a:t>ВВП (</a:t>
            </a:r>
            <a:r>
              <a:rPr lang="ru-RU" sz="2800" dirty="0" err="1" smtClean="0">
                <a:solidFill>
                  <a:srgbClr val="FFFF00"/>
                </a:solidFill>
              </a:rPr>
              <a:t>Валовый</a:t>
            </a:r>
            <a:r>
              <a:rPr lang="ru-RU" sz="2800" dirty="0" smtClean="0">
                <a:solidFill>
                  <a:srgbClr val="FFFF00"/>
                </a:solidFill>
              </a:rPr>
              <a:t> внутренний продукт) </a:t>
            </a:r>
            <a:r>
              <a:rPr lang="ru-RU" sz="2800" dirty="0" smtClean="0"/>
              <a:t>–совокупную стоимость конечного продукта, созданного в течение года внутри страны, выраженную в рыночных ценах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ВНП (</a:t>
            </a:r>
            <a:r>
              <a:rPr lang="ru-RU" sz="2800" dirty="0" err="1" smtClean="0">
                <a:solidFill>
                  <a:srgbClr val="FFFF00"/>
                </a:solidFill>
              </a:rPr>
              <a:t>валовый</a:t>
            </a:r>
            <a:r>
              <a:rPr lang="ru-RU" sz="2800" dirty="0" smtClean="0">
                <a:solidFill>
                  <a:srgbClr val="FFFF00"/>
                </a:solidFill>
              </a:rPr>
              <a:t> национальный продукт)- </a:t>
            </a:r>
            <a:r>
              <a:rPr lang="ru-RU" sz="2800" dirty="0" smtClean="0"/>
              <a:t>исчисленная в рыночных ценах стоимость конечного продукта, произведенного за год как внутри страны, так и за рубежом, с использованием ресурсов производства данной страны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ВВП на душу населения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/>
              <a:t>Динамика  российского ВВП на душу населения.</a:t>
            </a:r>
          </a:p>
        </p:txBody>
      </p:sp>
      <p:sp>
        <p:nvSpPr>
          <p:cNvPr id="46089" name="AutoShape 9"/>
          <p:cNvSpPr>
            <a:spLocks noChangeAspect="1" noChangeArrowheads="1" noTextEdit="1"/>
          </p:cNvSpPr>
          <p:nvPr/>
        </p:nvSpPr>
        <p:spPr bwMode="auto">
          <a:xfrm>
            <a:off x="250825" y="1773238"/>
            <a:ext cx="8713788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1" name="AutoShape 11"/>
          <p:cNvSpPr>
            <a:spLocks noChangeArrowheads="1"/>
          </p:cNvSpPr>
          <p:nvPr/>
        </p:nvSpPr>
        <p:spPr bwMode="auto">
          <a:xfrm>
            <a:off x="312738" y="1835150"/>
            <a:ext cx="8589962" cy="4953000"/>
          </a:xfrm>
          <a:prstGeom prst="roundRect">
            <a:avLst>
              <a:gd name="adj" fmla="val 3384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735013" y="2009775"/>
            <a:ext cx="80438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735013" y="5472113"/>
            <a:ext cx="80438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>
            <a:off x="735013" y="4975225"/>
            <a:ext cx="80438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735013" y="4478338"/>
            <a:ext cx="80438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6" name="Line 16"/>
          <p:cNvSpPr>
            <a:spLocks noChangeShapeType="1"/>
          </p:cNvSpPr>
          <p:nvPr/>
        </p:nvSpPr>
        <p:spPr bwMode="auto">
          <a:xfrm>
            <a:off x="735013" y="3983038"/>
            <a:ext cx="80438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7" name="Line 17"/>
          <p:cNvSpPr>
            <a:spLocks noChangeShapeType="1"/>
          </p:cNvSpPr>
          <p:nvPr/>
        </p:nvSpPr>
        <p:spPr bwMode="auto">
          <a:xfrm>
            <a:off x="735013" y="3498850"/>
            <a:ext cx="80438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8" name="Line 18"/>
          <p:cNvSpPr>
            <a:spLocks noChangeShapeType="1"/>
          </p:cNvSpPr>
          <p:nvPr/>
        </p:nvSpPr>
        <p:spPr bwMode="auto">
          <a:xfrm>
            <a:off x="735013" y="3001963"/>
            <a:ext cx="80438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99" name="Line 19"/>
          <p:cNvSpPr>
            <a:spLocks noChangeShapeType="1"/>
          </p:cNvSpPr>
          <p:nvPr/>
        </p:nvSpPr>
        <p:spPr bwMode="auto">
          <a:xfrm>
            <a:off x="735013" y="2505075"/>
            <a:ext cx="80438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>
            <a:off x="735013" y="2009775"/>
            <a:ext cx="80438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735013" y="2009775"/>
            <a:ext cx="8043862" cy="3959225"/>
          </a:xfrm>
          <a:prstGeom prst="rect">
            <a:avLst/>
          </a:prstGeom>
          <a:noFill/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>
            <a:off x="735013" y="2009775"/>
            <a:ext cx="1587" cy="39592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3" name="Line 23"/>
          <p:cNvSpPr>
            <a:spLocks noChangeShapeType="1"/>
          </p:cNvSpPr>
          <p:nvPr/>
        </p:nvSpPr>
        <p:spPr bwMode="auto">
          <a:xfrm>
            <a:off x="673100" y="5969000"/>
            <a:ext cx="619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>
            <a:off x="673100" y="5472113"/>
            <a:ext cx="619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5" name="Line 25"/>
          <p:cNvSpPr>
            <a:spLocks noChangeShapeType="1"/>
          </p:cNvSpPr>
          <p:nvPr/>
        </p:nvSpPr>
        <p:spPr bwMode="auto">
          <a:xfrm>
            <a:off x="673100" y="4975225"/>
            <a:ext cx="619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>
            <a:off x="673100" y="4478338"/>
            <a:ext cx="619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7" name="Line 27"/>
          <p:cNvSpPr>
            <a:spLocks noChangeShapeType="1"/>
          </p:cNvSpPr>
          <p:nvPr/>
        </p:nvSpPr>
        <p:spPr bwMode="auto">
          <a:xfrm>
            <a:off x="673100" y="3983038"/>
            <a:ext cx="619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>
            <a:off x="673100" y="3498850"/>
            <a:ext cx="619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>
            <a:off x="673100" y="3001963"/>
            <a:ext cx="619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>
            <a:off x="673100" y="2505075"/>
            <a:ext cx="619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673100" y="2009775"/>
            <a:ext cx="619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735013" y="5969000"/>
            <a:ext cx="804386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3" name="Line 33"/>
          <p:cNvSpPr>
            <a:spLocks noChangeShapeType="1"/>
          </p:cNvSpPr>
          <p:nvPr/>
        </p:nvSpPr>
        <p:spPr bwMode="auto">
          <a:xfrm flipV="1">
            <a:off x="73501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4" name="Line 34"/>
          <p:cNvSpPr>
            <a:spLocks noChangeShapeType="1"/>
          </p:cNvSpPr>
          <p:nvPr/>
        </p:nvSpPr>
        <p:spPr bwMode="auto">
          <a:xfrm flipV="1">
            <a:off x="1131888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5" name="Line 35"/>
          <p:cNvSpPr>
            <a:spLocks noChangeShapeType="1"/>
          </p:cNvSpPr>
          <p:nvPr/>
        </p:nvSpPr>
        <p:spPr bwMode="auto">
          <a:xfrm flipV="1">
            <a:off x="154146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6" name="Line 36"/>
          <p:cNvSpPr>
            <a:spLocks noChangeShapeType="1"/>
          </p:cNvSpPr>
          <p:nvPr/>
        </p:nvSpPr>
        <p:spPr bwMode="auto">
          <a:xfrm flipV="1">
            <a:off x="1938338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7" name="Line 37"/>
          <p:cNvSpPr>
            <a:spLocks noChangeShapeType="1"/>
          </p:cNvSpPr>
          <p:nvPr/>
        </p:nvSpPr>
        <p:spPr bwMode="auto">
          <a:xfrm flipV="1">
            <a:off x="234791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8" name="Line 38"/>
          <p:cNvSpPr>
            <a:spLocks noChangeShapeType="1"/>
          </p:cNvSpPr>
          <p:nvPr/>
        </p:nvSpPr>
        <p:spPr bwMode="auto">
          <a:xfrm flipV="1">
            <a:off x="2746375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19" name="Line 39"/>
          <p:cNvSpPr>
            <a:spLocks noChangeShapeType="1"/>
          </p:cNvSpPr>
          <p:nvPr/>
        </p:nvSpPr>
        <p:spPr bwMode="auto">
          <a:xfrm flipV="1">
            <a:off x="3143250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0" name="Line 40"/>
          <p:cNvSpPr>
            <a:spLocks noChangeShapeType="1"/>
          </p:cNvSpPr>
          <p:nvPr/>
        </p:nvSpPr>
        <p:spPr bwMode="auto">
          <a:xfrm flipV="1">
            <a:off x="3552825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1" name="Line 41"/>
          <p:cNvSpPr>
            <a:spLocks noChangeShapeType="1"/>
          </p:cNvSpPr>
          <p:nvPr/>
        </p:nvSpPr>
        <p:spPr bwMode="auto">
          <a:xfrm flipV="1">
            <a:off x="3949700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2" name="Line 42"/>
          <p:cNvSpPr>
            <a:spLocks noChangeShapeType="1"/>
          </p:cNvSpPr>
          <p:nvPr/>
        </p:nvSpPr>
        <p:spPr bwMode="auto">
          <a:xfrm flipV="1">
            <a:off x="4359275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3" name="Line 43"/>
          <p:cNvSpPr>
            <a:spLocks noChangeShapeType="1"/>
          </p:cNvSpPr>
          <p:nvPr/>
        </p:nvSpPr>
        <p:spPr bwMode="auto">
          <a:xfrm flipV="1">
            <a:off x="4756150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4" name="Line 44"/>
          <p:cNvSpPr>
            <a:spLocks noChangeShapeType="1"/>
          </p:cNvSpPr>
          <p:nvPr/>
        </p:nvSpPr>
        <p:spPr bwMode="auto">
          <a:xfrm flipV="1">
            <a:off x="515461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5" name="Line 45"/>
          <p:cNvSpPr>
            <a:spLocks noChangeShapeType="1"/>
          </p:cNvSpPr>
          <p:nvPr/>
        </p:nvSpPr>
        <p:spPr bwMode="auto">
          <a:xfrm flipV="1">
            <a:off x="5564188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6" name="Line 46"/>
          <p:cNvSpPr>
            <a:spLocks noChangeShapeType="1"/>
          </p:cNvSpPr>
          <p:nvPr/>
        </p:nvSpPr>
        <p:spPr bwMode="auto">
          <a:xfrm flipV="1">
            <a:off x="596106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 flipV="1">
            <a:off x="6370638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8" name="Line 48"/>
          <p:cNvSpPr>
            <a:spLocks noChangeShapeType="1"/>
          </p:cNvSpPr>
          <p:nvPr/>
        </p:nvSpPr>
        <p:spPr bwMode="auto">
          <a:xfrm flipV="1">
            <a:off x="676751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29" name="Line 49"/>
          <p:cNvSpPr>
            <a:spLocks noChangeShapeType="1"/>
          </p:cNvSpPr>
          <p:nvPr/>
        </p:nvSpPr>
        <p:spPr bwMode="auto">
          <a:xfrm flipV="1">
            <a:off x="7164388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0" name="Line 50"/>
          <p:cNvSpPr>
            <a:spLocks noChangeShapeType="1"/>
          </p:cNvSpPr>
          <p:nvPr/>
        </p:nvSpPr>
        <p:spPr bwMode="auto">
          <a:xfrm flipV="1">
            <a:off x="7573963" y="5969000"/>
            <a:ext cx="1587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 flipV="1">
            <a:off x="7972425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2" name="Line 52"/>
          <p:cNvSpPr>
            <a:spLocks noChangeShapeType="1"/>
          </p:cNvSpPr>
          <p:nvPr/>
        </p:nvSpPr>
        <p:spPr bwMode="auto">
          <a:xfrm flipV="1">
            <a:off x="8382000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 flipV="1">
            <a:off x="8778875" y="5969000"/>
            <a:ext cx="1588" cy="61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4" name="Freeform 54"/>
          <p:cNvSpPr>
            <a:spLocks/>
          </p:cNvSpPr>
          <p:nvPr/>
        </p:nvSpPr>
        <p:spPr bwMode="auto">
          <a:xfrm>
            <a:off x="933450" y="2244725"/>
            <a:ext cx="7646988" cy="2867025"/>
          </a:xfrm>
          <a:custGeom>
            <a:avLst/>
            <a:gdLst>
              <a:gd name="T0" fmla="*/ 0 w 616"/>
              <a:gd name="T1" fmla="*/ 2147483647 h 231"/>
              <a:gd name="T2" fmla="*/ 2147483647 w 616"/>
              <a:gd name="T3" fmla="*/ 2147483647 h 231"/>
              <a:gd name="T4" fmla="*/ 2147483647 w 616"/>
              <a:gd name="T5" fmla="*/ 2147483647 h 231"/>
              <a:gd name="T6" fmla="*/ 2147483647 w 616"/>
              <a:gd name="T7" fmla="*/ 2147483647 h 231"/>
              <a:gd name="T8" fmla="*/ 2147483647 w 616"/>
              <a:gd name="T9" fmla="*/ 2147483647 h 231"/>
              <a:gd name="T10" fmla="*/ 2147483647 w 616"/>
              <a:gd name="T11" fmla="*/ 2147483647 h 231"/>
              <a:gd name="T12" fmla="*/ 2147483647 w 616"/>
              <a:gd name="T13" fmla="*/ 2147483647 h 231"/>
              <a:gd name="T14" fmla="*/ 2147483647 w 616"/>
              <a:gd name="T15" fmla="*/ 2147483647 h 231"/>
              <a:gd name="T16" fmla="*/ 2147483647 w 616"/>
              <a:gd name="T17" fmla="*/ 2147483647 h 231"/>
              <a:gd name="T18" fmla="*/ 2147483647 w 616"/>
              <a:gd name="T19" fmla="*/ 2147483647 h 231"/>
              <a:gd name="T20" fmla="*/ 2147483647 w 616"/>
              <a:gd name="T21" fmla="*/ 2147483647 h 231"/>
              <a:gd name="T22" fmla="*/ 2147483647 w 616"/>
              <a:gd name="T23" fmla="*/ 2147483647 h 231"/>
              <a:gd name="T24" fmla="*/ 2147483647 w 616"/>
              <a:gd name="T25" fmla="*/ 2147483647 h 231"/>
              <a:gd name="T26" fmla="*/ 2147483647 w 616"/>
              <a:gd name="T27" fmla="*/ 2147483647 h 231"/>
              <a:gd name="T28" fmla="*/ 2147483647 w 616"/>
              <a:gd name="T29" fmla="*/ 2147483647 h 231"/>
              <a:gd name="T30" fmla="*/ 2147483647 w 616"/>
              <a:gd name="T31" fmla="*/ 2147483647 h 231"/>
              <a:gd name="T32" fmla="*/ 2147483647 w 616"/>
              <a:gd name="T33" fmla="*/ 2147483647 h 231"/>
              <a:gd name="T34" fmla="*/ 2147483647 w 616"/>
              <a:gd name="T35" fmla="*/ 2147483647 h 231"/>
              <a:gd name="T36" fmla="*/ 2147483647 w 616"/>
              <a:gd name="T37" fmla="*/ 2147483647 h 231"/>
              <a:gd name="T38" fmla="*/ 2147483647 w 616"/>
              <a:gd name="T39" fmla="*/ 0 h 23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616"/>
              <a:gd name="T61" fmla="*/ 0 h 231"/>
              <a:gd name="T62" fmla="*/ 616 w 616"/>
              <a:gd name="T63" fmla="*/ 231 h 23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616" h="231">
                <a:moveTo>
                  <a:pt x="0" y="61"/>
                </a:moveTo>
                <a:lnTo>
                  <a:pt x="33" y="71"/>
                </a:lnTo>
                <a:lnTo>
                  <a:pt x="65" y="84"/>
                </a:lnTo>
                <a:lnTo>
                  <a:pt x="97" y="139"/>
                </a:lnTo>
                <a:lnTo>
                  <a:pt x="130" y="167"/>
                </a:lnTo>
                <a:lnTo>
                  <a:pt x="162" y="204"/>
                </a:lnTo>
                <a:lnTo>
                  <a:pt x="195" y="214"/>
                </a:lnTo>
                <a:lnTo>
                  <a:pt x="227" y="222"/>
                </a:lnTo>
                <a:lnTo>
                  <a:pt x="259" y="219"/>
                </a:lnTo>
                <a:lnTo>
                  <a:pt x="292" y="231"/>
                </a:lnTo>
                <a:lnTo>
                  <a:pt x="324" y="216"/>
                </a:lnTo>
                <a:lnTo>
                  <a:pt x="357" y="190"/>
                </a:lnTo>
                <a:lnTo>
                  <a:pt x="389" y="175"/>
                </a:lnTo>
                <a:lnTo>
                  <a:pt x="421" y="160"/>
                </a:lnTo>
                <a:lnTo>
                  <a:pt x="454" y="137"/>
                </a:lnTo>
                <a:lnTo>
                  <a:pt x="486" y="112"/>
                </a:lnTo>
                <a:lnTo>
                  <a:pt x="519" y="88"/>
                </a:lnTo>
                <a:lnTo>
                  <a:pt x="551" y="61"/>
                </a:lnTo>
                <a:lnTo>
                  <a:pt x="583" y="25"/>
                </a:lnTo>
                <a:lnTo>
                  <a:pt x="616" y="0"/>
                </a:ln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135" name="Rectangle 55"/>
          <p:cNvSpPr>
            <a:spLocks noChangeArrowheads="1"/>
          </p:cNvSpPr>
          <p:nvPr/>
        </p:nvSpPr>
        <p:spPr bwMode="auto">
          <a:xfrm>
            <a:off x="338138" y="5856288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0,4</a:t>
            </a:r>
            <a:endParaRPr lang="ru-RU"/>
          </a:p>
        </p:txBody>
      </p:sp>
      <p:sp>
        <p:nvSpPr>
          <p:cNvPr id="46136" name="Rectangle 56"/>
          <p:cNvSpPr>
            <a:spLocks noChangeArrowheads="1"/>
          </p:cNvSpPr>
          <p:nvPr/>
        </p:nvSpPr>
        <p:spPr bwMode="auto">
          <a:xfrm>
            <a:off x="338138" y="5360988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0,5</a:t>
            </a:r>
            <a:endParaRPr lang="ru-RU"/>
          </a:p>
        </p:txBody>
      </p:sp>
      <p:sp>
        <p:nvSpPr>
          <p:cNvPr id="46137" name="Rectangle 57"/>
          <p:cNvSpPr>
            <a:spLocks noChangeArrowheads="1"/>
          </p:cNvSpPr>
          <p:nvPr/>
        </p:nvSpPr>
        <p:spPr bwMode="auto">
          <a:xfrm>
            <a:off x="338138" y="4864100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0,6</a:t>
            </a:r>
            <a:endParaRPr lang="ru-RU"/>
          </a:p>
        </p:txBody>
      </p:sp>
      <p:sp>
        <p:nvSpPr>
          <p:cNvPr id="46138" name="Rectangle 58"/>
          <p:cNvSpPr>
            <a:spLocks noChangeArrowheads="1"/>
          </p:cNvSpPr>
          <p:nvPr/>
        </p:nvSpPr>
        <p:spPr bwMode="auto">
          <a:xfrm>
            <a:off x="338138" y="4367213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0,7</a:t>
            </a:r>
            <a:endParaRPr lang="ru-RU"/>
          </a:p>
        </p:txBody>
      </p:sp>
      <p:sp>
        <p:nvSpPr>
          <p:cNvPr id="46139" name="Rectangle 59"/>
          <p:cNvSpPr>
            <a:spLocks noChangeArrowheads="1"/>
          </p:cNvSpPr>
          <p:nvPr/>
        </p:nvSpPr>
        <p:spPr bwMode="auto">
          <a:xfrm>
            <a:off x="338138" y="3870325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0,8</a:t>
            </a:r>
            <a:endParaRPr lang="ru-RU"/>
          </a:p>
        </p:txBody>
      </p:sp>
      <p:sp>
        <p:nvSpPr>
          <p:cNvPr id="46140" name="Rectangle 60"/>
          <p:cNvSpPr>
            <a:spLocks noChangeArrowheads="1"/>
          </p:cNvSpPr>
          <p:nvPr/>
        </p:nvSpPr>
        <p:spPr bwMode="auto">
          <a:xfrm>
            <a:off x="338138" y="3386138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0,9</a:t>
            </a:r>
            <a:endParaRPr lang="ru-RU"/>
          </a:p>
        </p:txBody>
      </p:sp>
      <p:sp>
        <p:nvSpPr>
          <p:cNvPr id="46141" name="Rectangle 61"/>
          <p:cNvSpPr>
            <a:spLocks noChangeArrowheads="1"/>
          </p:cNvSpPr>
          <p:nvPr/>
        </p:nvSpPr>
        <p:spPr bwMode="auto">
          <a:xfrm>
            <a:off x="487363" y="2890838"/>
            <a:ext cx="10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ru-RU"/>
          </a:p>
        </p:txBody>
      </p:sp>
      <p:sp>
        <p:nvSpPr>
          <p:cNvPr id="46142" name="Rectangle 62"/>
          <p:cNvSpPr>
            <a:spLocks noChangeArrowheads="1"/>
          </p:cNvSpPr>
          <p:nvPr/>
        </p:nvSpPr>
        <p:spPr bwMode="auto">
          <a:xfrm>
            <a:off x="338138" y="2393950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1,1</a:t>
            </a:r>
            <a:endParaRPr lang="ru-RU"/>
          </a:p>
        </p:txBody>
      </p:sp>
      <p:sp>
        <p:nvSpPr>
          <p:cNvPr id="46143" name="Rectangle 63"/>
          <p:cNvSpPr>
            <a:spLocks noChangeArrowheads="1"/>
          </p:cNvSpPr>
          <p:nvPr/>
        </p:nvSpPr>
        <p:spPr bwMode="auto">
          <a:xfrm>
            <a:off x="338138" y="1897063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1,2</a:t>
            </a:r>
            <a:endParaRPr lang="ru-RU"/>
          </a:p>
        </p:txBody>
      </p:sp>
      <p:sp>
        <p:nvSpPr>
          <p:cNvPr id="46144" name="Rectangle 64"/>
          <p:cNvSpPr>
            <a:spLocks noChangeArrowheads="1"/>
          </p:cNvSpPr>
          <p:nvPr/>
        </p:nvSpPr>
        <p:spPr bwMode="auto">
          <a:xfrm rot="-2700000">
            <a:off x="474663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1989</a:t>
            </a:r>
            <a:endParaRPr lang="ru-RU"/>
          </a:p>
        </p:txBody>
      </p:sp>
      <p:sp>
        <p:nvSpPr>
          <p:cNvPr id="46145" name="Rectangle 65"/>
          <p:cNvSpPr>
            <a:spLocks noChangeArrowheads="1"/>
          </p:cNvSpPr>
          <p:nvPr/>
        </p:nvSpPr>
        <p:spPr bwMode="auto">
          <a:xfrm rot="-2700000">
            <a:off x="884238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1990</a:t>
            </a:r>
            <a:endParaRPr lang="ru-RU"/>
          </a:p>
        </p:txBody>
      </p:sp>
      <p:sp>
        <p:nvSpPr>
          <p:cNvPr id="46146" name="Rectangle 66"/>
          <p:cNvSpPr>
            <a:spLocks noChangeArrowheads="1"/>
          </p:cNvSpPr>
          <p:nvPr/>
        </p:nvSpPr>
        <p:spPr bwMode="auto">
          <a:xfrm rot="-2700000">
            <a:off x="1281113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1991</a:t>
            </a:r>
            <a:endParaRPr lang="ru-RU"/>
          </a:p>
        </p:txBody>
      </p:sp>
      <p:sp>
        <p:nvSpPr>
          <p:cNvPr id="46147" name="Rectangle 67"/>
          <p:cNvSpPr>
            <a:spLocks noChangeArrowheads="1"/>
          </p:cNvSpPr>
          <p:nvPr/>
        </p:nvSpPr>
        <p:spPr bwMode="auto">
          <a:xfrm rot="-2700000">
            <a:off x="1679575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1992</a:t>
            </a:r>
            <a:endParaRPr lang="ru-RU"/>
          </a:p>
        </p:txBody>
      </p:sp>
      <p:sp>
        <p:nvSpPr>
          <p:cNvPr id="46148" name="Rectangle 68"/>
          <p:cNvSpPr>
            <a:spLocks noChangeArrowheads="1"/>
          </p:cNvSpPr>
          <p:nvPr/>
        </p:nvSpPr>
        <p:spPr bwMode="auto">
          <a:xfrm rot="-2700000">
            <a:off x="2089150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1993</a:t>
            </a:r>
            <a:endParaRPr lang="ru-RU"/>
          </a:p>
        </p:txBody>
      </p:sp>
      <p:sp>
        <p:nvSpPr>
          <p:cNvPr id="46149" name="Rectangle 69"/>
          <p:cNvSpPr>
            <a:spLocks noChangeArrowheads="1"/>
          </p:cNvSpPr>
          <p:nvPr/>
        </p:nvSpPr>
        <p:spPr bwMode="auto">
          <a:xfrm rot="-2700000">
            <a:off x="2486025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1994</a:t>
            </a:r>
            <a:endParaRPr lang="ru-RU"/>
          </a:p>
        </p:txBody>
      </p:sp>
      <p:sp>
        <p:nvSpPr>
          <p:cNvPr id="46150" name="Rectangle 70"/>
          <p:cNvSpPr>
            <a:spLocks noChangeArrowheads="1"/>
          </p:cNvSpPr>
          <p:nvPr/>
        </p:nvSpPr>
        <p:spPr bwMode="auto">
          <a:xfrm rot="-2700000">
            <a:off x="2895600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1995</a:t>
            </a:r>
            <a:endParaRPr lang="ru-RU"/>
          </a:p>
        </p:txBody>
      </p:sp>
      <p:sp>
        <p:nvSpPr>
          <p:cNvPr id="46151" name="Rectangle 71"/>
          <p:cNvSpPr>
            <a:spLocks noChangeArrowheads="1"/>
          </p:cNvSpPr>
          <p:nvPr/>
        </p:nvSpPr>
        <p:spPr bwMode="auto">
          <a:xfrm rot="-2700000">
            <a:off x="3292475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1996</a:t>
            </a:r>
            <a:endParaRPr lang="ru-RU"/>
          </a:p>
        </p:txBody>
      </p:sp>
      <p:sp>
        <p:nvSpPr>
          <p:cNvPr id="46152" name="Rectangle 72"/>
          <p:cNvSpPr>
            <a:spLocks noChangeArrowheads="1"/>
          </p:cNvSpPr>
          <p:nvPr/>
        </p:nvSpPr>
        <p:spPr bwMode="auto">
          <a:xfrm rot="-2700000">
            <a:off x="3689350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1997</a:t>
            </a:r>
            <a:endParaRPr lang="ru-RU"/>
          </a:p>
        </p:txBody>
      </p:sp>
      <p:sp>
        <p:nvSpPr>
          <p:cNvPr id="46153" name="Rectangle 73"/>
          <p:cNvSpPr>
            <a:spLocks noChangeArrowheads="1"/>
          </p:cNvSpPr>
          <p:nvPr/>
        </p:nvSpPr>
        <p:spPr bwMode="auto">
          <a:xfrm rot="-2700000">
            <a:off x="4098925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1998</a:t>
            </a:r>
            <a:endParaRPr lang="ru-RU"/>
          </a:p>
        </p:txBody>
      </p:sp>
      <p:sp>
        <p:nvSpPr>
          <p:cNvPr id="46154" name="Rectangle 74"/>
          <p:cNvSpPr>
            <a:spLocks noChangeArrowheads="1"/>
          </p:cNvSpPr>
          <p:nvPr/>
        </p:nvSpPr>
        <p:spPr bwMode="auto">
          <a:xfrm rot="-2700000">
            <a:off x="4497388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1999</a:t>
            </a:r>
            <a:endParaRPr lang="ru-RU"/>
          </a:p>
        </p:txBody>
      </p:sp>
      <p:sp>
        <p:nvSpPr>
          <p:cNvPr id="46155" name="Rectangle 75"/>
          <p:cNvSpPr>
            <a:spLocks noChangeArrowheads="1"/>
          </p:cNvSpPr>
          <p:nvPr/>
        </p:nvSpPr>
        <p:spPr bwMode="auto">
          <a:xfrm rot="-2700000">
            <a:off x="4906963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2000</a:t>
            </a:r>
            <a:endParaRPr lang="ru-RU"/>
          </a:p>
        </p:txBody>
      </p:sp>
      <p:sp>
        <p:nvSpPr>
          <p:cNvPr id="46156" name="Rectangle 76"/>
          <p:cNvSpPr>
            <a:spLocks noChangeArrowheads="1"/>
          </p:cNvSpPr>
          <p:nvPr/>
        </p:nvSpPr>
        <p:spPr bwMode="auto">
          <a:xfrm rot="-2700000">
            <a:off x="5303838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2001</a:t>
            </a:r>
            <a:endParaRPr lang="ru-RU"/>
          </a:p>
        </p:txBody>
      </p:sp>
      <p:sp>
        <p:nvSpPr>
          <p:cNvPr id="46157" name="Rectangle 77"/>
          <p:cNvSpPr>
            <a:spLocks noChangeArrowheads="1"/>
          </p:cNvSpPr>
          <p:nvPr/>
        </p:nvSpPr>
        <p:spPr bwMode="auto">
          <a:xfrm rot="-2700000">
            <a:off x="5700713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2002</a:t>
            </a:r>
            <a:endParaRPr lang="ru-RU"/>
          </a:p>
        </p:txBody>
      </p:sp>
      <p:sp>
        <p:nvSpPr>
          <p:cNvPr id="46158" name="Rectangle 78"/>
          <p:cNvSpPr>
            <a:spLocks noChangeArrowheads="1"/>
          </p:cNvSpPr>
          <p:nvPr/>
        </p:nvSpPr>
        <p:spPr bwMode="auto">
          <a:xfrm rot="-2700000">
            <a:off x="6110288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2003</a:t>
            </a:r>
            <a:endParaRPr lang="ru-RU"/>
          </a:p>
        </p:txBody>
      </p:sp>
      <p:sp>
        <p:nvSpPr>
          <p:cNvPr id="46159" name="Rectangle 79"/>
          <p:cNvSpPr>
            <a:spLocks noChangeArrowheads="1"/>
          </p:cNvSpPr>
          <p:nvPr/>
        </p:nvSpPr>
        <p:spPr bwMode="auto">
          <a:xfrm rot="-2700000">
            <a:off x="6507163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2004</a:t>
            </a:r>
            <a:endParaRPr lang="ru-RU"/>
          </a:p>
        </p:txBody>
      </p:sp>
      <p:sp>
        <p:nvSpPr>
          <p:cNvPr id="46160" name="Rectangle 80"/>
          <p:cNvSpPr>
            <a:spLocks noChangeArrowheads="1"/>
          </p:cNvSpPr>
          <p:nvPr/>
        </p:nvSpPr>
        <p:spPr bwMode="auto">
          <a:xfrm rot="-2700000">
            <a:off x="6916738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2005</a:t>
            </a:r>
            <a:endParaRPr lang="ru-RU"/>
          </a:p>
        </p:txBody>
      </p:sp>
      <p:sp>
        <p:nvSpPr>
          <p:cNvPr id="46161" name="Rectangle 81"/>
          <p:cNvSpPr>
            <a:spLocks noChangeArrowheads="1"/>
          </p:cNvSpPr>
          <p:nvPr/>
        </p:nvSpPr>
        <p:spPr bwMode="auto">
          <a:xfrm rot="-2700000">
            <a:off x="7315200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2006</a:t>
            </a:r>
            <a:endParaRPr lang="ru-RU"/>
          </a:p>
        </p:txBody>
      </p:sp>
      <p:sp>
        <p:nvSpPr>
          <p:cNvPr id="46162" name="Rectangle 82"/>
          <p:cNvSpPr>
            <a:spLocks noChangeArrowheads="1"/>
          </p:cNvSpPr>
          <p:nvPr/>
        </p:nvSpPr>
        <p:spPr bwMode="auto">
          <a:xfrm rot="-2700000">
            <a:off x="7712075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2007</a:t>
            </a:r>
            <a:endParaRPr lang="ru-RU"/>
          </a:p>
        </p:txBody>
      </p:sp>
      <p:sp>
        <p:nvSpPr>
          <p:cNvPr id="46163" name="Rectangle 83"/>
          <p:cNvSpPr>
            <a:spLocks noChangeArrowheads="1"/>
          </p:cNvSpPr>
          <p:nvPr/>
        </p:nvSpPr>
        <p:spPr bwMode="auto">
          <a:xfrm rot="-2700000">
            <a:off x="8121650" y="6257925"/>
            <a:ext cx="406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2008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6" dur="5000"/>
                                        <p:tgtEl>
                                          <p:spTgt spid="4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 animBg="1"/>
      <p:bldP spid="46091" grpId="0" animBg="1"/>
      <p:bldP spid="46092" grpId="0" animBg="1"/>
      <p:bldP spid="46093" grpId="0" animBg="1"/>
      <p:bldP spid="46094" grpId="0" animBg="1"/>
      <p:bldP spid="46095" grpId="0" animBg="1"/>
      <p:bldP spid="46096" grpId="0" animBg="1"/>
      <p:bldP spid="46097" grpId="0" animBg="1"/>
      <p:bldP spid="46098" grpId="0" animBg="1"/>
      <p:bldP spid="46099" grpId="0" animBg="1"/>
      <p:bldP spid="46100" grpId="0" animBg="1"/>
      <p:bldP spid="46101" grpId="0" animBg="1"/>
      <p:bldP spid="46102" grpId="0" animBg="1"/>
      <p:bldP spid="46103" grpId="0" animBg="1"/>
      <p:bldP spid="46104" grpId="0" animBg="1"/>
      <p:bldP spid="46105" grpId="0" animBg="1"/>
      <p:bldP spid="46106" grpId="0" animBg="1"/>
      <p:bldP spid="46107" grpId="0" animBg="1"/>
      <p:bldP spid="46108" grpId="0" animBg="1"/>
      <p:bldP spid="46109" grpId="0" animBg="1"/>
      <p:bldP spid="46110" grpId="0" animBg="1"/>
      <p:bldP spid="46111" grpId="0" animBg="1"/>
      <p:bldP spid="46112" grpId="0" animBg="1"/>
      <p:bldP spid="46113" grpId="0" animBg="1"/>
      <p:bldP spid="46114" grpId="0" animBg="1"/>
      <p:bldP spid="46115" grpId="0" animBg="1"/>
      <p:bldP spid="46116" grpId="0" animBg="1"/>
      <p:bldP spid="46117" grpId="0" animBg="1"/>
      <p:bldP spid="46118" grpId="0" animBg="1"/>
      <p:bldP spid="46119" grpId="0" animBg="1"/>
      <p:bldP spid="46120" grpId="0" animBg="1"/>
      <p:bldP spid="46121" grpId="0" animBg="1"/>
      <p:bldP spid="46122" grpId="0" animBg="1"/>
      <p:bldP spid="46123" grpId="0" animBg="1"/>
      <p:bldP spid="46124" grpId="0" animBg="1"/>
      <p:bldP spid="46125" grpId="0" animBg="1"/>
      <p:bldP spid="46126" grpId="0" animBg="1"/>
      <p:bldP spid="46127" grpId="0" animBg="1"/>
      <p:bldP spid="46128" grpId="0" animBg="1"/>
      <p:bldP spid="46129" grpId="0" animBg="1"/>
      <p:bldP spid="46130" grpId="0" animBg="1"/>
      <p:bldP spid="46131" grpId="0" animBg="1"/>
      <p:bldP spid="46132" grpId="0" animBg="1"/>
      <p:bldP spid="46133" grpId="0" animBg="1"/>
      <p:bldP spid="46134" grpId="0" animBg="1"/>
      <p:bldP spid="46135" grpId="0"/>
      <p:bldP spid="46136" grpId="0"/>
      <p:bldP spid="46137" grpId="0"/>
      <p:bldP spid="46138" grpId="0"/>
      <p:bldP spid="46139" grpId="0"/>
      <p:bldP spid="46140" grpId="0"/>
      <p:bldP spid="46141" grpId="0"/>
      <p:bldP spid="46142" grpId="0"/>
      <p:bldP spid="46143" grpId="0"/>
      <p:bldP spid="46144" grpId="0"/>
      <p:bldP spid="46145" grpId="0"/>
      <p:bldP spid="46146" grpId="0"/>
      <p:bldP spid="46147" grpId="0"/>
      <p:bldP spid="46148" grpId="0"/>
      <p:bldP spid="46149" grpId="0"/>
      <p:bldP spid="46150" grpId="0"/>
      <p:bldP spid="46151" grpId="0"/>
      <p:bldP spid="46152" grpId="0"/>
      <p:bldP spid="46153" grpId="0"/>
      <p:bldP spid="46154" grpId="0"/>
      <p:bldP spid="46155" grpId="0"/>
      <p:bldP spid="46156" grpId="0"/>
      <p:bldP spid="46157" grpId="0"/>
      <p:bldP spid="46158" grpId="0"/>
      <p:bldP spid="46159" grpId="0"/>
      <p:bldP spid="46160" grpId="0"/>
      <p:bldP spid="46161" grpId="0"/>
      <p:bldP spid="46162" grpId="0"/>
      <p:bldP spid="461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</a:pPr>
            <a:r>
              <a:rPr lang="ru-RU" sz="2400" b="1" dirty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Основные виды ресурсов экономики.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7694" y="908720"/>
            <a:ext cx="2808312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908720"/>
            <a:ext cx="4248472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количественная мера </a:t>
            </a:r>
          </a:p>
        </p:txBody>
      </p:sp>
      <p:cxnSp>
        <p:nvCxnSpPr>
          <p:cNvPr id="11" name="Прямая со стрелкой 10"/>
          <p:cNvCxnSpPr>
            <a:stCxn id="5" idx="3"/>
            <a:endCxn id="9" idx="1"/>
          </p:cNvCxnSpPr>
          <p:nvPr/>
        </p:nvCxnSpPr>
        <p:spPr>
          <a:xfrm>
            <a:off x="3296006" y="1160748"/>
            <a:ext cx="627922" cy="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411760" y="1556792"/>
            <a:ext cx="5760640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озможности получения людьми материальных благ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11367" y="2564904"/>
            <a:ext cx="5760640" cy="864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счет использования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чего-либо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(финансов, технологий, людей и проч.)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95" y="1556793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87695" y="3645024"/>
            <a:ext cx="8044745" cy="461665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Экономисты различают четыре вида ресурсов: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9326" y="4293096"/>
            <a:ext cx="1864401" cy="43204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Труд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95736" y="4296727"/>
            <a:ext cx="1728192" cy="42841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Земля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95936" y="4282401"/>
            <a:ext cx="1872208" cy="44274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Капитал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48164" y="4282401"/>
            <a:ext cx="2628292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Предпринимательская деятельность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4725144"/>
            <a:ext cx="1872207" cy="1076489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Усилия людей, затрачиваемые на производство товаров и услуг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5801633"/>
            <a:ext cx="1872207" cy="867727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Доход – зарплата, процент с 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капитала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95736" y="4725144"/>
            <a:ext cx="1728192" cy="1076489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Земля, вода, воздух, леса, полезные ископаемые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195736" y="5801633"/>
            <a:ext cx="1728192" cy="867727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Доход - рента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95936" y="4725144"/>
            <a:ext cx="1872208" cy="1076489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Средства производства (газопроводы, станки,  инструменты)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95936" y="5801633"/>
            <a:ext cx="1872208" cy="867727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Доход - прибыль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048164" y="4930473"/>
            <a:ext cx="2628292" cy="871160"/>
          </a:xfrm>
          <a:prstGeom prst="rect">
            <a:avLst/>
          </a:prstGeom>
          <a:solidFill>
            <a:srgbClr val="00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Управленческие и организаторские навыки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34122" y="5801633"/>
            <a:ext cx="2642333" cy="867727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Доход - прибыль</a:t>
            </a:r>
          </a:p>
        </p:txBody>
      </p:sp>
    </p:spTree>
    <p:extLst>
      <p:ext uri="{BB962C8B-B14F-4D97-AF65-F5344CB8AC3E}">
        <p14:creationId xmlns:p14="http://schemas.microsoft.com/office/powerpoint/2010/main" xmlns="" val="391008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Определение цикла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81200"/>
            <a:ext cx="8856662" cy="411480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Clr>
                <a:srgbClr val="00FFFF"/>
              </a:buClr>
            </a:pPr>
            <a:r>
              <a:rPr lang="ru-RU" sz="2600" b="1" dirty="0" smtClean="0"/>
              <a:t>Промежуток времени между двумя одинаковыми состояниями экономической конъюнктуры называется </a:t>
            </a:r>
            <a:r>
              <a:rPr lang="ru-RU" sz="2600" b="1" i="1" dirty="0" smtClean="0">
                <a:solidFill>
                  <a:srgbClr val="FFFF00"/>
                </a:solidFill>
              </a:rPr>
              <a:t>экономическим циклом</a:t>
            </a:r>
            <a:r>
              <a:rPr lang="ru-RU" sz="2600" b="1" i="1" dirty="0" smtClean="0"/>
              <a:t>. </a:t>
            </a:r>
          </a:p>
          <a:p>
            <a:pPr eaLnBrk="1" hangingPunct="1">
              <a:spcBef>
                <a:spcPct val="40000"/>
              </a:spcBef>
              <a:buClr>
                <a:srgbClr val="00FFFF"/>
              </a:buClr>
            </a:pP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</a:rPr>
              <a:t>Экономический цикл </a:t>
            </a:r>
            <a:r>
              <a:rPr lang="ru-RU" b="1" i="1" dirty="0" smtClean="0">
                <a:latin typeface="Times New Roman" pitchFamily="18" charset="0"/>
              </a:rPr>
              <a:t>- колебания фактического объёма производства вокруг его потенциальной величины, которая достигается при полной занятости, и связанные с ними изменения других макроэкономических показателей.</a:t>
            </a:r>
            <a:r>
              <a:rPr lang="ru-RU" i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solidFill>
                  <a:srgbClr val="FFFF00"/>
                </a:solidFill>
              </a:rPr>
              <a:t>Виды циклов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1200"/>
            <a:ext cx="8147050" cy="4114800"/>
          </a:xfrm>
        </p:spPr>
        <p:txBody>
          <a:bodyPr/>
          <a:lstStyle/>
          <a:p>
            <a:pPr eaLnBrk="1" hangingPunct="1">
              <a:buClr>
                <a:srgbClr val="00FFFF"/>
              </a:buClr>
              <a:buFont typeface="Wingdings" pitchFamily="2" charset="2"/>
              <a:buChar char="²"/>
            </a:pPr>
            <a:r>
              <a:rPr lang="ru-RU" sz="3200" dirty="0" smtClean="0"/>
              <a:t>Краткосрочные (2-4 года) </a:t>
            </a:r>
            <a:br>
              <a:rPr lang="ru-RU" sz="3200" dirty="0" smtClean="0"/>
            </a:br>
            <a:r>
              <a:rPr lang="ru-RU" sz="3200" dirty="0" smtClean="0"/>
              <a:t>			– циклы </a:t>
            </a:r>
            <a:r>
              <a:rPr lang="ru-RU" sz="3200" dirty="0" err="1" smtClean="0"/>
              <a:t>Китчина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pPr eaLnBrk="1" hangingPunct="1">
              <a:buClr>
                <a:srgbClr val="00FFFF"/>
              </a:buClr>
              <a:buFont typeface="Wingdings" pitchFamily="2" charset="2"/>
              <a:buChar char="²"/>
            </a:pPr>
            <a:r>
              <a:rPr lang="ru-RU" sz="3200" dirty="0" smtClean="0"/>
              <a:t>Среднесрочные (7-11 лет) </a:t>
            </a:r>
            <a:br>
              <a:rPr lang="ru-RU" sz="3200" dirty="0" smtClean="0"/>
            </a:br>
            <a:r>
              <a:rPr lang="ru-RU" sz="3200" dirty="0" smtClean="0"/>
              <a:t>			 – циклы </a:t>
            </a:r>
            <a:r>
              <a:rPr lang="ru-RU" sz="3200" dirty="0" err="1" smtClean="0"/>
              <a:t>Жюгляра</a:t>
            </a:r>
            <a:r>
              <a:rPr lang="ru-RU" sz="3200" dirty="0" smtClean="0"/>
              <a:t> – Маркса</a:t>
            </a:r>
            <a:br>
              <a:rPr lang="ru-RU" sz="3200" dirty="0" smtClean="0"/>
            </a:br>
            <a:endParaRPr lang="ru-RU" sz="3200" dirty="0" smtClean="0"/>
          </a:p>
          <a:p>
            <a:pPr eaLnBrk="1" hangingPunct="1">
              <a:buClr>
                <a:srgbClr val="00FFFF"/>
              </a:buClr>
              <a:buFont typeface="Wingdings" pitchFamily="2" charset="2"/>
              <a:buChar char="²"/>
            </a:pPr>
            <a:r>
              <a:rPr lang="ru-RU" sz="3200" dirty="0" smtClean="0"/>
              <a:t>Долгосрочные – (45-50 лет) </a:t>
            </a:r>
            <a:br>
              <a:rPr lang="ru-RU" sz="3200" dirty="0" smtClean="0"/>
            </a:br>
            <a:r>
              <a:rPr lang="ru-RU" sz="3200" dirty="0" smtClean="0"/>
              <a:t>			 – циклы Кондратьева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010400" cy="668338"/>
          </a:xfrm>
          <a:noFill/>
        </p:spPr>
        <p:txBody>
          <a:bodyPr tIns="0"/>
          <a:lstStyle/>
          <a:p>
            <a:pPr eaLnBrk="1" hangingPunct="1"/>
            <a:r>
              <a:rPr lang="ru-RU" smtClean="0"/>
              <a:t>Фазы цикла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1814513" y="1412875"/>
            <a:ext cx="0" cy="2217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1835150" y="3644900"/>
            <a:ext cx="4968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476375" y="1658938"/>
            <a:ext cx="404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546850" y="36306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</a:t>
            </a:r>
            <a:endParaRPr lang="ru-RU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2355850" y="3444875"/>
            <a:ext cx="0" cy="246063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H="1">
            <a:off x="1747838" y="1535113"/>
            <a:ext cx="446087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4113213" y="2952750"/>
            <a:ext cx="0" cy="677863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3419475" y="3284538"/>
            <a:ext cx="0" cy="43180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6208713" y="1535113"/>
            <a:ext cx="0" cy="209550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1814513" y="3444875"/>
            <a:ext cx="47307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 flipH="1">
            <a:off x="1814513" y="2889250"/>
            <a:ext cx="236537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1403350" y="1196975"/>
            <a:ext cx="404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4</a:t>
            </a:r>
            <a:endParaRPr lang="ru-RU" baseline="-25000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1476375" y="3321050"/>
            <a:ext cx="404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1476375" y="2581275"/>
            <a:ext cx="404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3</a:t>
            </a:r>
            <a:endParaRPr lang="ru-RU" baseline="-25000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1476375" y="3068638"/>
            <a:ext cx="404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1881188" y="36306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  <a:endParaRPr lang="ru-RU" baseline="-25000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2760663" y="36306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endParaRPr lang="ru-RU" baseline="-25000"/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3571875" y="36306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  <a:endParaRPr lang="ru-RU" baseline="-25000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4924425" y="3690938"/>
            <a:ext cx="404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  <a:endParaRPr lang="ru-RU" baseline="-25000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814513" y="2889250"/>
            <a:ext cx="541337" cy="555625"/>
          </a:xfrm>
          <a:prstGeom prst="line">
            <a:avLst/>
          </a:prstGeom>
          <a:noFill/>
          <a:ln w="3175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1" name="Freeform 37"/>
          <p:cNvSpPr>
            <a:spLocks/>
          </p:cNvSpPr>
          <p:nvPr/>
        </p:nvSpPr>
        <p:spPr bwMode="auto">
          <a:xfrm>
            <a:off x="2343150" y="3284538"/>
            <a:ext cx="1076325" cy="150812"/>
          </a:xfrm>
          <a:custGeom>
            <a:avLst/>
            <a:gdLst>
              <a:gd name="T0" fmla="*/ 2147483647 w 694"/>
              <a:gd name="T1" fmla="*/ 0 h 117"/>
              <a:gd name="T2" fmla="*/ 0 w 694"/>
              <a:gd name="T3" fmla="*/ 2147483647 h 117"/>
              <a:gd name="T4" fmla="*/ 0 60000 65536"/>
              <a:gd name="T5" fmla="*/ 0 60000 65536"/>
              <a:gd name="T6" fmla="*/ 0 w 694"/>
              <a:gd name="T7" fmla="*/ 0 h 117"/>
              <a:gd name="T8" fmla="*/ 694 w 694"/>
              <a:gd name="T9" fmla="*/ 117 h 11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4" h="117">
                <a:moveTo>
                  <a:pt x="694" y="0"/>
                </a:moveTo>
                <a:lnTo>
                  <a:pt x="0" y="117"/>
                </a:lnTo>
              </a:path>
            </a:pathLst>
          </a:custGeom>
          <a:noFill/>
          <a:ln w="3175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2" name="Freeform 38"/>
          <p:cNvSpPr>
            <a:spLocks/>
          </p:cNvSpPr>
          <p:nvPr/>
        </p:nvSpPr>
        <p:spPr bwMode="auto">
          <a:xfrm>
            <a:off x="3419475" y="2889250"/>
            <a:ext cx="760413" cy="392113"/>
          </a:xfrm>
          <a:custGeom>
            <a:avLst/>
            <a:gdLst>
              <a:gd name="T0" fmla="*/ 0 w 479"/>
              <a:gd name="T1" fmla="*/ 2147483647 h 247"/>
              <a:gd name="T2" fmla="*/ 2147483647 w 479"/>
              <a:gd name="T3" fmla="*/ 0 h 247"/>
              <a:gd name="T4" fmla="*/ 0 60000 65536"/>
              <a:gd name="T5" fmla="*/ 0 60000 65536"/>
              <a:gd name="T6" fmla="*/ 0 w 479"/>
              <a:gd name="T7" fmla="*/ 0 h 247"/>
              <a:gd name="T8" fmla="*/ 479 w 479"/>
              <a:gd name="T9" fmla="*/ 247 h 2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79" h="247">
                <a:moveTo>
                  <a:pt x="0" y="247"/>
                </a:moveTo>
                <a:lnTo>
                  <a:pt x="479" y="0"/>
                </a:lnTo>
              </a:path>
            </a:pathLst>
          </a:custGeom>
          <a:noFill/>
          <a:ln w="3175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3" name="Freeform 39"/>
          <p:cNvSpPr>
            <a:spLocks/>
          </p:cNvSpPr>
          <p:nvPr/>
        </p:nvSpPr>
        <p:spPr bwMode="auto">
          <a:xfrm>
            <a:off x="4181475" y="1535113"/>
            <a:ext cx="2028825" cy="1354137"/>
          </a:xfrm>
          <a:custGeom>
            <a:avLst/>
            <a:gdLst>
              <a:gd name="T0" fmla="*/ 2147483647 w 1361"/>
              <a:gd name="T1" fmla="*/ 0 h 998"/>
              <a:gd name="T2" fmla="*/ 2147483647 w 1361"/>
              <a:gd name="T3" fmla="*/ 2147483647 h 998"/>
              <a:gd name="T4" fmla="*/ 2147483647 w 1361"/>
              <a:gd name="T5" fmla="*/ 2147483647 h 998"/>
              <a:gd name="T6" fmla="*/ 0 w 1361"/>
              <a:gd name="T7" fmla="*/ 2147483647 h 998"/>
              <a:gd name="T8" fmla="*/ 0 60000 65536"/>
              <a:gd name="T9" fmla="*/ 0 60000 65536"/>
              <a:gd name="T10" fmla="*/ 0 60000 65536"/>
              <a:gd name="T11" fmla="*/ 0 60000 65536"/>
              <a:gd name="T12" fmla="*/ 0 w 1361"/>
              <a:gd name="T13" fmla="*/ 0 h 998"/>
              <a:gd name="T14" fmla="*/ 1361 w 1361"/>
              <a:gd name="T15" fmla="*/ 998 h 99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1" h="998">
                <a:moveTo>
                  <a:pt x="1361" y="0"/>
                </a:moveTo>
                <a:cubicBezTo>
                  <a:pt x="1305" y="76"/>
                  <a:pt x="1155" y="326"/>
                  <a:pt x="1025" y="456"/>
                </a:cubicBezTo>
                <a:cubicBezTo>
                  <a:pt x="874" y="586"/>
                  <a:pt x="752" y="692"/>
                  <a:pt x="581" y="782"/>
                </a:cubicBezTo>
                <a:cubicBezTo>
                  <a:pt x="410" y="872"/>
                  <a:pt x="121" y="953"/>
                  <a:pt x="0" y="998"/>
                </a:cubicBezTo>
              </a:path>
            </a:pathLst>
          </a:custGeom>
          <a:noFill/>
          <a:ln w="3175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6948488" y="1700213"/>
            <a:ext cx="2195512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Спад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Депрессия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Оживление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/>
              <a:t>Подъем</a:t>
            </a:r>
          </a:p>
        </p:txBody>
      </p:sp>
      <p:sp>
        <p:nvSpPr>
          <p:cNvPr id="11368" name="Line 104"/>
          <p:cNvSpPr>
            <a:spLocks noChangeShapeType="1"/>
          </p:cNvSpPr>
          <p:nvPr/>
        </p:nvSpPr>
        <p:spPr bwMode="auto">
          <a:xfrm flipH="1" flipV="1">
            <a:off x="1835150" y="3284538"/>
            <a:ext cx="158432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71" name="Text Box 107"/>
          <p:cNvSpPr txBox="1">
            <a:spLocks noChangeArrowheads="1"/>
          </p:cNvSpPr>
          <p:nvPr/>
        </p:nvSpPr>
        <p:spPr bwMode="auto">
          <a:xfrm>
            <a:off x="3635375" y="4070350"/>
            <a:ext cx="1223963" cy="422275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Спад</a:t>
            </a:r>
          </a:p>
        </p:txBody>
      </p:sp>
      <p:sp>
        <p:nvSpPr>
          <p:cNvPr id="11372" name="Text Box 108"/>
          <p:cNvSpPr txBox="1">
            <a:spLocks noChangeArrowheads="1"/>
          </p:cNvSpPr>
          <p:nvPr/>
        </p:nvSpPr>
        <p:spPr bwMode="auto">
          <a:xfrm>
            <a:off x="4860925" y="4076700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Депрессия</a:t>
            </a:r>
          </a:p>
        </p:txBody>
      </p:sp>
      <p:sp>
        <p:nvSpPr>
          <p:cNvPr id="11373" name="Text Box 109"/>
          <p:cNvSpPr txBox="1">
            <a:spLocks noChangeArrowheads="1"/>
          </p:cNvSpPr>
          <p:nvPr/>
        </p:nvSpPr>
        <p:spPr bwMode="auto">
          <a:xfrm>
            <a:off x="6372225" y="4083050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Оживление</a:t>
            </a:r>
          </a:p>
        </p:txBody>
      </p:sp>
      <p:sp>
        <p:nvSpPr>
          <p:cNvPr id="11374" name="Text Box 110"/>
          <p:cNvSpPr txBox="1">
            <a:spLocks noChangeArrowheads="1"/>
          </p:cNvSpPr>
          <p:nvPr/>
        </p:nvSpPr>
        <p:spPr bwMode="auto">
          <a:xfrm>
            <a:off x="7885113" y="4076700"/>
            <a:ext cx="1187450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Подъем</a:t>
            </a:r>
          </a:p>
        </p:txBody>
      </p:sp>
      <p:sp>
        <p:nvSpPr>
          <p:cNvPr id="11376" name="Text Box 112"/>
          <p:cNvSpPr txBox="1">
            <a:spLocks noChangeArrowheads="1"/>
          </p:cNvSpPr>
          <p:nvPr/>
        </p:nvSpPr>
        <p:spPr bwMode="auto">
          <a:xfrm>
            <a:off x="179388" y="4508500"/>
            <a:ext cx="3384550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ВВП</a:t>
            </a:r>
          </a:p>
        </p:txBody>
      </p:sp>
      <p:sp>
        <p:nvSpPr>
          <p:cNvPr id="11377" name="Text Box 113"/>
          <p:cNvSpPr txBox="1">
            <a:spLocks noChangeArrowheads="1"/>
          </p:cNvSpPr>
          <p:nvPr/>
        </p:nvSpPr>
        <p:spPr bwMode="auto">
          <a:xfrm>
            <a:off x="3635375" y="4575175"/>
            <a:ext cx="1223963" cy="422275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снижение</a:t>
            </a:r>
          </a:p>
        </p:txBody>
      </p:sp>
      <p:sp>
        <p:nvSpPr>
          <p:cNvPr id="11378" name="Text Box 114"/>
          <p:cNvSpPr txBox="1">
            <a:spLocks noChangeArrowheads="1"/>
          </p:cNvSpPr>
          <p:nvPr/>
        </p:nvSpPr>
        <p:spPr bwMode="auto">
          <a:xfrm>
            <a:off x="4860925" y="4581525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const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379" name="Text Box 115"/>
          <p:cNvSpPr txBox="1">
            <a:spLocks noChangeArrowheads="1"/>
          </p:cNvSpPr>
          <p:nvPr/>
        </p:nvSpPr>
        <p:spPr bwMode="auto">
          <a:xfrm>
            <a:off x="6372225" y="4587875"/>
            <a:ext cx="1439863" cy="395288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рост</a:t>
            </a:r>
          </a:p>
        </p:txBody>
      </p:sp>
      <p:sp>
        <p:nvSpPr>
          <p:cNvPr id="11380" name="Text Box 116"/>
          <p:cNvSpPr txBox="1">
            <a:spLocks noChangeArrowheads="1"/>
          </p:cNvSpPr>
          <p:nvPr/>
        </p:nvSpPr>
        <p:spPr bwMode="auto">
          <a:xfrm>
            <a:off x="7885113" y="4581525"/>
            <a:ext cx="1187450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рост</a:t>
            </a:r>
          </a:p>
        </p:txBody>
      </p:sp>
      <p:sp>
        <p:nvSpPr>
          <p:cNvPr id="11383" name="Text Box 119"/>
          <p:cNvSpPr txBox="1">
            <a:spLocks noChangeArrowheads="1"/>
          </p:cNvSpPr>
          <p:nvPr/>
        </p:nvSpPr>
        <p:spPr bwMode="auto">
          <a:xfrm>
            <a:off x="179388" y="5013325"/>
            <a:ext cx="3384550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Цены</a:t>
            </a:r>
          </a:p>
        </p:txBody>
      </p:sp>
      <p:sp>
        <p:nvSpPr>
          <p:cNvPr id="11384" name="Text Box 120"/>
          <p:cNvSpPr txBox="1">
            <a:spLocks noChangeArrowheads="1"/>
          </p:cNvSpPr>
          <p:nvPr/>
        </p:nvSpPr>
        <p:spPr bwMode="auto">
          <a:xfrm>
            <a:off x="3635375" y="5078413"/>
            <a:ext cx="1223963" cy="422275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снижение</a:t>
            </a:r>
          </a:p>
        </p:txBody>
      </p:sp>
      <p:sp>
        <p:nvSpPr>
          <p:cNvPr id="11385" name="Text Box 121"/>
          <p:cNvSpPr txBox="1">
            <a:spLocks noChangeArrowheads="1"/>
          </p:cNvSpPr>
          <p:nvPr/>
        </p:nvSpPr>
        <p:spPr bwMode="auto">
          <a:xfrm>
            <a:off x="4860925" y="5084763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const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386" name="Text Box 122"/>
          <p:cNvSpPr txBox="1">
            <a:spLocks noChangeArrowheads="1"/>
          </p:cNvSpPr>
          <p:nvPr/>
        </p:nvSpPr>
        <p:spPr bwMode="auto">
          <a:xfrm>
            <a:off x="6372225" y="5091113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const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387" name="Text Box 123"/>
          <p:cNvSpPr txBox="1">
            <a:spLocks noChangeArrowheads="1"/>
          </p:cNvSpPr>
          <p:nvPr/>
        </p:nvSpPr>
        <p:spPr bwMode="auto">
          <a:xfrm>
            <a:off x="7885113" y="5084763"/>
            <a:ext cx="1187450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рост</a:t>
            </a:r>
          </a:p>
        </p:txBody>
      </p:sp>
      <p:sp>
        <p:nvSpPr>
          <p:cNvPr id="11389" name="Text Box 125"/>
          <p:cNvSpPr txBox="1">
            <a:spLocks noChangeArrowheads="1"/>
          </p:cNvSpPr>
          <p:nvPr/>
        </p:nvSpPr>
        <p:spPr bwMode="auto">
          <a:xfrm>
            <a:off x="179388" y="5516563"/>
            <a:ext cx="3384550" cy="39528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Безработица</a:t>
            </a:r>
          </a:p>
        </p:txBody>
      </p:sp>
      <p:sp>
        <p:nvSpPr>
          <p:cNvPr id="11390" name="Text Box 126"/>
          <p:cNvSpPr txBox="1">
            <a:spLocks noChangeArrowheads="1"/>
          </p:cNvSpPr>
          <p:nvPr/>
        </p:nvSpPr>
        <p:spPr bwMode="auto">
          <a:xfrm>
            <a:off x="3635375" y="5583238"/>
            <a:ext cx="1223963" cy="392112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рост</a:t>
            </a:r>
          </a:p>
        </p:txBody>
      </p:sp>
      <p:sp>
        <p:nvSpPr>
          <p:cNvPr id="11391" name="Text Box 127"/>
          <p:cNvSpPr txBox="1">
            <a:spLocks noChangeArrowheads="1"/>
          </p:cNvSpPr>
          <p:nvPr/>
        </p:nvSpPr>
        <p:spPr bwMode="auto">
          <a:xfrm>
            <a:off x="4860925" y="5589588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const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392" name="Text Box 128"/>
          <p:cNvSpPr txBox="1">
            <a:spLocks noChangeArrowheads="1"/>
          </p:cNvSpPr>
          <p:nvPr/>
        </p:nvSpPr>
        <p:spPr bwMode="auto">
          <a:xfrm>
            <a:off x="6372225" y="5595938"/>
            <a:ext cx="1439863" cy="39528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снижение</a:t>
            </a:r>
          </a:p>
        </p:txBody>
      </p:sp>
      <p:sp>
        <p:nvSpPr>
          <p:cNvPr id="11393" name="Text Box 129"/>
          <p:cNvSpPr txBox="1">
            <a:spLocks noChangeArrowheads="1"/>
          </p:cNvSpPr>
          <p:nvPr/>
        </p:nvSpPr>
        <p:spPr bwMode="auto">
          <a:xfrm>
            <a:off x="7885113" y="5589588"/>
            <a:ext cx="1187450" cy="39528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снижение</a:t>
            </a:r>
          </a:p>
        </p:txBody>
      </p:sp>
      <p:sp>
        <p:nvSpPr>
          <p:cNvPr id="11394" name="Text Box 130"/>
          <p:cNvSpPr txBox="1">
            <a:spLocks noChangeArrowheads="1"/>
          </p:cNvSpPr>
          <p:nvPr/>
        </p:nvSpPr>
        <p:spPr bwMode="auto">
          <a:xfrm>
            <a:off x="179388" y="5949950"/>
            <a:ext cx="3384550" cy="60960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ru-RU" sz="1600">
                <a:solidFill>
                  <a:schemeClr val="bg1"/>
                </a:solidFill>
              </a:rPr>
              <a:t>Запасы и резервы производственных мощностей</a:t>
            </a:r>
          </a:p>
        </p:txBody>
      </p:sp>
      <p:sp>
        <p:nvSpPr>
          <p:cNvPr id="11395" name="Text Box 131"/>
          <p:cNvSpPr txBox="1">
            <a:spLocks noChangeArrowheads="1"/>
          </p:cNvSpPr>
          <p:nvPr/>
        </p:nvSpPr>
        <p:spPr bwMode="auto">
          <a:xfrm>
            <a:off x="3635375" y="6021388"/>
            <a:ext cx="1223963" cy="392112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рост</a:t>
            </a:r>
          </a:p>
        </p:txBody>
      </p:sp>
      <p:sp>
        <p:nvSpPr>
          <p:cNvPr id="11396" name="Text Box 132"/>
          <p:cNvSpPr txBox="1">
            <a:spLocks noChangeArrowheads="1"/>
          </p:cNvSpPr>
          <p:nvPr/>
        </p:nvSpPr>
        <p:spPr bwMode="auto">
          <a:xfrm>
            <a:off x="4860925" y="6021388"/>
            <a:ext cx="1439863" cy="425450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const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397" name="Text Box 133"/>
          <p:cNvSpPr txBox="1">
            <a:spLocks noChangeArrowheads="1"/>
          </p:cNvSpPr>
          <p:nvPr/>
        </p:nvSpPr>
        <p:spPr bwMode="auto">
          <a:xfrm>
            <a:off x="6372225" y="6057900"/>
            <a:ext cx="1439863" cy="395288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снижение</a:t>
            </a:r>
          </a:p>
        </p:txBody>
      </p:sp>
      <p:sp>
        <p:nvSpPr>
          <p:cNvPr id="11398" name="Text Box 134"/>
          <p:cNvSpPr txBox="1">
            <a:spLocks noChangeArrowheads="1"/>
          </p:cNvSpPr>
          <p:nvPr/>
        </p:nvSpPr>
        <p:spPr bwMode="auto">
          <a:xfrm>
            <a:off x="7885113" y="6021388"/>
            <a:ext cx="1187450" cy="395287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снижение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13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113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1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1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1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1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  <p:bldP spid="11272" grpId="0" animBg="1"/>
      <p:bldP spid="11273" grpId="0"/>
      <p:bldP spid="11274" grpId="0"/>
      <p:bldP spid="11283" grpId="0" animBg="1"/>
      <p:bldP spid="11284" grpId="0" animBg="1"/>
      <p:bldP spid="11285" grpId="0" animBg="1"/>
      <p:bldP spid="11286" grpId="0" animBg="1"/>
      <p:bldP spid="11287" grpId="0" animBg="1"/>
      <p:bldP spid="11288" grpId="0" animBg="1"/>
      <p:bldP spid="11290" grpId="0" animBg="1"/>
      <p:bldP spid="11291" grpId="0"/>
      <p:bldP spid="11292" grpId="0"/>
      <p:bldP spid="11293" grpId="0"/>
      <p:bldP spid="11294" grpId="0"/>
      <p:bldP spid="11295" grpId="0"/>
      <p:bldP spid="11296" grpId="0"/>
      <p:bldP spid="11297" grpId="0"/>
      <p:bldP spid="11298" grpId="0"/>
      <p:bldP spid="11300" grpId="0" animBg="1"/>
      <p:bldP spid="11301" grpId="0" animBg="1"/>
      <p:bldP spid="11302" grpId="0" animBg="1"/>
      <p:bldP spid="11303" grpId="0" animBg="1"/>
      <p:bldP spid="11368" grpId="0" animBg="1"/>
      <p:bldP spid="11371" grpId="0" animBg="1"/>
      <p:bldP spid="11372" grpId="0" animBg="1"/>
      <p:bldP spid="11373" grpId="0" animBg="1"/>
      <p:bldP spid="11374" grpId="0" animBg="1"/>
      <p:bldP spid="11376" grpId="0" animBg="1"/>
      <p:bldP spid="11377" grpId="0" animBg="1"/>
      <p:bldP spid="11378" grpId="0" animBg="1"/>
      <p:bldP spid="11379" grpId="0" animBg="1"/>
      <p:bldP spid="11380" grpId="0" animBg="1"/>
      <p:bldP spid="11383" grpId="0" animBg="1"/>
      <p:bldP spid="11384" grpId="0" animBg="1"/>
      <p:bldP spid="11385" grpId="0" animBg="1"/>
      <p:bldP spid="11386" grpId="0" animBg="1"/>
      <p:bldP spid="11387" grpId="0" animBg="1"/>
      <p:bldP spid="11389" grpId="0" animBg="1"/>
      <p:bldP spid="11390" grpId="0" animBg="1"/>
      <p:bldP spid="11391" grpId="0" animBg="1"/>
      <p:bldP spid="11392" grpId="0" animBg="1"/>
      <p:bldP spid="11393" grpId="0" animBg="1"/>
      <p:bldP spid="11394" grpId="0" animBg="1"/>
      <p:bldP spid="11396" grpId="0" animBg="1"/>
      <p:bldP spid="11397" grpId="0" animBg="1"/>
      <p:bldP spid="113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Причины долгосрочных циклов: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988840"/>
            <a:ext cx="7427912" cy="4114800"/>
          </a:xfrm>
        </p:spPr>
        <p:txBody>
          <a:bodyPr/>
          <a:lstStyle/>
          <a:p>
            <a:pPr marL="533400" indent="-533400" eaLnBrk="1" hangingPunct="1">
              <a:spcBef>
                <a:spcPct val="50000"/>
              </a:spcBef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ru-RU" sz="3200" dirty="0" smtClean="0"/>
              <a:t>Качественные изменения в производстве на основе крупных изобретений</a:t>
            </a:r>
          </a:p>
          <a:p>
            <a:pPr marL="533400" indent="-533400" eaLnBrk="1" hangingPunct="1">
              <a:spcBef>
                <a:spcPct val="50000"/>
              </a:spcBef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ru-RU" sz="3200" dirty="0" smtClean="0"/>
              <a:t>Обновление пассивных элементов основного капитала</a:t>
            </a:r>
          </a:p>
          <a:p>
            <a:pPr marL="533400" indent="-533400" eaLnBrk="1" hangingPunct="1">
              <a:spcBef>
                <a:spcPct val="50000"/>
              </a:spcBef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ru-RU" sz="3200" dirty="0" smtClean="0"/>
              <a:t>Расширение рынков и технологий обращения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solidFill>
                  <a:srgbClr val="FFFF00"/>
                </a:solidFill>
              </a:rPr>
              <a:t>Детерминистские модели цикла</a:t>
            </a:r>
            <a:r>
              <a:rPr lang="ru-RU" sz="3200" b="1" dirty="0" smtClean="0"/>
              <a:t>.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484784"/>
            <a:ext cx="8928100" cy="4611216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ru-RU" b="1" dirty="0" smtClean="0"/>
              <a:t>Модель средней нормы прибыли. </a:t>
            </a:r>
            <a:br>
              <a:rPr lang="ru-RU" b="1" dirty="0" smtClean="0"/>
            </a:br>
            <a:r>
              <a:rPr lang="ru-RU" b="1" dirty="0" smtClean="0"/>
              <a:t>Первый подход к объяснению природы цикла через механизм обновления основного капитала.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</a:rPr>
              <a:t>накопление капитала </a:t>
            </a: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		рост объема предложения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			перенасыщение рынка и конкуренция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				снижение ожидаемой прибыли </a:t>
            </a: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на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  <a:sym typeface="Symbol" pitchFamily="18" charset="2"/>
              </a:rPr>
              <a:t>                                                         вложенный      капитал</a:t>
            </a:r>
            <a:r>
              <a:rPr lang="ru-RU" b="1" dirty="0" smtClean="0">
                <a:solidFill>
                  <a:srgbClr val="FFFF00"/>
                </a:solidFill>
                <a:sym typeface="Symbol" pitchFamily="18" charset="2"/>
              </a:rPr>
              <a:t>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FFFF00"/>
                </a:solidFill>
                <a:sym typeface="Symbol" pitchFamily="18" charset="2"/>
              </a:rPr>
              <a:t>					снижение инвестиций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FFFF00"/>
                </a:solidFill>
                <a:sym typeface="Symbol" pitchFamily="18" charset="2"/>
              </a:rPr>
              <a:t>						падение спроса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FFFF00"/>
                </a:solidFill>
                <a:sym typeface="Symbol" pitchFamily="18" charset="2"/>
              </a:rPr>
              <a:t>							кризис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FFFF00"/>
                </a:solidFill>
                <a:sym typeface="Symbol" pitchFamily="18" charset="2"/>
              </a:rPr>
              <a:t>Обесценение основного капитала, инвестиции в его обновление 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FFFF99"/>
                </a:solidFill>
                <a:sym typeface="Symbol" pitchFamily="18" charset="2"/>
              </a:rPr>
              <a:t>			Начало нового цикла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FFFF00"/>
                </a:solidFill>
              </a:rPr>
              <a:t>Стохастические модели цикла.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8351837" cy="42513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Цикл – как реакция экономической системы на случайные возмущения которые испытывает экономика извне:</a:t>
            </a:r>
          </a:p>
          <a:p>
            <a:pPr lvl="1" eaLnBrk="1" hangingPunct="1">
              <a:lnSpc>
                <a:spcPct val="80000"/>
              </a:lnSpc>
              <a:buClr>
                <a:srgbClr val="66FFFF"/>
              </a:buClr>
              <a:buFont typeface="Wingdings" pitchFamily="2" charset="2"/>
              <a:buChar char="Ш"/>
            </a:pPr>
            <a:r>
              <a:rPr lang="ru-RU" sz="2800" dirty="0" smtClean="0"/>
              <a:t>войны;</a:t>
            </a:r>
          </a:p>
          <a:p>
            <a:pPr lvl="1" eaLnBrk="1" hangingPunct="1">
              <a:lnSpc>
                <a:spcPct val="80000"/>
              </a:lnSpc>
              <a:buClr>
                <a:srgbClr val="66FFFF"/>
              </a:buClr>
              <a:buFont typeface="Wingdings" pitchFamily="2" charset="2"/>
              <a:buChar char="Ш"/>
            </a:pPr>
            <a:r>
              <a:rPr lang="ru-RU" sz="2800" dirty="0" smtClean="0"/>
              <a:t>неурожай и стихийные бедствия;</a:t>
            </a:r>
          </a:p>
          <a:p>
            <a:pPr lvl="1" eaLnBrk="1" hangingPunct="1">
              <a:lnSpc>
                <a:spcPct val="80000"/>
              </a:lnSpc>
              <a:buClr>
                <a:srgbClr val="66FFFF"/>
              </a:buClr>
              <a:buFont typeface="Wingdings" pitchFamily="2" charset="2"/>
              <a:buChar char="Ш"/>
            </a:pPr>
            <a:r>
              <a:rPr lang="ru-RU" sz="2800" dirty="0" smtClean="0"/>
              <a:t>технологические шоки;</a:t>
            </a:r>
          </a:p>
          <a:p>
            <a:pPr lvl="1" eaLnBrk="1" hangingPunct="1">
              <a:lnSpc>
                <a:spcPct val="80000"/>
              </a:lnSpc>
              <a:buClr>
                <a:srgbClr val="66FFFF"/>
              </a:buClr>
              <a:buFont typeface="Wingdings" pitchFamily="2" charset="2"/>
              <a:buChar char="Ш"/>
            </a:pPr>
            <a:r>
              <a:rPr lang="ru-RU" sz="2800" dirty="0" smtClean="0"/>
              <a:t>правительство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Импульс – внешний шок который выводит экономику из состояния равновесия (какова бы ни была его природа, но это м.б. шоки спроса и шоки предложения) и вызывает цепную реакцию приспособления</a:t>
            </a:r>
            <a:r>
              <a:rPr lang="ru-RU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</a:pPr>
            <a:r>
              <a:rPr lang="ru-RU" sz="2400" b="1" dirty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Структура экономики.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980728"/>
            <a:ext cx="2664296" cy="5040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81232"/>
            <a:ext cx="2088232" cy="4836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производство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47764" y="2081232"/>
            <a:ext cx="2088232" cy="4836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потребление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0012" y="2068984"/>
            <a:ext cx="2088232" cy="4836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распределение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2068984"/>
            <a:ext cx="2088232" cy="4836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обмен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 flipH="1">
            <a:off x="1223628" y="1484784"/>
            <a:ext cx="3168352" cy="58420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 стрелкой 11"/>
          <p:cNvCxnSpPr>
            <a:stCxn id="4" idx="2"/>
            <a:endCxn id="6" idx="0"/>
          </p:cNvCxnSpPr>
          <p:nvPr/>
        </p:nvCxnSpPr>
        <p:spPr>
          <a:xfrm flipH="1">
            <a:off x="3491880" y="1484784"/>
            <a:ext cx="900100" cy="5964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Прямая со стрелкой 13"/>
          <p:cNvCxnSpPr>
            <a:stCxn id="4" idx="2"/>
            <a:endCxn id="7" idx="0"/>
          </p:cNvCxnSpPr>
          <p:nvPr/>
        </p:nvCxnSpPr>
        <p:spPr>
          <a:xfrm>
            <a:off x="4391980" y="1484784"/>
            <a:ext cx="1332148" cy="58420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Прямая со стрелкой 15"/>
          <p:cNvCxnSpPr>
            <a:stCxn id="4" idx="2"/>
            <a:endCxn id="8" idx="0"/>
          </p:cNvCxnSpPr>
          <p:nvPr/>
        </p:nvCxnSpPr>
        <p:spPr>
          <a:xfrm>
            <a:off x="4391980" y="1484784"/>
            <a:ext cx="3600400" cy="584200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93946" y="2996952"/>
            <a:ext cx="2088232" cy="12241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Фирмы, организации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47764" y="2996952"/>
            <a:ext cx="2088232" cy="12241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Люди,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00805" y="2996952"/>
            <a:ext cx="2088232" cy="12241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1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Органы государственной власти, банки</a:t>
            </a:r>
            <a:endParaRPr lang="ru-RU" sz="19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48264" y="2990828"/>
            <a:ext cx="2088232" cy="123638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cxnSp>
        <p:nvCxnSpPr>
          <p:cNvPr id="22" name="Прямая со стрелкой 21"/>
          <p:cNvCxnSpPr>
            <a:stCxn id="5" idx="2"/>
            <a:endCxn id="17" idx="0"/>
          </p:cNvCxnSpPr>
          <p:nvPr/>
        </p:nvCxnSpPr>
        <p:spPr>
          <a:xfrm>
            <a:off x="1223628" y="2564904"/>
            <a:ext cx="14434" cy="4320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Прямая со стрелкой 23"/>
          <p:cNvCxnSpPr>
            <a:stCxn id="6" idx="2"/>
            <a:endCxn id="18" idx="0"/>
          </p:cNvCxnSpPr>
          <p:nvPr/>
        </p:nvCxnSpPr>
        <p:spPr>
          <a:xfrm>
            <a:off x="3491880" y="2564904"/>
            <a:ext cx="0" cy="432048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 стрелкой 25"/>
          <p:cNvCxnSpPr>
            <a:stCxn id="7" idx="2"/>
            <a:endCxn id="19" idx="0"/>
          </p:cNvCxnSpPr>
          <p:nvPr/>
        </p:nvCxnSpPr>
        <p:spPr>
          <a:xfrm>
            <a:off x="5724128" y="2552656"/>
            <a:ext cx="20793" cy="444296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Прямая со стрелкой 27"/>
          <p:cNvCxnSpPr>
            <a:stCxn id="8" idx="2"/>
            <a:endCxn id="20" idx="0"/>
          </p:cNvCxnSpPr>
          <p:nvPr/>
        </p:nvCxnSpPr>
        <p:spPr>
          <a:xfrm>
            <a:off x="7992380" y="2552656"/>
            <a:ext cx="0" cy="438172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347864" y="4379430"/>
            <a:ext cx="266429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я з а н ы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3528" y="5211198"/>
            <a:ext cx="3528392" cy="6120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денежными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потоками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851920" y="5195497"/>
            <a:ext cx="2160240" cy="6120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информацией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012160" y="5177743"/>
            <a:ext cx="2880319" cy="6120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рудовыми потоками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>
            <a:stCxn id="17" idx="2"/>
            <a:endCxn id="31" idx="0"/>
          </p:cNvCxnSpPr>
          <p:nvPr/>
        </p:nvCxnSpPr>
        <p:spPr>
          <a:xfrm>
            <a:off x="1238062" y="4221088"/>
            <a:ext cx="3693978" cy="974409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Прямая со стрелкой 37"/>
          <p:cNvCxnSpPr>
            <a:stCxn id="18" idx="2"/>
            <a:endCxn id="31" idx="0"/>
          </p:cNvCxnSpPr>
          <p:nvPr/>
        </p:nvCxnSpPr>
        <p:spPr>
          <a:xfrm>
            <a:off x="3491880" y="4221088"/>
            <a:ext cx="1440160" cy="974409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Прямая со стрелкой 39"/>
          <p:cNvCxnSpPr>
            <a:stCxn id="19" idx="2"/>
            <a:endCxn id="31" idx="0"/>
          </p:cNvCxnSpPr>
          <p:nvPr/>
        </p:nvCxnSpPr>
        <p:spPr>
          <a:xfrm flipH="1">
            <a:off x="4932040" y="4221088"/>
            <a:ext cx="812881" cy="974409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Прямая со стрелкой 41"/>
          <p:cNvCxnSpPr>
            <a:stCxn id="20" idx="2"/>
            <a:endCxn id="31" idx="0"/>
          </p:cNvCxnSpPr>
          <p:nvPr/>
        </p:nvCxnSpPr>
        <p:spPr>
          <a:xfrm flipH="1">
            <a:off x="4932040" y="4227212"/>
            <a:ext cx="3060340" cy="968285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xmlns="" val="90069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Показатели развития экономики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Экономический рост</a:t>
            </a:r>
          </a:p>
          <a:p>
            <a:pPr>
              <a:buNone/>
            </a:pPr>
            <a:r>
              <a:rPr lang="ru-RU" b="1" dirty="0" smtClean="0"/>
              <a:t>-процесс наращивания производства благ и услуг, выраженный в  стабильном росте ВВП</a:t>
            </a:r>
            <a:endParaRPr lang="ru-RU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Экономическое развитие –</a:t>
            </a:r>
            <a:r>
              <a:rPr lang="ru-RU" b="1" dirty="0" smtClean="0"/>
              <a:t>устойчивый рост ВВП совместно прогрессивные </a:t>
            </a:r>
            <a:r>
              <a:rPr lang="ru-RU" b="1" dirty="0" err="1" smtClean="0"/>
              <a:t>изме-нения</a:t>
            </a:r>
            <a:r>
              <a:rPr lang="ru-RU" b="1" dirty="0" smtClean="0"/>
              <a:t> в экономике </a:t>
            </a:r>
            <a:r>
              <a:rPr lang="ru-RU" i="1" dirty="0" smtClean="0"/>
              <a:t>(новые технологии, модернизация, новая продукция  и услуги, рост уровня жизни людей)</a:t>
            </a:r>
            <a:endParaRPr lang="ru-RU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ru-RU" sz="2400" b="1" dirty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термины темы</a:t>
            </a:r>
            <a:r>
              <a:rPr lang="ru-RU" sz="2400" b="1" dirty="0" smtClean="0">
                <a:solidFill>
                  <a:srgbClr val="FFAD1C"/>
                </a:solidFill>
                <a:latin typeface="Times New Roman" pitchFamily="18" charset="0"/>
                <a:cs typeface="Times New Roman" pitchFamily="18" charset="0"/>
              </a:rPr>
              <a:t>. Вспомните их?</a:t>
            </a:r>
            <a:endParaRPr lang="ru-RU" sz="2400" b="1" dirty="0">
              <a:solidFill>
                <a:srgbClr val="FFAD1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848" y="1052736"/>
            <a:ext cx="7560840" cy="46805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ВВП</a:t>
            </a: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ВНП</a:t>
            </a: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Кризис</a:t>
            </a: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Экономический рост</a:t>
            </a:r>
          </a:p>
          <a:p>
            <a:pPr marL="457200" indent="-457200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Экономическое развитие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39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аркет">
    <a:dk1>
      <a:sysClr val="windowText" lastClr="000000"/>
    </a:dk1>
    <a:lt1>
      <a:sysClr val="window" lastClr="FFFFFF"/>
    </a:lt1>
    <a:dk2>
      <a:srgbClr val="1D3641"/>
    </a:dk2>
    <a:lt2>
      <a:srgbClr val="DFE6D0"/>
    </a:lt2>
    <a:accent1>
      <a:srgbClr val="759AA5"/>
    </a:accent1>
    <a:accent2>
      <a:srgbClr val="CFC60D"/>
    </a:accent2>
    <a:accent3>
      <a:srgbClr val="99987F"/>
    </a:accent3>
    <a:accent4>
      <a:srgbClr val="90AC97"/>
    </a:accent4>
    <a:accent5>
      <a:srgbClr val="FFAD1C"/>
    </a:accent5>
    <a:accent6>
      <a:srgbClr val="B9AB6F"/>
    </a:accent6>
    <a:hlink>
      <a:srgbClr val="66AACD"/>
    </a:hlink>
    <a:folHlink>
      <a:srgbClr val="809DB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757</Words>
  <Application>Microsoft Office PowerPoint</Application>
  <PresentationFormat>Экран (4:3)</PresentationFormat>
  <Paragraphs>226</Paragraphs>
  <Slides>20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Паркет</vt:lpstr>
      <vt:lpstr>Слайд 1</vt:lpstr>
      <vt:lpstr>Какие типы хозяйства вы знаете?</vt:lpstr>
      <vt:lpstr>Слайд 3</vt:lpstr>
      <vt:lpstr>Слайд 4</vt:lpstr>
      <vt:lpstr>Слайд 5</vt:lpstr>
      <vt:lpstr>Слайд 6</vt:lpstr>
      <vt:lpstr>Слайд 7</vt:lpstr>
      <vt:lpstr>Слайд 8</vt:lpstr>
      <vt:lpstr>Показатели макроэкономики</vt:lpstr>
      <vt:lpstr>Динамика  российского ВВП на душу населения.</vt:lpstr>
      <vt:lpstr>Слайд 11</vt:lpstr>
      <vt:lpstr>Определение цикла</vt:lpstr>
      <vt:lpstr>Виды циклов</vt:lpstr>
      <vt:lpstr>Фазы цикла</vt:lpstr>
      <vt:lpstr>Причины долгосрочных циклов:</vt:lpstr>
      <vt:lpstr>Детерминистские модели цикла.</vt:lpstr>
      <vt:lpstr>Стохастические модели цикла.</vt:lpstr>
      <vt:lpstr>Слайд 18</vt:lpstr>
      <vt:lpstr>Показатели развития экономики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</dc:creator>
  <cp:lastModifiedBy>Admin</cp:lastModifiedBy>
  <cp:revision>71</cp:revision>
  <dcterms:created xsi:type="dcterms:W3CDTF">2011-11-23T07:54:33Z</dcterms:created>
  <dcterms:modified xsi:type="dcterms:W3CDTF">2012-03-01T02:53:36Z</dcterms:modified>
</cp:coreProperties>
</file>