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67" r:id="rId5"/>
    <p:sldId id="259" r:id="rId6"/>
    <p:sldId id="266" r:id="rId7"/>
    <p:sldId id="260" r:id="rId8"/>
    <p:sldId id="261" r:id="rId9"/>
    <p:sldId id="262" r:id="rId10"/>
    <p:sldId id="263" r:id="rId11"/>
    <p:sldId id="265"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1B69DB-30A7-419D-A83E-C93B8DC71AF0}" type="datetimeFigureOut">
              <a:rPr lang="ru-RU" smtClean="0"/>
              <a:t>04.04.2014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73499E-E3FE-4D93-8D5C-9FECEA76B4F1}" type="slidenum">
              <a:rPr lang="ru-RU" smtClean="0"/>
              <a:t>‹#›</a:t>
            </a:fld>
            <a:endParaRPr lang="ru-RU"/>
          </a:p>
        </p:txBody>
      </p:sp>
    </p:spTree>
    <p:extLst>
      <p:ext uri="{BB962C8B-B14F-4D97-AF65-F5344CB8AC3E}">
        <p14:creationId xmlns:p14="http://schemas.microsoft.com/office/powerpoint/2010/main" val="3840755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FA83E61-682B-40CB-AA24-A348EDB00DCC}" type="datetimeFigureOut">
              <a:rPr lang="ru-RU" smtClean="0"/>
              <a:t>04.04.2014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4CE1064-A5D3-4694-8F8B-C9AEABC90C4E}" type="slidenum">
              <a:rPr lang="ru-RU" smtClean="0"/>
              <a:t>‹#›</a:t>
            </a:fld>
            <a:endParaRPr lang="ru-RU"/>
          </a:p>
        </p:txBody>
      </p:sp>
    </p:spTree>
    <p:extLst>
      <p:ext uri="{BB962C8B-B14F-4D97-AF65-F5344CB8AC3E}">
        <p14:creationId xmlns:p14="http://schemas.microsoft.com/office/powerpoint/2010/main" val="1772819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FA83E61-682B-40CB-AA24-A348EDB00DCC}" type="datetimeFigureOut">
              <a:rPr lang="ru-RU" smtClean="0"/>
              <a:t>04.04.2014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4CE1064-A5D3-4694-8F8B-C9AEABC90C4E}" type="slidenum">
              <a:rPr lang="ru-RU" smtClean="0"/>
              <a:t>‹#›</a:t>
            </a:fld>
            <a:endParaRPr lang="ru-RU"/>
          </a:p>
        </p:txBody>
      </p:sp>
    </p:spTree>
    <p:extLst>
      <p:ext uri="{BB962C8B-B14F-4D97-AF65-F5344CB8AC3E}">
        <p14:creationId xmlns:p14="http://schemas.microsoft.com/office/powerpoint/2010/main" val="2245049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FA83E61-682B-40CB-AA24-A348EDB00DCC}" type="datetimeFigureOut">
              <a:rPr lang="ru-RU" smtClean="0"/>
              <a:t>04.04.2014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4CE1064-A5D3-4694-8F8B-C9AEABC90C4E}" type="slidenum">
              <a:rPr lang="ru-RU" smtClean="0"/>
              <a:t>‹#›</a:t>
            </a:fld>
            <a:endParaRPr lang="ru-RU"/>
          </a:p>
        </p:txBody>
      </p:sp>
    </p:spTree>
    <p:extLst>
      <p:ext uri="{BB962C8B-B14F-4D97-AF65-F5344CB8AC3E}">
        <p14:creationId xmlns:p14="http://schemas.microsoft.com/office/powerpoint/2010/main" val="318460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FA83E61-682B-40CB-AA24-A348EDB00DCC}" type="datetimeFigureOut">
              <a:rPr lang="ru-RU" smtClean="0"/>
              <a:t>04.04.2014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4CE1064-A5D3-4694-8F8B-C9AEABC90C4E}" type="slidenum">
              <a:rPr lang="ru-RU" smtClean="0"/>
              <a:t>‹#›</a:t>
            </a:fld>
            <a:endParaRPr lang="ru-RU"/>
          </a:p>
        </p:txBody>
      </p:sp>
    </p:spTree>
    <p:extLst>
      <p:ext uri="{BB962C8B-B14F-4D97-AF65-F5344CB8AC3E}">
        <p14:creationId xmlns:p14="http://schemas.microsoft.com/office/powerpoint/2010/main" val="3668827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FA83E61-682B-40CB-AA24-A348EDB00DCC}" type="datetimeFigureOut">
              <a:rPr lang="ru-RU" smtClean="0"/>
              <a:t>04.04.2014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4CE1064-A5D3-4694-8F8B-C9AEABC90C4E}" type="slidenum">
              <a:rPr lang="ru-RU" smtClean="0"/>
              <a:t>‹#›</a:t>
            </a:fld>
            <a:endParaRPr lang="ru-RU"/>
          </a:p>
        </p:txBody>
      </p:sp>
    </p:spTree>
    <p:extLst>
      <p:ext uri="{BB962C8B-B14F-4D97-AF65-F5344CB8AC3E}">
        <p14:creationId xmlns:p14="http://schemas.microsoft.com/office/powerpoint/2010/main" val="2476273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FA83E61-682B-40CB-AA24-A348EDB00DCC}" type="datetimeFigureOut">
              <a:rPr lang="ru-RU" smtClean="0"/>
              <a:t>04.04.2014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4CE1064-A5D3-4694-8F8B-C9AEABC90C4E}" type="slidenum">
              <a:rPr lang="ru-RU" smtClean="0"/>
              <a:t>‹#›</a:t>
            </a:fld>
            <a:endParaRPr lang="ru-RU"/>
          </a:p>
        </p:txBody>
      </p:sp>
    </p:spTree>
    <p:extLst>
      <p:ext uri="{BB962C8B-B14F-4D97-AF65-F5344CB8AC3E}">
        <p14:creationId xmlns:p14="http://schemas.microsoft.com/office/powerpoint/2010/main" val="463221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FA83E61-682B-40CB-AA24-A348EDB00DCC}" type="datetimeFigureOut">
              <a:rPr lang="ru-RU" smtClean="0"/>
              <a:t>04.04.2014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4CE1064-A5D3-4694-8F8B-C9AEABC90C4E}" type="slidenum">
              <a:rPr lang="ru-RU" smtClean="0"/>
              <a:t>‹#›</a:t>
            </a:fld>
            <a:endParaRPr lang="ru-RU"/>
          </a:p>
        </p:txBody>
      </p:sp>
    </p:spTree>
    <p:extLst>
      <p:ext uri="{BB962C8B-B14F-4D97-AF65-F5344CB8AC3E}">
        <p14:creationId xmlns:p14="http://schemas.microsoft.com/office/powerpoint/2010/main" val="3242195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FA83E61-682B-40CB-AA24-A348EDB00DCC}" type="datetimeFigureOut">
              <a:rPr lang="ru-RU" smtClean="0"/>
              <a:t>04.04.2014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4CE1064-A5D3-4694-8F8B-C9AEABC90C4E}" type="slidenum">
              <a:rPr lang="ru-RU" smtClean="0"/>
              <a:t>‹#›</a:t>
            </a:fld>
            <a:endParaRPr lang="ru-RU"/>
          </a:p>
        </p:txBody>
      </p:sp>
    </p:spTree>
    <p:extLst>
      <p:ext uri="{BB962C8B-B14F-4D97-AF65-F5344CB8AC3E}">
        <p14:creationId xmlns:p14="http://schemas.microsoft.com/office/powerpoint/2010/main" val="158220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FA83E61-682B-40CB-AA24-A348EDB00DCC}" type="datetimeFigureOut">
              <a:rPr lang="ru-RU" smtClean="0"/>
              <a:t>04.04.2014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4CE1064-A5D3-4694-8F8B-C9AEABC90C4E}" type="slidenum">
              <a:rPr lang="ru-RU" smtClean="0"/>
              <a:t>‹#›</a:t>
            </a:fld>
            <a:endParaRPr lang="ru-RU"/>
          </a:p>
        </p:txBody>
      </p:sp>
    </p:spTree>
    <p:extLst>
      <p:ext uri="{BB962C8B-B14F-4D97-AF65-F5344CB8AC3E}">
        <p14:creationId xmlns:p14="http://schemas.microsoft.com/office/powerpoint/2010/main" val="3050446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FA83E61-682B-40CB-AA24-A348EDB00DCC}" type="datetimeFigureOut">
              <a:rPr lang="ru-RU" smtClean="0"/>
              <a:t>04.04.2014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4CE1064-A5D3-4694-8F8B-C9AEABC90C4E}" type="slidenum">
              <a:rPr lang="ru-RU" smtClean="0"/>
              <a:t>‹#›</a:t>
            </a:fld>
            <a:endParaRPr lang="ru-RU"/>
          </a:p>
        </p:txBody>
      </p:sp>
    </p:spTree>
    <p:extLst>
      <p:ext uri="{BB962C8B-B14F-4D97-AF65-F5344CB8AC3E}">
        <p14:creationId xmlns:p14="http://schemas.microsoft.com/office/powerpoint/2010/main" val="3367009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FA83E61-682B-40CB-AA24-A348EDB00DCC}" type="datetimeFigureOut">
              <a:rPr lang="ru-RU" smtClean="0"/>
              <a:t>04.04.2014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4CE1064-A5D3-4694-8F8B-C9AEABC90C4E}" type="slidenum">
              <a:rPr lang="ru-RU" smtClean="0"/>
              <a:t>‹#›</a:t>
            </a:fld>
            <a:endParaRPr lang="ru-RU"/>
          </a:p>
        </p:txBody>
      </p:sp>
    </p:spTree>
    <p:extLst>
      <p:ext uri="{BB962C8B-B14F-4D97-AF65-F5344CB8AC3E}">
        <p14:creationId xmlns:p14="http://schemas.microsoft.com/office/powerpoint/2010/main" val="1137652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A83E61-682B-40CB-AA24-A348EDB00DCC}" type="datetimeFigureOut">
              <a:rPr lang="ru-RU" smtClean="0"/>
              <a:t>04.04.2014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E1064-A5D3-4694-8F8B-C9AEABC90C4E}" type="slidenum">
              <a:rPr lang="ru-RU" smtClean="0"/>
              <a:t>‹#›</a:t>
            </a:fld>
            <a:endParaRPr lang="ru-RU"/>
          </a:p>
        </p:txBody>
      </p:sp>
    </p:spTree>
    <p:extLst>
      <p:ext uri="{BB962C8B-B14F-4D97-AF65-F5344CB8AC3E}">
        <p14:creationId xmlns:p14="http://schemas.microsoft.com/office/powerpoint/2010/main" val="3680412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images.yandex.ru/yandsearch?p=2&amp;text=%D0%BF%D1%80%D0%B8%D1%80%D0%BE%D0%B4%D0%B0&amp;fp=2&amp;pos=78&amp;uinfo=ww-1349-wh-673-fw-1124-fh-467-pd-1&amp;rpt=simage&amp;img_url=http://img73.imageshack.us/img73/5071/leaves2kyhad305sqh1fa7.jp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ages.yandex.ru/yandsearch?p=1&amp;text=%D0%BF%D1%80%D0%B8%D1%80%D0%BE%D0%B4%D0%B0%20%D0%BC%D0%B0%D0%BA%D1%80%D0%BE&amp;fp=1&amp;pos=54&amp;uinfo=ww-1349-wh-673-fw-1124-fh-467-pd-1&amp;rpt=simage&amp;img_url=http://cdn.superbwallpapers.com/wallpapers/flowers/sunflower-3507-400x250.jp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ages.yandex.ru/yandsearch?p=1&amp;text=%D0%BF%D1%80%D0%B8%D1%80%D0%BE%D0%B4%D0%B0%20%D0%BC%D0%B0%D0%BA%D1%80%D0%BE&amp;fp=1&amp;pos=54&amp;uinfo=ww-1349-wh-673-fw-1124-fh-467-pd-1&amp;rpt=simage&amp;img_url=http://cdn.superbwallpapers.com/wallpapers/flowers/sunflower-3507-400x250.jp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ages.yandex.ru/yandsearch?p=1&amp;text=%D0%BF%D1%80%D0%B8%D1%80%D0%BE%D0%B4%D0%B0%20%D0%BC%D0%B0%D0%BA%D1%80%D0%BE&amp;fp=1&amp;pos=54&amp;uinfo=ww-1349-wh-673-fw-1124-fh-467-pd-1&amp;rpt=simage&amp;img_url=http://cdn.superbwallpapers.com/wallpapers/flowers/sunflower-3507-400x250.jpg"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ages.yandex.ru/yandsearch?p=1&amp;text=%D0%BF%D1%80%D0%B8%D1%80%D0%BE%D0%B4%D0%B0%20%D0%BC%D0%B0%D0%BA%D1%80%D0%BE&amp;fp=1&amp;pos=54&amp;uinfo=ww-1349-wh-673-fw-1124-fh-467-pd-1&amp;rpt=simage&amp;img_url=http://cdn.superbwallpapers.com/wallpapers/flowers/sunflower-3507-400x250.jpg"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ages.yandex.ru/yandsearch?p=1&amp;text=%D0%BF%D1%80%D0%B8%D1%80%D0%BE%D0%B4%D0%B0%20%D0%BC%D0%B0%D0%BA%D1%80%D0%BE&amp;fp=1&amp;pos=54&amp;uinfo=ww-1349-wh-673-fw-1124-fh-467-pd-1&amp;rpt=simage&amp;img_url=http://cdn.superbwallpapers.com/wallpapers/flowers/sunflower-3507-400x250.jp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ages.yandex.ru/yandsearch?p=1&amp;text=%D0%BF%D1%80%D0%B8%D1%80%D0%BE%D0%B4%D0%B0%20%D0%BC%D0%B0%D0%BA%D1%80%D0%BE&amp;fp=1&amp;pos=54&amp;uinfo=ww-1349-wh-673-fw-1124-fh-467-pd-1&amp;rpt=simage&amp;img_url=http://cdn.superbwallpapers.com/wallpapers/flowers/sunflower-3507-400x250.jpg" TargetMode="Externa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ages.yandex.ru/yandsearch?p=1&amp;text=%D0%BF%D1%80%D0%B8%D1%80%D0%BE%D0%B4%D0%B0%20%D0%BC%D0%B0%D0%BA%D1%80%D0%BE&amp;fp=1&amp;pos=54&amp;uinfo=ww-1349-wh-673-fw-1124-fh-467-pd-1&amp;rpt=simage&amp;img_url=http://cdn.superbwallpapers.com/wallpapers/flowers/sunflower-3507-400x250.jpg"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ages.yandex.ru/yandsearch?p=1&amp;text=%D0%BF%D1%80%D0%B8%D1%80%D0%BE%D0%B4%D0%B0%20%D0%BC%D0%B0%D0%BA%D1%80%D0%BE&amp;fp=1&amp;pos=54&amp;uinfo=ww-1349-wh-673-fw-1124-fh-467-pd-1&amp;rpt=simage&amp;img_url=http://cdn.superbwallpapers.com/wallpapers/flowers/sunflower-3507-400x250.jpg"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ages.yandex.ru/yandsearch?p=1&amp;text=%D0%BF%D1%80%D0%B8%D1%80%D0%BE%D0%B4%D0%B0%20%D0%BC%D0%B0%D0%BA%D1%80%D0%BE&amp;fp=1&amp;pos=54&amp;uinfo=ww-1349-wh-673-fw-1124-fh-467-pd-1&amp;rpt=simage&amp;img_url=http://cdn.superbwallpapers.com/wallpapers/flowers/sunflower-3507-400x250.jpg"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ages.yandex.ru/yandsearch?p=1&amp;text=%D0%BF%D1%80%D0%B8%D1%80%D0%BE%D0%B4%D0%B0%20%D0%BC%D0%B0%D0%BA%D1%80%D0%BE&amp;fp=1&amp;pos=54&amp;uinfo=ww-1349-wh-673-fw-1124-fh-467-pd-1&amp;rpt=simage&amp;img_url=http://cdn.superbwallpapers.com/wallpapers/flowers/sunflower-3507-400x250.jp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img.liveinternet.ru/images/attach/4/11983/11983890_10178969_9993983_7705405_6016456_oboina15_izmenit_razmer.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57"/>
            <a:ext cx="9144000" cy="68620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TextBox 3"/>
          <p:cNvSpPr txBox="1"/>
          <p:nvPr/>
        </p:nvSpPr>
        <p:spPr>
          <a:xfrm>
            <a:off x="323528" y="692696"/>
            <a:ext cx="6490110" cy="584775"/>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wrap="none" rtlCol="0">
            <a:spAutoFit/>
          </a:bodyPr>
          <a:lstStyle/>
          <a:p>
            <a:r>
              <a:rPr lang="ru-RU" sz="3200" b="1" dirty="0">
                <a:latin typeface="Times New Roman" panose="02020603050405020304" pitchFamily="18" charset="0"/>
                <a:cs typeface="Times New Roman" panose="02020603050405020304" pitchFamily="18" charset="0"/>
              </a:rPr>
              <a:t>Поведенческие аспекты </a:t>
            </a:r>
            <a:r>
              <a:rPr lang="ru-RU" sz="3200" b="1" dirty="0" smtClean="0">
                <a:latin typeface="Times New Roman" panose="02020603050405020304" pitchFamily="18" charset="0"/>
                <a:cs typeface="Times New Roman" panose="02020603050405020304" pitchFamily="18" charset="0"/>
              </a:rPr>
              <a:t>контроля</a:t>
            </a:r>
            <a:endParaRPr lang="ru-RU" sz="32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TextBox 7"/>
          <p:cNvSpPr txBox="1"/>
          <p:nvPr/>
        </p:nvSpPr>
        <p:spPr>
          <a:xfrm>
            <a:off x="323528" y="2136579"/>
            <a:ext cx="2797881" cy="1200329"/>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b="1" dirty="0" smtClean="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Подготовила:</a:t>
            </a:r>
            <a:r>
              <a:rPr lang="ru-RU" b="1" dirty="0" smtClean="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b="1" dirty="0" smtClean="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b="1" dirty="0" smtClean="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Студентка </a:t>
            </a:r>
            <a:r>
              <a:rPr lang="ru-RU" b="1" dirty="0" smtClean="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ФТД-2</a:t>
            </a:r>
            <a:br>
              <a:rPr lang="ru-RU" b="1" dirty="0" smtClean="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b="1" dirty="0" smtClean="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гр.1206с</a:t>
            </a:r>
            <a:r>
              <a:rPr lang="ru-RU" b="1" dirty="0" smtClean="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b="1" dirty="0" smtClean="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b="1" dirty="0" smtClean="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Калинина Екатерина</a:t>
            </a:r>
          </a:p>
        </p:txBody>
      </p:sp>
    </p:spTree>
    <p:extLst>
      <p:ext uri="{BB962C8B-B14F-4D97-AF65-F5344CB8AC3E}">
        <p14:creationId xmlns:p14="http://schemas.microsoft.com/office/powerpoint/2010/main" val="1583066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gs.mi9.com/uploads/flower/4652/sunflower-wallpaper_852x480_8326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19" y="41083"/>
            <a:ext cx="9154919"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TextBox 3"/>
          <p:cNvSpPr txBox="1"/>
          <p:nvPr/>
        </p:nvSpPr>
        <p:spPr>
          <a:xfrm>
            <a:off x="323528" y="799943"/>
            <a:ext cx="7992888" cy="1138773"/>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2400" u="sng" dirty="0">
                <a:solidFill>
                  <a:srgbClr val="FF0000"/>
                </a:solidFill>
              </a:rPr>
              <a:t> </a:t>
            </a:r>
            <a:r>
              <a:rPr lang="ru-RU" sz="2400" b="1" u="sng" dirty="0">
                <a:solidFill>
                  <a:srgbClr val="FF0000"/>
                </a:solidFill>
                <a:effectLst>
                  <a:outerShdw blurRad="38100" dist="38100" dir="2700000" algn="tl">
                    <a:srgbClr val="000000">
                      <a:alpha val="43137"/>
                    </a:srgbClr>
                  </a:outerShdw>
                </a:effectLst>
              </a:rPr>
              <a:t>Обязательный элемент контроля (как и всех аспектов управления) - </a:t>
            </a:r>
            <a:r>
              <a:rPr lang="ru-RU" sz="2000" b="1" dirty="0">
                <a:effectLst>
                  <a:outerShdw blurRad="38100" dist="38100" dir="2700000" algn="tl">
                    <a:srgbClr val="000000">
                      <a:alpha val="43137"/>
                    </a:srgbClr>
                  </a:outerShdw>
                </a:effectLst>
              </a:rPr>
              <a:t>это люди, что делает необходимым учет человеческого фактора при разработке механизмов контроля.</a:t>
            </a:r>
            <a:endParaRPr lang="ru-RU" sz="2000" b="1"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TextBox 5"/>
          <p:cNvSpPr txBox="1"/>
          <p:nvPr/>
        </p:nvSpPr>
        <p:spPr>
          <a:xfrm>
            <a:off x="876232" y="2492896"/>
            <a:ext cx="7344815" cy="3662541"/>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2000" b="1" dirty="0">
                <a:effectLst>
                  <a:outerShdw blurRad="38100" dist="38100" dir="2700000" algn="tl">
                    <a:srgbClr val="000000">
                      <a:alpha val="43137"/>
                    </a:srgbClr>
                  </a:outerShdw>
                </a:effectLst>
              </a:rPr>
              <a:t>Менеджеры часто намеренно делают процесс контроля как можно более заметным, чтобы тем самым направлять действия персонала в нужное русло</a:t>
            </a:r>
            <a:r>
              <a:rPr lang="ru-RU" sz="2000" dirty="0" smtClean="0"/>
              <a:t>.</a:t>
            </a:r>
          </a:p>
          <a:p>
            <a:pPr algn="ctr"/>
            <a:r>
              <a:rPr lang="ru-RU" sz="2000" dirty="0" smtClean="0"/>
              <a:t> </a:t>
            </a:r>
            <a:r>
              <a:rPr lang="ru-RU" sz="2400" b="1" u="sng" dirty="0">
                <a:solidFill>
                  <a:srgbClr val="FF0000"/>
                </a:solidFill>
                <a:effectLst>
                  <a:outerShdw blurRad="38100" dist="38100" dir="2700000" algn="tl">
                    <a:srgbClr val="000000">
                      <a:alpha val="43137"/>
                    </a:srgbClr>
                  </a:outerShdw>
                </a:effectLst>
              </a:rPr>
              <a:t>Например, каждый сотрудник производственных предприятий знает о проведении регулярных проверок качества выпускаемой продукции</a:t>
            </a:r>
            <a:r>
              <a:rPr lang="ru-RU" sz="2400" b="1" u="sng" dirty="0" smtClean="0">
                <a:solidFill>
                  <a:srgbClr val="FF0000"/>
                </a:solidFill>
                <a:effectLst>
                  <a:outerShdw blurRad="38100" dist="38100" dir="2700000" algn="tl">
                    <a:srgbClr val="000000">
                      <a:alpha val="43137"/>
                    </a:srgbClr>
                  </a:outerShdw>
                </a:effectLst>
              </a:rPr>
              <a:t>.</a:t>
            </a:r>
          </a:p>
          <a:p>
            <a:pPr algn="ctr"/>
            <a:r>
              <a:rPr lang="ru-RU" sz="2000" dirty="0" smtClean="0"/>
              <a:t> </a:t>
            </a:r>
            <a:r>
              <a:rPr lang="ru-RU" sz="2000" b="1" dirty="0">
                <a:effectLst>
                  <a:outerShdw blurRad="38100" dist="38100" dir="2700000" algn="tl">
                    <a:srgbClr val="000000">
                      <a:alpha val="43137"/>
                    </a:srgbClr>
                  </a:outerShdw>
                </a:effectLst>
              </a:rPr>
              <a:t>В данном случае ставка делается на то, что информированный о контроле за его работой персонал будет стараться не допускать ошибок и негативных действий, а это, в свою очередь, повысит потенциал контроля в плане приближения фактических результатов деятельности к желаемым.</a:t>
            </a: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9736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mgs.mi9.com/uploads/flower/4652/sunflower-wallpaper_852x480_8326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154919"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TextBox 3"/>
          <p:cNvSpPr txBox="1"/>
          <p:nvPr/>
        </p:nvSpPr>
        <p:spPr>
          <a:xfrm>
            <a:off x="1841154" y="836712"/>
            <a:ext cx="5472608" cy="3785652"/>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4000" b="1" dirty="0">
                <a:effectLst>
                  <a:outerShdw blurRad="38100" dist="38100" dir="2700000" algn="tl">
                    <a:srgbClr val="000000">
                      <a:alpha val="43137"/>
                    </a:srgbClr>
                  </a:outerShdw>
                </a:effectLst>
              </a:rPr>
              <a:t>Однако помимо позитивных возможны и негативные последствия открытости системы контроля:</a:t>
            </a:r>
            <a:endParaRPr lang="ru-RU"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2198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gs.mi9.com/uploads/flower/4652/sunflower-wallpaper_852x480_8326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154919"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Прямоугольник 3"/>
          <p:cNvSpPr/>
          <p:nvPr/>
        </p:nvSpPr>
        <p:spPr>
          <a:xfrm>
            <a:off x="691138" y="326060"/>
            <a:ext cx="7704856" cy="798683"/>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b="1" u="sng" dirty="0">
                <a:solidFill>
                  <a:srgbClr val="FF0000"/>
                </a:solidFill>
                <a:effectLst>
                  <a:outerShdw blurRad="38100" dist="38100" dir="2700000" algn="tl">
                    <a:srgbClr val="000000">
                      <a:alpha val="43137"/>
                    </a:srgbClr>
                  </a:outerShdw>
                </a:effectLst>
              </a:rPr>
              <a:t>С точки зрения поведенческих аспектов можно выделить два типа контроля:</a:t>
            </a:r>
            <a:endParaRPr lang="ru-RU" sz="2400" b="1" u="sng" dirty="0" smtClean="0">
              <a:solidFill>
                <a:srgbClr val="FF0000"/>
              </a:solidFill>
              <a:effectLst>
                <a:outerShdw blurRad="38100" dist="38100" dir="2700000" algn="tl">
                  <a:srgbClr val="000000">
                    <a:alpha val="43137"/>
                  </a:srgbClr>
                </a:outerShdw>
              </a:effectLst>
            </a:endParaRPr>
          </a:p>
        </p:txBody>
      </p:sp>
      <p:sp>
        <p:nvSpPr>
          <p:cNvPr id="5" name="Скругленный прямоугольник 4"/>
          <p:cNvSpPr/>
          <p:nvPr/>
        </p:nvSpPr>
        <p:spPr>
          <a:xfrm>
            <a:off x="691138" y="1268760"/>
            <a:ext cx="3520822" cy="864096"/>
          </a:xfrm>
          <a:prstGeom prst="round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000" b="1" dirty="0" smtClean="0">
                <a:effectLst/>
                <a:latin typeface="Times New Roman" panose="02020603050405020304" pitchFamily="18" charset="0"/>
                <a:cs typeface="Times New Roman" panose="02020603050405020304" pitchFamily="18" charset="0"/>
              </a:rPr>
              <a:t>ВНЕШНИЙ КОНТРОЛЬ</a:t>
            </a:r>
            <a:endParaRPr lang="ru-RU" sz="2000" b="1" dirty="0" smtClean="0">
              <a:effectLst/>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4543566" y="1268760"/>
            <a:ext cx="3821170" cy="864096"/>
          </a:xfrm>
          <a:prstGeom prst="round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000" b="1" dirty="0" smtClean="0">
                <a:effectLst/>
                <a:latin typeface="Times New Roman" panose="02020603050405020304" pitchFamily="18" charset="0"/>
                <a:cs typeface="Times New Roman" panose="02020603050405020304" pitchFamily="18" charset="0"/>
              </a:rPr>
              <a:t>ВНУТРЕННИЙ КОНТРОЛЬ</a:t>
            </a:r>
            <a:endParaRPr lang="ru-RU" sz="2000" b="1" dirty="0" smtClean="0">
              <a:effectLst/>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111289" y="2996952"/>
            <a:ext cx="4244687" cy="2304256"/>
          </a:xfrm>
          <a:prstGeom prst="round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3600" b="1" u="sng" dirty="0">
                <a:solidFill>
                  <a:srgbClr val="FF0000"/>
                </a:solidFill>
                <a:effectLst>
                  <a:outerShdw blurRad="38100" dist="38100" dir="2700000" algn="tl">
                    <a:srgbClr val="000000">
                      <a:alpha val="43137"/>
                    </a:srgbClr>
                  </a:outerShdw>
                </a:effectLst>
              </a:rPr>
              <a:t>а) Поведение, ориентированное на контроль</a:t>
            </a:r>
            <a:r>
              <a:rPr lang="ru-RU" sz="3600" b="1"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ru-RU" sz="3600" b="1" dirty="0" smtClean="0">
              <a:effectLst/>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4543566" y="2997696"/>
            <a:ext cx="4366833" cy="2303512"/>
          </a:xfrm>
          <a:prstGeom prst="round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3600" dirty="0"/>
              <a:t> </a:t>
            </a:r>
            <a:r>
              <a:rPr lang="ru-RU" sz="3600" b="1" u="sng" dirty="0">
                <a:solidFill>
                  <a:srgbClr val="FF0000"/>
                </a:solidFill>
                <a:effectLst>
                  <a:outerShdw blurRad="38100" dist="38100" dir="2700000" algn="tl">
                    <a:srgbClr val="000000">
                      <a:alpha val="43137"/>
                    </a:srgbClr>
                  </a:outerShdw>
                </a:effectLst>
              </a:rPr>
              <a:t>б) Предоставление недостоверной информации</a:t>
            </a:r>
            <a:r>
              <a:rPr lang="ru-RU" sz="3600" b="1" u="sng" dirty="0" smtClean="0">
                <a:solidFill>
                  <a:srgbClr val="FF0000"/>
                </a:solidFill>
                <a:effectLst>
                  <a:outerShdw blurRad="38100" dist="38100" dir="2700000" algn="tl">
                    <a:srgbClr val="000000">
                      <a:alpha val="43137"/>
                    </a:srgbClr>
                  </a:outerShdw>
                </a:effectLst>
              </a:rPr>
              <a:t>.</a:t>
            </a:r>
            <a:endParaRPr lang="ru-RU" sz="3600" b="1"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Стрелка вниз 2"/>
          <p:cNvSpPr/>
          <p:nvPr/>
        </p:nvSpPr>
        <p:spPr>
          <a:xfrm>
            <a:off x="1763688" y="2348880"/>
            <a:ext cx="1111544"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6171210" y="2348880"/>
            <a:ext cx="1111544"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500290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gs.mi9.com/uploads/flower/4652/sunflower-wallpaper_852x480_8326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154919"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Прямоугольник 3"/>
          <p:cNvSpPr/>
          <p:nvPr/>
        </p:nvSpPr>
        <p:spPr>
          <a:xfrm>
            <a:off x="693873" y="433984"/>
            <a:ext cx="7704856" cy="576064"/>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b="1" u="sng" dirty="0">
                <a:solidFill>
                  <a:srgbClr val="FF0000"/>
                </a:solidFill>
                <a:effectLst>
                  <a:outerShdw blurRad="38100" dist="38100" dir="2700000" algn="tl">
                    <a:srgbClr val="000000">
                      <a:alpha val="43137"/>
                    </a:srgbClr>
                  </a:outerShdw>
                </a:effectLst>
              </a:rPr>
              <a:t> а) Поведение, ориентированное на </a:t>
            </a:r>
            <a:r>
              <a:rPr lang="ru-RU" sz="2400" b="1" u="sng" dirty="0" smtClean="0">
                <a:solidFill>
                  <a:srgbClr val="FF0000"/>
                </a:solidFill>
                <a:effectLst>
                  <a:outerShdw blurRad="38100" dist="38100" dir="2700000" algn="tl">
                    <a:srgbClr val="000000">
                      <a:alpha val="43137"/>
                    </a:srgbClr>
                  </a:outerShdw>
                </a:effectLst>
              </a:rPr>
              <a:t>контроль</a:t>
            </a:r>
            <a:r>
              <a:rPr lang="ru-RU" sz="2400" b="1" u="sng"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ru-RU" sz="2400" b="1" u="sng"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431540" y="1304764"/>
            <a:ext cx="4145918" cy="5364596"/>
          </a:xfrm>
          <a:prstGeom prst="round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ru-RU" b="1" dirty="0">
                <a:effectLst>
                  <a:outerShdw blurRad="38100" dist="38100" dir="2700000" algn="tl">
                    <a:srgbClr val="000000">
                      <a:alpha val="43137"/>
                    </a:srgbClr>
                  </a:outerShdw>
                </a:effectLst>
              </a:rPr>
              <a:t>Знающие о контроле за своей работой сотрудники организации понимают, что от их ошибок и успехов зависят получаемые ими вознаграждения и назначаемые им наказания. Поэтому подчиненные (за редким исключением) стараются как можно лучше делать то, что проверяет начальство, и пренебрегают остальными видами деятельности. Если при создании системы контроля в организации не учитывается эта тенденция, стимулируется поведение, позволяющее сотрудникам хорошо выглядеть в ходе контрольной оценки, а достижение целей организации не обеспечивается.</a:t>
            </a:r>
            <a:endParaRPr lang="ru-RU"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4716016" y="1304764"/>
            <a:ext cx="4176464" cy="5364596"/>
          </a:xfrm>
          <a:prstGeom prst="round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a:t> </a:t>
            </a:r>
            <a:r>
              <a:rPr lang="ru-RU" b="1" dirty="0">
                <a:effectLst>
                  <a:outerShdw blurRad="38100" dist="38100" dir="2700000" algn="tl">
                    <a:srgbClr val="000000">
                      <a:alpha val="43137"/>
                    </a:srgbClr>
                  </a:outerShdw>
                </a:effectLst>
              </a:rPr>
              <a:t>Например, подобная проблема может возникнуть, если единственным критерием оценки работы торгового персонала является объем продаж в стоимостном выражении. Контакт с постоянным клиентом приводит к продаже чаще, чем попытка привлечь нового клиента. Опытные торговые агенты знают об этом, поэтому сосредоточат основные усилия на взаимодействии со старой клиентурой. Если одной из основных целей предприятия является увеличение занимаемой им доли рынка (что невозможно без привлечения новых клиентов), такая работа торгового персонала приведет к негативным последствиям.</a:t>
            </a:r>
            <a:endPar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068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gs.mi9.com/uploads/flower/4652/sunflower-wallpaper_852x480_8326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154919"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Прямоугольник 3"/>
          <p:cNvSpPr/>
          <p:nvPr/>
        </p:nvSpPr>
        <p:spPr>
          <a:xfrm>
            <a:off x="725030" y="386160"/>
            <a:ext cx="7704856" cy="576064"/>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000" dirty="0"/>
              <a:t> </a:t>
            </a:r>
            <a:r>
              <a:rPr lang="ru-RU" sz="2000" b="1" u="sng" dirty="0">
                <a:solidFill>
                  <a:srgbClr val="FF0000"/>
                </a:solidFill>
                <a:effectLst>
                  <a:outerShdw blurRad="38100" dist="38100" dir="2700000" algn="tl">
                    <a:srgbClr val="000000">
                      <a:alpha val="43137"/>
                    </a:srgbClr>
                  </a:outerShdw>
                </a:effectLst>
              </a:rPr>
              <a:t>б) Предоставление недостоверной информации.</a:t>
            </a:r>
            <a:endParaRPr lang="ru-RU" sz="2000" b="1" u="sng"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179512" y="1340768"/>
            <a:ext cx="4397946" cy="5328592"/>
          </a:xfrm>
          <a:prstGeom prst="round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b="1" dirty="0">
                <a:effectLst>
                  <a:outerShdw blurRad="38100" dist="38100" dir="2700000" algn="tl">
                    <a:srgbClr val="000000">
                      <a:alpha val="43137"/>
                    </a:srgbClr>
                  </a:outerShdw>
                </a:effectLst>
              </a:rPr>
              <a:t>Желая получить высокую оценку своей деятельности, сотрудники организации могут предоставлять руководству не соответствующие реальности сведения.</a:t>
            </a:r>
            <a:br>
              <a:rPr lang="ru-RU" sz="2400" b="1" dirty="0">
                <a:effectLst>
                  <a:outerShdw blurRad="38100" dist="38100" dir="2700000" algn="tl">
                    <a:srgbClr val="000000">
                      <a:alpha val="43137"/>
                    </a:srgbClr>
                  </a:outerShdw>
                </a:effectLst>
              </a:rPr>
            </a:br>
            <a:r>
              <a:rPr lang="ru-RU" sz="2400" b="1" dirty="0">
                <a:effectLst>
                  <a:outerShdw blurRad="38100" dist="38100" dir="2700000" algn="tl">
                    <a:srgbClr val="000000">
                      <a:alpha val="43137"/>
                    </a:srgbClr>
                  </a:outerShdw>
                </a:effectLst>
              </a:rPr>
              <a:t>  Так, менеджеры могут устанавливать заниженные цели, тем самым повышая вероятность их достижения и получения за это вознаграждения.</a:t>
            </a:r>
            <a:r>
              <a:rPr lang="ru-RU"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ru-RU"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4788024" y="2132856"/>
            <a:ext cx="4176464" cy="3744416"/>
          </a:xfrm>
          <a:prstGeom prst="round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b="1" dirty="0">
                <a:effectLst>
                  <a:outerShdw blurRad="38100" dist="38100" dir="2700000" algn="tl">
                    <a:srgbClr val="000000">
                      <a:alpha val="43137"/>
                    </a:srgbClr>
                  </a:outerShdw>
                </a:effectLst>
              </a:rPr>
              <a:t>Проблема в подобной ситуации состоит в том, что руководство высшего звена часто не знает, какие ресурсы реально необходимы организации и каких целей она способна достичь. В результате можно упустить возможности роста.</a:t>
            </a:r>
            <a:endParaRPr lang="ru-RU"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9492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gs.mi9.com/uploads/flower/4652/sunflower-wallpaper_852x480_8326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4919"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TextBox 3"/>
          <p:cNvSpPr txBox="1"/>
          <p:nvPr/>
        </p:nvSpPr>
        <p:spPr>
          <a:xfrm>
            <a:off x="346657" y="260648"/>
            <a:ext cx="8280920" cy="1200329"/>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2400" b="1" u="sng" dirty="0">
                <a:solidFill>
                  <a:srgbClr val="FF0000"/>
                </a:solidFill>
                <a:effectLst>
                  <a:outerShdw blurRad="38100" dist="38100" dir="2700000" algn="tl">
                    <a:srgbClr val="000000">
                      <a:alpha val="43137"/>
                    </a:srgbClr>
                  </a:outerShdw>
                </a:effectLst>
              </a:rPr>
              <a:t>На практике чаще всего используется смешанный вариант: внешний и внутренний контроль применяются в определенном соотношении, зависящем от ряда факторов</a:t>
            </a:r>
            <a:endParaRPr lang="ru-RU" sz="2400" b="1"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6" name="Picture 2" descr="C:\Users\КатЭ\Desktop\МЕН.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2420888"/>
            <a:ext cx="8856984" cy="427404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28392" y="1616160"/>
            <a:ext cx="7698133" cy="461665"/>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ru-RU" sz="2400" b="1" dirty="0">
                <a:effectLst>
                  <a:outerShdw blurRad="38100" dist="38100" dir="2700000" algn="tl">
                    <a:srgbClr val="000000">
                      <a:alpha val="43137"/>
                    </a:srgbClr>
                  </a:outerShdw>
                </a:effectLst>
              </a:rPr>
              <a:t>Условия применения внутреннего и внешнего контроля</a:t>
            </a:r>
            <a:endParaRPr lang="ru-RU"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16177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gs.mi9.com/uploads/flower/4652/sunflower-wallpaper_852x480_8326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154919"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TextBox 2"/>
          <p:cNvSpPr txBox="1"/>
          <p:nvPr/>
        </p:nvSpPr>
        <p:spPr>
          <a:xfrm>
            <a:off x="251520" y="260648"/>
            <a:ext cx="8640960" cy="1569660"/>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2400" b="1" u="sng" dirty="0">
                <a:solidFill>
                  <a:srgbClr val="FF0000"/>
                </a:solidFill>
                <a:effectLst>
                  <a:outerShdw blurRad="38100" dist="38100" dir="2700000" algn="tl">
                    <a:srgbClr val="000000">
                      <a:alpha val="43137"/>
                    </a:srgbClr>
                  </a:outerShdw>
                </a:effectLst>
              </a:rPr>
              <a:t>С одной сторо­ны, присутствие  контроля заставляет человека работать более ответственно, но, с другой стороны, могут появляться негативные последствия, особенно если система контроля ставит исполнителя в очень жесткие рамки. </a:t>
            </a:r>
            <a:endParaRPr lang="ru-RU" sz="2400" b="1"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050" name="Picture 2" descr="C:\Users\КатЭ\Desktop\МРЛКЕП.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2636913"/>
            <a:ext cx="8928992" cy="414488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596531" y="2049898"/>
            <a:ext cx="3961854" cy="461665"/>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ru-RU" sz="2400" b="1" dirty="0">
                <a:effectLst>
                  <a:outerShdw blurRad="38100" dist="38100" dir="2700000" algn="tl">
                    <a:srgbClr val="000000">
                      <a:alpha val="43137"/>
                    </a:srgbClr>
                  </a:outerShdw>
                </a:effectLst>
              </a:rPr>
              <a:t>Типичные ошибки контроля</a:t>
            </a:r>
            <a:endParaRPr lang="ru-RU"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56595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gs.mi9.com/uploads/flower/4652/sunflower-wallpaper_852x480_8326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154919"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TextBox 2"/>
          <p:cNvSpPr txBox="1"/>
          <p:nvPr/>
        </p:nvSpPr>
        <p:spPr>
          <a:xfrm>
            <a:off x="251520" y="330803"/>
            <a:ext cx="8640959" cy="1015663"/>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2000" b="1" u="sng" dirty="0">
                <a:solidFill>
                  <a:srgbClr val="FF0000"/>
                </a:solidFill>
                <a:effectLst>
                  <a:outerShdw blurRad="38100" dist="38100" dir="2700000" algn="tl">
                    <a:srgbClr val="000000">
                      <a:alpha val="43137"/>
                    </a:srgbClr>
                  </a:outerShdw>
                </a:effectLst>
              </a:rPr>
              <a:t>Чтобы избежать негативного воздействия контроля на поведение сотрудников и повысить его эффективность приведу ряд рекомендаций науки по осуществлению эффективного контроля:</a:t>
            </a:r>
            <a:endParaRPr lang="ru-RU" sz="2000" b="1"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TextBox 7"/>
          <p:cNvSpPr txBox="1"/>
          <p:nvPr/>
        </p:nvSpPr>
        <p:spPr>
          <a:xfrm>
            <a:off x="327038" y="1560845"/>
            <a:ext cx="8640960" cy="4401205"/>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marL="285750" indent="-285750" algn="ctr">
              <a:buFont typeface="Wingdings" panose="05000000000000000000" pitchFamily="2" charset="2"/>
              <a:buChar char="v"/>
            </a:pPr>
            <a:r>
              <a:rPr lang="ru-RU" sz="2000" b="1" dirty="0" smtClean="0">
                <a:effectLst>
                  <a:outerShdw blurRad="38100" dist="38100" dir="2700000" algn="tl">
                    <a:srgbClr val="000000">
                      <a:alpha val="43137"/>
                    </a:srgbClr>
                  </a:outerShdw>
                </a:effectLst>
              </a:rPr>
              <a:t> </a:t>
            </a:r>
            <a:r>
              <a:rPr lang="ru-RU" sz="2000" b="1" dirty="0">
                <a:effectLst>
                  <a:outerShdw blurRad="38100" dist="38100" dir="2700000" algn="tl">
                    <a:srgbClr val="000000">
                      <a:alpha val="43137"/>
                    </a:srgbClr>
                  </a:outerShdw>
                </a:effectLst>
              </a:rPr>
              <a:t>Устанавливать осмысленные, понятные для сотрудников стандарты – люди должны чувствовать, что стандарты достаточно полно и объективно отражают их работу, помогают организации;</a:t>
            </a:r>
          </a:p>
          <a:p>
            <a:pPr marL="285750" indent="-285750" algn="ctr">
              <a:buFont typeface="Wingdings" panose="05000000000000000000" pitchFamily="2" charset="2"/>
              <a:buChar char="v"/>
            </a:pPr>
            <a:r>
              <a:rPr lang="ru-RU" sz="2000" b="1" dirty="0">
                <a:effectLst>
                  <a:outerShdw blurRad="38100" dist="38100" dir="2700000" algn="tl">
                    <a:srgbClr val="000000">
                      <a:alpha val="43137"/>
                    </a:srgbClr>
                  </a:outerShdw>
                </a:effectLst>
              </a:rPr>
              <a:t>Устанавливать двухстороннее общение – возможность обсудить проблемы, связанные с системой контроля, поддерживать взаимосвязь между начальником и подчиненным — не только говорить, но и слушать;</a:t>
            </a:r>
          </a:p>
          <a:p>
            <a:pPr marL="285750" indent="-285750" algn="ctr">
              <a:buFont typeface="Wingdings" panose="05000000000000000000" pitchFamily="2" charset="2"/>
              <a:buChar char="v"/>
            </a:pPr>
            <a:r>
              <a:rPr lang="ru-RU" sz="2000" b="1" dirty="0">
                <a:effectLst>
                  <a:outerShdw blurRad="38100" dist="38100" dir="2700000" algn="tl">
                    <a:srgbClr val="000000">
                      <a:alpha val="43137"/>
                    </a:srgbClr>
                  </a:outerShdw>
                </a:effectLst>
              </a:rPr>
              <a:t>Избегать чрезмерного контроля – нельзя перегружать подчиненных многочисленными формами контроля, излишний мелочный контроль – вызывает раздражение и обиду;</a:t>
            </a:r>
          </a:p>
          <a:p>
            <a:pPr marL="285750" indent="-285750" algn="ctr">
              <a:buFont typeface="Wingdings" panose="05000000000000000000" pitchFamily="2" charset="2"/>
              <a:buChar char="v"/>
            </a:pPr>
            <a:r>
              <a:rPr lang="ru-RU" sz="2000" b="1" dirty="0">
                <a:effectLst>
                  <a:outerShdw blurRad="38100" dist="38100" dir="2700000" algn="tl">
                    <a:srgbClr val="000000">
                      <a:alpha val="43137"/>
                    </a:srgbClr>
                  </a:outerShdw>
                </a:effectLst>
              </a:rPr>
              <a:t>Устанавливать жесткие, но достижимые стандарты – четкий и ясный стандарт создает мотивацию – чего ждет организация от работников. Мотивацию разрушают нереальные, и низкие стандарты.</a:t>
            </a:r>
          </a:p>
          <a:p>
            <a:pPr marL="285750" lvl="0" indent="-285750" algn="ctr">
              <a:buFont typeface="Wingdings" panose="05000000000000000000" pitchFamily="2" charset="2"/>
              <a:buChar char="v"/>
            </a:pPr>
            <a:r>
              <a:rPr lang="ru-RU" sz="2000" b="1" dirty="0">
                <a:effectLst>
                  <a:outerShdw blurRad="38100" dist="38100" dir="2700000" algn="tl">
                    <a:srgbClr val="000000">
                      <a:alpha val="43137"/>
                    </a:srgbClr>
                  </a:outerShdw>
                </a:effectLst>
              </a:rPr>
              <a:t>Устанавливать справедливые вознаграждения за дости­жение </a:t>
            </a:r>
            <a:r>
              <a:rPr lang="ru-RU" sz="2000" b="1" dirty="0" smtClean="0">
                <a:effectLst>
                  <a:outerShdw blurRad="38100" dist="38100" dir="2700000" algn="tl">
                    <a:srgbClr val="000000">
                      <a:alpha val="43137"/>
                    </a:srgbClr>
                  </a:outerShdw>
                </a:effectLst>
              </a:rPr>
              <a:t>стандарта</a:t>
            </a:r>
            <a:endParaRPr lang="ru-RU"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66727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gs.mi9.com/uploads/flower/4652/sunflower-wallpaper_852x480_8326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154919"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Скругленный прямоугольник 3"/>
          <p:cNvSpPr/>
          <p:nvPr/>
        </p:nvSpPr>
        <p:spPr>
          <a:xfrm>
            <a:off x="343566" y="1340768"/>
            <a:ext cx="8640960" cy="5184575"/>
          </a:xfrm>
          <a:prstGeom prst="round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800" b="1" dirty="0">
                <a:effectLst>
                  <a:outerShdw blurRad="38100" dist="38100" dir="2700000" algn="tl">
                    <a:srgbClr val="000000">
                      <a:alpha val="43137"/>
                    </a:srgbClr>
                  </a:outerShdw>
                </a:effectLst>
              </a:rPr>
              <a:t>Таким образом, контроль завершает управленческий цикл и связывает результаты анализа отклонений от желаемого состояния объекта со всеми основными функциями менеджмента. </a:t>
            </a:r>
          </a:p>
          <a:p>
            <a:pPr algn="ctr"/>
            <a:r>
              <a:rPr lang="ru-RU" sz="2800" b="1" dirty="0">
                <a:effectLst>
                  <a:outerShdw blurRad="38100" dist="38100" dir="2700000" algn="tl">
                    <a:srgbClr val="000000">
                      <a:alpha val="43137"/>
                    </a:srgbClr>
                  </a:outerShdw>
                </a:effectLst>
              </a:rPr>
              <a:t>       По данным контроля производится корректировка ранее принятых решений, плановых заданий, нормативов, показателей или организационных условий их выполнения, т.е. осуществляется обратная связь в управленческом цикле</a:t>
            </a:r>
            <a:r>
              <a:rPr lang="ru-RU" sz="2800" b="1" dirty="0" smtClean="0">
                <a:effectLst>
                  <a:outerShdw blurRad="38100" dist="38100" dir="2700000" algn="tl">
                    <a:srgbClr val="000000">
                      <a:alpha val="43137"/>
                    </a:srgbClr>
                  </a:outerShdw>
                </a:effectLst>
              </a:rPr>
              <a:t>.</a:t>
            </a:r>
            <a:endParaRPr lang="ru-RU" sz="2800" b="1" dirty="0">
              <a:effectLst>
                <a:outerShdw blurRad="38100" dist="38100" dir="2700000" algn="tl">
                  <a:srgbClr val="000000">
                    <a:alpha val="43137"/>
                  </a:srgbClr>
                </a:outerShdw>
              </a:effectLst>
            </a:endParaRPr>
          </a:p>
        </p:txBody>
      </p:sp>
      <p:sp>
        <p:nvSpPr>
          <p:cNvPr id="7" name="Прямоугольник 6"/>
          <p:cNvSpPr/>
          <p:nvPr/>
        </p:nvSpPr>
        <p:spPr>
          <a:xfrm>
            <a:off x="3334515" y="260648"/>
            <a:ext cx="2659062" cy="923330"/>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ВЫВОД:</a:t>
            </a:r>
            <a:endParaRPr lang="ru-RU"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866727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gs.mi9.com/uploads/flower/4652/sunflower-wallpaper_852x480_8326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9" y="0"/>
            <a:ext cx="9154919"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Прямоугольник 2"/>
          <p:cNvSpPr/>
          <p:nvPr/>
        </p:nvSpPr>
        <p:spPr>
          <a:xfrm>
            <a:off x="702709" y="2967335"/>
            <a:ext cx="7738592" cy="923330"/>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ru-RU"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228600">
                    <a:schemeClr val="accent6">
                      <a:satMod val="175000"/>
                      <a:alpha val="40000"/>
                    </a:schemeClr>
                  </a:glow>
                  <a:outerShdw blurRad="80000" dist="40000" dir="5040000" algn="tl">
                    <a:srgbClr val="000000">
                      <a:alpha val="30000"/>
                    </a:srgbClr>
                  </a:outerShdw>
                </a:effectLst>
                <a:latin typeface="Times New Roman" panose="02020603050405020304" pitchFamily="18" charset="0"/>
                <a:cs typeface="Times New Roman" panose="02020603050405020304" pitchFamily="18" charset="0"/>
              </a:rPr>
              <a:t>Спасибо за внимание!=)</a:t>
            </a:r>
            <a:endParaRPr lang="ru-RU"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228600">
                  <a:schemeClr val="accent6">
                    <a:satMod val="175000"/>
                    <a:alpha val="40000"/>
                  </a:schemeClr>
                </a:glow>
                <a:outerShdw blurRad="80000" dist="40000" dir="5040000" algn="tl">
                  <a:srgbClr val="000000">
                    <a:alpha val="30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672727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505</Words>
  <Application>Microsoft Office PowerPoint</Application>
  <PresentationFormat>Экран (4:3)</PresentationFormat>
  <Paragraphs>32</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КатЭ</dc:creator>
  <cp:lastModifiedBy>КатЭ</cp:lastModifiedBy>
  <cp:revision>10</cp:revision>
  <dcterms:created xsi:type="dcterms:W3CDTF">2014-03-12T20:33:52Z</dcterms:created>
  <dcterms:modified xsi:type="dcterms:W3CDTF">2014-04-04T07:49:11Z</dcterms:modified>
</cp:coreProperties>
</file>