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1" r:id="rId36"/>
    <p:sldId id="292" r:id="rId37"/>
    <p:sldId id="293" r:id="rId38"/>
    <p:sldId id="294" r:id="rId39"/>
    <p:sldId id="295" r:id="rId40"/>
    <p:sldId id="296" r:id="rId41"/>
    <p:sldId id="297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12474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Темы 2.1 и 2.2. </a:t>
            </a:r>
            <a:r>
              <a:rPr lang="ru-RU" sz="2700" b="1" dirty="0"/>
              <a:t>Организация и схема проведения внешнеэкономической операции при прямых  и косвенных связях между контрагентами. Организация и техника проведения операций на международных товарных биржах, аукционах, торгах, выставках и ярмарках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Дисциплина: </a:t>
            </a:r>
            <a:r>
              <a:rPr lang="ru-RU" b="1" dirty="0"/>
              <a:t>Организация и техника внешнеэкономических </a:t>
            </a:r>
            <a:endParaRPr lang="ru-RU" dirty="0"/>
          </a:p>
          <a:p>
            <a:r>
              <a:rPr lang="ru-RU" b="1" dirty="0"/>
              <a:t>операций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67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Учебные </a:t>
            </a:r>
            <a:r>
              <a:rPr lang="ru-RU" b="1" dirty="0"/>
              <a:t>вопросы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1-й </a:t>
            </a:r>
            <a:r>
              <a:rPr lang="ru-RU" dirty="0"/>
              <a:t>вопрос. Понятие внешнеэкономической  операции,    виды и сущность. Основные и вспомогательные коммерческие  операции. Прямой и косвенный методы осуществления внешнеэкономических операций.</a:t>
            </a:r>
          </a:p>
          <a:p>
            <a:r>
              <a:rPr lang="ru-RU" dirty="0"/>
              <a:t>2-й вопрос. </a:t>
            </a:r>
            <a:r>
              <a:rPr lang="ru-RU" dirty="0" smtClean="0"/>
              <a:t>Процедура </a:t>
            </a:r>
            <a:r>
              <a:rPr lang="ru-RU" dirty="0"/>
              <a:t>и техника подготовки международной коммерческой сделки при прямых связях. Виды торгово-посреднических операций:  комиссионные, агентские, брокерские, по перепродаже.</a:t>
            </a:r>
          </a:p>
          <a:p>
            <a:r>
              <a:rPr lang="ru-RU" dirty="0"/>
              <a:t>3-й вопрос. Международные товарные биржи и организация  биржевой торговли. Техника проведения международных аукционов. Механизм проведения международных торгов. </a:t>
            </a:r>
            <a:r>
              <a:rPr lang="ru-RU" dirty="0" err="1"/>
              <a:t>Тоpгово-пpомышленные</a:t>
            </a:r>
            <a:r>
              <a:rPr lang="ru-RU" dirty="0"/>
              <a:t> выставки и </a:t>
            </a:r>
            <a:r>
              <a:rPr lang="ru-RU" dirty="0" err="1"/>
              <a:t>яpмаpки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4278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1-й вопрос</a:t>
            </a:r>
            <a:r>
              <a:rPr lang="ru-RU" b="1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Понятие </a:t>
            </a:r>
            <a:r>
              <a:rPr lang="ru-RU" b="1" dirty="0"/>
              <a:t>внешнеэкономической  операции, виды и сущность. Основные и вспомогательные коммерческие  операции. Прямой и косвенный методы осуществления внешнеэкономических операций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311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Международная торговая сделка – это: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договор (соглашение) между двумя или несколькими сторонами, находящимися в разных странах, по поставке установленного количества товарных единиц и (или) оказании услуг в соответствии с согласованными </a:t>
            </a:r>
            <a:r>
              <a:rPr lang="ru-RU" dirty="0" smtClean="0"/>
              <a:t>условиями;</a:t>
            </a:r>
          </a:p>
          <a:p>
            <a:r>
              <a:rPr lang="ru-RU" dirty="0" smtClean="0"/>
              <a:t>правовая форма, опосредующая </a:t>
            </a:r>
            <a:r>
              <a:rPr lang="ru-RU" dirty="0"/>
              <a:t>международные коммерческие операции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9690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Договор </a:t>
            </a:r>
            <a:r>
              <a:rPr lang="ru-RU" dirty="0" smtClean="0"/>
              <a:t>купли-продажи считается </a:t>
            </a:r>
            <a:r>
              <a:rPr lang="ru-RU" dirty="0"/>
              <a:t>международным, </a:t>
            </a:r>
            <a:r>
              <a:rPr lang="ru-RU" dirty="0" smtClean="0"/>
              <a:t>если: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он заключен между сторонами одной государственной принадлежности, коммерческие предприятия которых находятся на территориях разных </a:t>
            </a:r>
            <a:r>
              <a:rPr lang="ru-RU" dirty="0" smtClean="0"/>
              <a:t>государств</a:t>
            </a:r>
          </a:p>
          <a:p>
            <a:r>
              <a:rPr lang="ru-RU" dirty="0" smtClean="0"/>
              <a:t>имеется </a:t>
            </a:r>
            <a:r>
              <a:rPr lang="ru-RU" dirty="0"/>
              <a:t>факт пересечения границы, независимо от того, что перевозимый товар в сущности принадлежит предприятиям одной и той же фирмы или компании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2230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Специфические признаки международной торговой сделки: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72608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ее выполнение сопровождается платежом в иностранной валюте по отношению к одной из сторон или по отношению к обеим </a:t>
            </a:r>
            <a:r>
              <a:rPr lang="ru-RU" dirty="0" smtClean="0"/>
              <a:t>сторонам;</a:t>
            </a:r>
          </a:p>
          <a:p>
            <a:r>
              <a:rPr lang="ru-RU" dirty="0" smtClean="0"/>
              <a:t>связаны </a:t>
            </a:r>
            <a:r>
              <a:rPr lang="ru-RU" dirty="0"/>
              <a:t>с обменом товарами в материально-вещественной форме и предоставлением услуг как основных, так и обеспечивающих международный </a:t>
            </a:r>
            <a:r>
              <a:rPr lang="ru-RU" dirty="0" smtClean="0"/>
              <a:t>товарооборот;</a:t>
            </a:r>
          </a:p>
          <a:p>
            <a:r>
              <a:rPr lang="ru-RU" dirty="0"/>
              <a:t>п</a:t>
            </a:r>
            <a:r>
              <a:rPr lang="ru-RU" dirty="0" smtClean="0"/>
              <a:t>осле </a:t>
            </a:r>
            <a:r>
              <a:rPr lang="ru-RU" dirty="0"/>
              <a:t>заключения </a:t>
            </a:r>
            <a:r>
              <a:rPr lang="ru-RU" dirty="0" smtClean="0"/>
              <a:t>возникают </a:t>
            </a:r>
            <a:r>
              <a:rPr lang="ru-RU" dirty="0"/>
              <a:t>конкретные права и обязанности гражданско-правового характера для субъектов </a:t>
            </a:r>
            <a:r>
              <a:rPr lang="ru-RU" dirty="0" smtClean="0"/>
              <a:t>сделки;</a:t>
            </a:r>
          </a:p>
          <a:p>
            <a:r>
              <a:rPr lang="ru-RU" dirty="0" smtClean="0"/>
              <a:t>особый характер </a:t>
            </a:r>
            <a:r>
              <a:rPr lang="ru-RU" dirty="0"/>
              <a:t>подчиняет ее не только общим нормам гражданского права, но и специальным нормам торгового права, определяющим правила их заключения и исполнения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1559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Признаки классификации внешнеторговых операций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направления </a:t>
            </a:r>
            <a:r>
              <a:rPr lang="ru-RU" dirty="0"/>
              <a:t>торговли;</a:t>
            </a:r>
          </a:p>
          <a:p>
            <a:r>
              <a:rPr lang="ru-RU" dirty="0" smtClean="0"/>
              <a:t>формы </a:t>
            </a:r>
            <a:r>
              <a:rPr lang="ru-RU" dirty="0"/>
              <a:t>торговли;</a:t>
            </a:r>
          </a:p>
          <a:p>
            <a:r>
              <a:rPr lang="ru-RU" dirty="0" smtClean="0"/>
              <a:t>методы </a:t>
            </a:r>
            <a:r>
              <a:rPr lang="ru-RU" dirty="0"/>
              <a:t>торговли;</a:t>
            </a:r>
          </a:p>
          <a:p>
            <a:r>
              <a:rPr lang="ru-RU" dirty="0" smtClean="0"/>
              <a:t>виды </a:t>
            </a:r>
            <a:r>
              <a:rPr lang="ru-RU" dirty="0"/>
              <a:t>товаров и услуг;</a:t>
            </a:r>
          </a:p>
          <a:p>
            <a:r>
              <a:rPr lang="ru-RU" dirty="0" smtClean="0"/>
              <a:t>степень </a:t>
            </a:r>
            <a:r>
              <a:rPr lang="ru-RU" dirty="0"/>
              <a:t>готовности товара.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4541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0"/>
            <a:ext cx="7599505" cy="685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497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</a:t>
            </a:r>
            <a:r>
              <a:rPr lang="ru-RU" dirty="0" smtClean="0"/>
              <a:t>етод </a:t>
            </a:r>
            <a:r>
              <a:rPr lang="ru-RU" dirty="0"/>
              <a:t>прямых продаж </a:t>
            </a:r>
            <a:r>
              <a:rPr lang="ru-RU" dirty="0" smtClean="0"/>
              <a:t>применяется без посредников при: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строительстве </a:t>
            </a:r>
            <a:r>
              <a:rPr lang="ru-RU" dirty="0"/>
              <a:t>крупного промышленного объекта, когда фирмы-подрядчики известны и заказчик сам в состоянии наладить контакт с одной из них;</a:t>
            </a:r>
          </a:p>
          <a:p>
            <a:r>
              <a:rPr lang="ru-RU" dirty="0" smtClean="0"/>
              <a:t>осуществлении </a:t>
            </a:r>
            <a:r>
              <a:rPr lang="ru-RU" dirty="0"/>
              <a:t>производственной кооперации между двумя или несколькими предприятиями для совместного выпуска готовой продукции;</a:t>
            </a:r>
          </a:p>
          <a:p>
            <a:r>
              <a:rPr lang="ru-RU" dirty="0" smtClean="0"/>
              <a:t>продаже </a:t>
            </a:r>
            <a:r>
              <a:rPr lang="ru-RU" dirty="0"/>
              <a:t>промышленного сырья крупными партиями на основе долгосрочных контрактов (поставка шерсти, нефти, газа и т. д.);</a:t>
            </a:r>
          </a:p>
          <a:p>
            <a:r>
              <a:rPr lang="ru-RU" dirty="0" smtClean="0"/>
              <a:t>закупках </a:t>
            </a:r>
            <a:r>
              <a:rPr lang="ru-RU" dirty="0"/>
              <a:t>крупных партий сельскохозяйственного сырья непосредственно на фирмах-производителях;</a:t>
            </a:r>
          </a:p>
          <a:p>
            <a:r>
              <a:rPr lang="ru-RU" dirty="0" smtClean="0"/>
              <a:t>продаже </a:t>
            </a:r>
            <a:r>
              <a:rPr lang="ru-RU" dirty="0"/>
              <a:t>стандартного крупносерийного оборудования через собственную сбытовую </a:t>
            </a:r>
            <a:r>
              <a:rPr lang="ru-RU" dirty="0" smtClean="0"/>
              <a:t>сеть.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70492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Преимущества прямого метода торговли: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более </a:t>
            </a:r>
            <a:r>
              <a:rPr lang="ru-RU" dirty="0"/>
              <a:t>тесные связи с иностранными потребителями, непосредственный контакт с которыми способствует лучшему </a:t>
            </a:r>
            <a:r>
              <a:rPr lang="ru-RU" dirty="0" smtClean="0"/>
              <a:t>взаимопониманию </a:t>
            </a:r>
            <a:r>
              <a:rPr lang="ru-RU" dirty="0"/>
              <a:t>в вопросах, относящихся к существу сделки;</a:t>
            </a:r>
          </a:p>
          <a:p>
            <a:r>
              <a:rPr lang="ru-RU" dirty="0" smtClean="0"/>
              <a:t>возможность </a:t>
            </a:r>
            <a:r>
              <a:rPr lang="ru-RU" dirty="0"/>
              <a:t>лучшего и более оперативного изучения рынка, а следовательно, и возможность быстрее приспособить производство к изменившимся условиям.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0032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2-й вопрос</a:t>
            </a:r>
            <a:r>
              <a:rPr lang="ru-RU" b="1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Процедура </a:t>
            </a:r>
            <a:r>
              <a:rPr lang="ru-RU" b="1" dirty="0"/>
              <a:t>и техника подготовки международной коммерческой сделки при прямых связях. Виды торгово-посреднических операций:  комиссионные, агентские, брокерские, по перепродаже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89535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/>
              <a:t>Косвенный метод продаж </a:t>
            </a:r>
            <a:r>
              <a:rPr lang="ru-RU" dirty="0" smtClean="0"/>
              <a:t>(через посредника</a:t>
            </a:r>
            <a:r>
              <a:rPr lang="ru-RU" dirty="0"/>
              <a:t>)</a:t>
            </a:r>
            <a:r>
              <a:rPr lang="ru-RU" dirty="0" smtClean="0"/>
              <a:t> применяется, </a:t>
            </a:r>
            <a:r>
              <a:rPr lang="ru-RU" dirty="0"/>
              <a:t>когда: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товар </a:t>
            </a:r>
            <a:r>
              <a:rPr lang="ru-RU" dirty="0"/>
              <a:t>пользуется массовым спросом, т. е. потребителей много и производитель самостоятельно не в состоянии выйти на оптимального покупателя;</a:t>
            </a:r>
          </a:p>
          <a:p>
            <a:r>
              <a:rPr lang="ru-RU" dirty="0" smtClean="0"/>
              <a:t>товар </a:t>
            </a:r>
            <a:r>
              <a:rPr lang="ru-RU" dirty="0"/>
              <a:t>находиться на конечном этапе своего жизненного цикла и необходима помощь национального посредника для его реализации;</a:t>
            </a:r>
          </a:p>
          <a:p>
            <a:r>
              <a:rPr lang="ru-RU" dirty="0" smtClean="0"/>
              <a:t>рынок </a:t>
            </a:r>
            <a:r>
              <a:rPr lang="ru-RU" dirty="0"/>
              <a:t>данного товара характеризуется серьезными внешнеторговыми ограничениями или национальными особенностями, и выйти на него без национальных посреднических фирм также не предоставляется возможным.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3267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ru-RU" sz="3200" dirty="0"/>
              <a:t>Преимущества косвенного метода торговли: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возможность </a:t>
            </a:r>
            <a:r>
              <a:rPr lang="ru-RU" dirty="0"/>
              <a:t>реализации товара в более короткие сроки и на более выгодных условиях, чем удалось бы сделать самому производителю товара;</a:t>
            </a:r>
          </a:p>
          <a:p>
            <a:r>
              <a:rPr lang="ru-RU" dirty="0" smtClean="0"/>
              <a:t>получение </a:t>
            </a:r>
            <a:r>
              <a:rPr lang="ru-RU" dirty="0"/>
              <a:t>через местного посредника необходимой информации о состоянии и перспективах рынка;</a:t>
            </a:r>
          </a:p>
          <a:p>
            <a:r>
              <a:rPr lang="ru-RU" dirty="0" smtClean="0"/>
              <a:t>организация </a:t>
            </a:r>
            <a:r>
              <a:rPr lang="ru-RU" dirty="0"/>
              <a:t>рекламных мероприятий на более высоком уровне вследствие знания посредником национальных и иных особенностей потребителей;</a:t>
            </a:r>
          </a:p>
          <a:p>
            <a:r>
              <a:rPr lang="ru-RU" dirty="0" smtClean="0"/>
              <a:t>организация </a:t>
            </a:r>
            <a:r>
              <a:rPr lang="ru-RU" dirty="0"/>
              <a:t>послепродажного технического обслуживания товаров на более высоком качественном и оперативном уровне (по тем же причинам);</a:t>
            </a:r>
          </a:p>
          <a:p>
            <a:r>
              <a:rPr lang="ru-RU" dirty="0" smtClean="0"/>
              <a:t>получение </a:t>
            </a:r>
            <a:r>
              <a:rPr lang="ru-RU" dirty="0"/>
              <a:t>дополнительной выгоды и повышение конкурентоспособности продаваемых товаров за счет привлечения средств и знаний посредника.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1780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Недостатки косвенного метода: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разрыв </a:t>
            </a:r>
            <a:r>
              <a:rPr lang="ru-RU" dirty="0"/>
              <a:t>обратной связи между производителем и потребителем вследствие присутствия посредника;</a:t>
            </a:r>
          </a:p>
          <a:p>
            <a:r>
              <a:rPr lang="ru-RU" dirty="0" smtClean="0"/>
              <a:t>сильная </a:t>
            </a:r>
            <a:r>
              <a:rPr lang="ru-RU" dirty="0"/>
              <a:t>зависимость имиджа продавца на рынке сбыта от поведения посредника.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62667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Торгово-посреднические фирмы действуют в целях извлечения </a:t>
            </a:r>
            <a:r>
              <a:rPr lang="ru-RU" sz="2800" dirty="0" smtClean="0"/>
              <a:t>прибыли. Ее </a:t>
            </a:r>
            <a:r>
              <a:rPr lang="ru-RU" sz="2800" dirty="0"/>
              <a:t>источниками </a:t>
            </a:r>
            <a:r>
              <a:rPr lang="ru-RU" sz="2800" dirty="0" smtClean="0"/>
              <a:t>могут </a:t>
            </a:r>
            <a:r>
              <a:rPr lang="ru-RU" sz="2800" dirty="0"/>
              <a:t>быть: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вознаграждение за предоставленные услуги по продвижению товаров на внешние рынки (твердая сумма вознаграждения, комиссионные, начисление процентов с экспортных цен, возмещение расходов на основе подтверждающих </a:t>
            </a:r>
            <a:r>
              <a:rPr lang="ru-RU" dirty="0" smtClean="0"/>
              <a:t>документов);</a:t>
            </a:r>
            <a:endParaRPr lang="ru-RU" dirty="0"/>
          </a:p>
          <a:p>
            <a:r>
              <a:rPr lang="ru-RU" dirty="0"/>
              <a:t>м</a:t>
            </a:r>
            <a:r>
              <a:rPr lang="ru-RU" dirty="0" smtClean="0"/>
              <a:t>аржа </a:t>
            </a:r>
            <a:r>
              <a:rPr lang="ru-RU" dirty="0"/>
              <a:t>– разница между ценами закупки товаров у экспортеров и ценами, по которым эти товары продаются покупателям.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5660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Выделяется </a:t>
            </a:r>
            <a:r>
              <a:rPr lang="ru-RU" sz="3200" dirty="0"/>
              <a:t>несколько </a:t>
            </a:r>
            <a:r>
              <a:rPr lang="ru-RU" sz="3200" dirty="0" smtClean="0"/>
              <a:t>факторов </a:t>
            </a:r>
            <a:r>
              <a:rPr lang="ru-RU" sz="3200" dirty="0"/>
              <a:t>классификации торгово-посреднических операций: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от </a:t>
            </a:r>
            <a:r>
              <a:rPr lang="ru-RU" dirty="0"/>
              <a:t>чьего имени действует посредник (от своего имени или от имени принципала</a:t>
            </a:r>
            <a:r>
              <a:rPr lang="ru-RU" dirty="0" smtClean="0"/>
              <a:t>);</a:t>
            </a:r>
            <a:endParaRPr lang="ru-RU" dirty="0"/>
          </a:p>
          <a:p>
            <a:r>
              <a:rPr lang="ru-RU" dirty="0" smtClean="0"/>
              <a:t>за </a:t>
            </a:r>
            <a:r>
              <a:rPr lang="ru-RU" dirty="0"/>
              <a:t>чей счет действует посредник (за свой счет или за счет принципала</a:t>
            </a:r>
            <a:r>
              <a:rPr lang="ru-RU" dirty="0" smtClean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41016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Выделяют </a:t>
            </a:r>
            <a:r>
              <a:rPr lang="ru-RU" dirty="0"/>
              <a:t>следующие </a:t>
            </a:r>
            <a:r>
              <a:rPr lang="ru-RU" dirty="0" smtClean="0"/>
              <a:t>виды посредников: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Комиссионные фирмы действуют </a:t>
            </a:r>
            <a:r>
              <a:rPr lang="ru-RU" dirty="0"/>
              <a:t>от своего имени, но за чужой </a:t>
            </a:r>
            <a:r>
              <a:rPr lang="ru-RU" dirty="0" smtClean="0"/>
              <a:t>счет;</a:t>
            </a:r>
            <a:endParaRPr lang="ru-RU" dirty="0"/>
          </a:p>
          <a:p>
            <a:r>
              <a:rPr lang="ru-RU" dirty="0" smtClean="0"/>
              <a:t>Дилерские фирмы (сбытовые посредники) действуют </a:t>
            </a:r>
            <a:r>
              <a:rPr lang="ru-RU" dirty="0"/>
              <a:t>от своего имени и за свой </a:t>
            </a:r>
            <a:r>
              <a:rPr lang="ru-RU" dirty="0" smtClean="0"/>
              <a:t>счет;</a:t>
            </a:r>
            <a:endParaRPr lang="ru-RU" dirty="0"/>
          </a:p>
          <a:p>
            <a:r>
              <a:rPr lang="ru-RU" dirty="0" smtClean="0"/>
              <a:t>Торговые агенты действуют </a:t>
            </a:r>
            <a:r>
              <a:rPr lang="ru-RU" dirty="0"/>
              <a:t>от чужого имени и за чужой </a:t>
            </a:r>
            <a:r>
              <a:rPr lang="ru-RU" dirty="0" smtClean="0"/>
              <a:t>счет;</a:t>
            </a:r>
            <a:endParaRPr lang="ru-RU" dirty="0"/>
          </a:p>
          <a:p>
            <a:r>
              <a:rPr lang="ru-RU" dirty="0" smtClean="0"/>
              <a:t>Брокерские фирмы действуют </a:t>
            </a:r>
            <a:r>
              <a:rPr lang="ru-RU" dirty="0"/>
              <a:t>ни от своего, ни от чужого имени, ни за свой, ни за чужой </a:t>
            </a:r>
            <a:r>
              <a:rPr lang="ru-RU" dirty="0" smtClean="0"/>
              <a:t>счет.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23908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Схема действий простого посредника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0" y="1556792"/>
            <a:ext cx="9012823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77326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 </a:t>
            </a:r>
            <a:r>
              <a:rPr lang="ru-RU" i="1" dirty="0"/>
              <a:t>простым посредникам </a:t>
            </a:r>
            <a:r>
              <a:rPr lang="ru-RU" dirty="0"/>
              <a:t>обращаются, </a:t>
            </a:r>
            <a:r>
              <a:rPr lang="ru-RU" dirty="0" smtClean="0"/>
              <a:t>когда: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отсутствует информация о каком-либо рынке и возможных на нем </a:t>
            </a:r>
            <a:r>
              <a:rPr lang="ru-RU" dirty="0" smtClean="0"/>
              <a:t>сделках;</a:t>
            </a:r>
          </a:p>
          <a:p>
            <a:r>
              <a:rPr lang="ru-RU" dirty="0" smtClean="0"/>
              <a:t>необходимо содействие </a:t>
            </a:r>
            <a:r>
              <a:rPr lang="ru-RU" dirty="0"/>
              <a:t>заключению </a:t>
            </a:r>
            <a:r>
              <a:rPr lang="ru-RU" dirty="0" smtClean="0"/>
              <a:t>контрактов; </a:t>
            </a:r>
            <a:r>
              <a:rPr lang="ru-RU" dirty="0"/>
              <a:t>но </a:t>
            </a:r>
            <a:r>
              <a:rPr lang="ru-RU" dirty="0" smtClean="0"/>
              <a:t>переговоры они </a:t>
            </a:r>
            <a:r>
              <a:rPr lang="ru-RU" dirty="0"/>
              <a:t>не проводят</a:t>
            </a:r>
            <a:r>
              <a:rPr lang="ru-RU" dirty="0" smtClean="0"/>
              <a:t>, со </a:t>
            </a:r>
            <a:r>
              <a:rPr lang="ru-RU" dirty="0"/>
              <a:t>своим именем и капиталом участия в сделках не </a:t>
            </a:r>
            <a:r>
              <a:rPr lang="ru-RU" dirty="0" smtClean="0"/>
              <a:t>принимают;</a:t>
            </a:r>
          </a:p>
          <a:p>
            <a:r>
              <a:rPr lang="ru-RU" dirty="0" smtClean="0"/>
              <a:t>нужно подыскивать </a:t>
            </a:r>
            <a:r>
              <a:rPr lang="ru-RU" dirty="0"/>
              <a:t>заинтересованного покупателя и </a:t>
            </a:r>
            <a:r>
              <a:rPr lang="ru-RU" dirty="0" smtClean="0"/>
              <a:t>сводить </a:t>
            </a:r>
            <a:r>
              <a:rPr lang="ru-RU" dirty="0"/>
              <a:t>его с продавцом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10936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Схема действий поверенного посредника</a:t>
            </a:r>
            <a:endParaRPr lang="ru-RU" sz="32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149" y="1916832"/>
            <a:ext cx="9172232" cy="3888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67747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Специфика работы поверенных посредников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посредник берет на себя обязательство от имени и за счет продавца (или покупателя) заключить с третьим лицом одну или несколько сделок за определенное </a:t>
            </a:r>
            <a:r>
              <a:rPr lang="ru-RU" dirty="0" smtClean="0"/>
              <a:t>вознаграждение;</a:t>
            </a:r>
          </a:p>
          <a:p>
            <a:r>
              <a:rPr lang="ru-RU" dirty="0" smtClean="0"/>
              <a:t>у продавца </a:t>
            </a:r>
            <a:r>
              <a:rPr lang="ru-RU" dirty="0"/>
              <a:t>(покупателя) нет достаточного опыта ведения коммерческих </a:t>
            </a:r>
            <a:r>
              <a:rPr lang="ru-RU" dirty="0" smtClean="0"/>
              <a:t>переговоров;</a:t>
            </a:r>
          </a:p>
          <a:p>
            <a:r>
              <a:rPr lang="ru-RU" dirty="0"/>
              <a:t>в</a:t>
            </a:r>
            <a:r>
              <a:rPr lang="ru-RU" dirty="0" smtClean="0"/>
              <a:t>се </a:t>
            </a:r>
            <a:r>
              <a:rPr lang="ru-RU" dirty="0"/>
              <a:t>существенные условия контракта перед переговорами посредник согласует с доверителем и менять их не имеет права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77227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Схема действий комиссионера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66320"/>
            <a:ext cx="9183445" cy="4010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61904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/>
              <a:t>Договоры </a:t>
            </a:r>
            <a:r>
              <a:rPr lang="ru-RU" dirty="0" smtClean="0"/>
              <a:t>комиссии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68863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содержат </a:t>
            </a:r>
            <a:r>
              <a:rPr lang="ru-RU" dirty="0"/>
              <a:t>полномочия комиссионеров по коммерческим и техническим условиям, а также обязанность согласовывать с комитентами главные условия контрактов (количество товара, сроки поставок, цены, условия кредитов).</a:t>
            </a:r>
          </a:p>
          <a:p>
            <a:r>
              <a:rPr lang="ru-RU" dirty="0" smtClean="0"/>
              <a:t>могут </a:t>
            </a:r>
            <a:r>
              <a:rPr lang="ru-RU" dirty="0"/>
              <a:t>включать дополнительные обязательства комиссионеров по предоставлению комитентам каких-либо других услуг (изучение рынка, рекламу, техническое обслуживание и т.п.). Комиссионеры авансируют средства на эти услуги, все их расходы возмещаются </a:t>
            </a:r>
            <a:r>
              <a:rPr lang="ru-RU" dirty="0" smtClean="0"/>
              <a:t>комитентами.</a:t>
            </a:r>
          </a:p>
          <a:p>
            <a:r>
              <a:rPr lang="ru-RU" dirty="0" smtClean="0"/>
              <a:t>может </a:t>
            </a:r>
            <a:r>
              <a:rPr lang="ru-RU" dirty="0"/>
              <a:t>содержать оговорку </a:t>
            </a:r>
            <a:r>
              <a:rPr lang="ru-RU" dirty="0" err="1"/>
              <a:t>del</a:t>
            </a:r>
            <a:r>
              <a:rPr lang="ru-RU" dirty="0"/>
              <a:t> </a:t>
            </a:r>
            <a:r>
              <a:rPr lang="ru-RU" dirty="0" err="1" smtClean="0"/>
              <a:t>credere</a:t>
            </a:r>
            <a:r>
              <a:rPr lang="ru-RU" dirty="0" smtClean="0"/>
              <a:t>: комиссионер </a:t>
            </a:r>
            <a:r>
              <a:rPr lang="ru-RU" dirty="0"/>
              <a:t>берет на себя ответственность за исполнение обязательств третьими лицами, с которыми он заключил сделку за счет </a:t>
            </a:r>
            <a:r>
              <a:rPr lang="ru-RU" dirty="0" smtClean="0"/>
              <a:t>комитента, в </a:t>
            </a:r>
            <a:r>
              <a:rPr lang="ru-RU" dirty="0"/>
              <a:t>противном случае комиссионер возместит комитенту возникший ущерб.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59920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Схема действий сбытового агента</a:t>
            </a: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4" y="2204864"/>
            <a:ext cx="9054671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52405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Сбытовые агенты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увеличивают эффективность и оперативность проведения операций за счет торговли на относительно узком, хорошо изученном ими сегменте рынка; </a:t>
            </a:r>
            <a:endParaRPr lang="ru-RU" dirty="0" smtClean="0"/>
          </a:p>
          <a:p>
            <a:r>
              <a:rPr lang="ru-RU" dirty="0" smtClean="0"/>
              <a:t>снижают издержки </a:t>
            </a:r>
            <a:r>
              <a:rPr lang="ru-RU" dirty="0"/>
              <a:t>обращения; </a:t>
            </a:r>
            <a:endParaRPr lang="ru-RU" dirty="0" smtClean="0"/>
          </a:p>
          <a:p>
            <a:r>
              <a:rPr lang="ru-RU" dirty="0" smtClean="0"/>
              <a:t>сокращают сроки </a:t>
            </a:r>
            <a:r>
              <a:rPr lang="ru-RU" dirty="0"/>
              <a:t>поставок; </a:t>
            </a:r>
            <a:endParaRPr lang="ru-RU" dirty="0" smtClean="0"/>
          </a:p>
          <a:p>
            <a:r>
              <a:rPr lang="ru-RU" dirty="0" smtClean="0"/>
              <a:t>осуществляют техническое послепродажное обслуживание; </a:t>
            </a:r>
          </a:p>
          <a:p>
            <a:r>
              <a:rPr lang="ru-RU" dirty="0" smtClean="0"/>
              <a:t>предоставляют </a:t>
            </a:r>
            <a:r>
              <a:rPr lang="ru-RU" dirty="0"/>
              <a:t>экспортеру </a:t>
            </a:r>
            <a:r>
              <a:rPr lang="ru-RU" dirty="0" smtClean="0"/>
              <a:t>необходимую информацию </a:t>
            </a:r>
            <a:r>
              <a:rPr lang="ru-RU" dirty="0"/>
              <a:t>об уровне качества и конкурентоспособности товаров на данном сегменте рынка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6654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Схема действий консигнатора</a:t>
            </a: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61" y="1700808"/>
            <a:ext cx="9201633" cy="4320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03324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sz="3600" dirty="0"/>
              <a:t>На условиях консигнации </a:t>
            </a:r>
            <a:r>
              <a:rPr lang="ru-RU" sz="3600" dirty="0" smtClean="0"/>
              <a:t>реализуют: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товары массового спроса, а также машины и </a:t>
            </a:r>
            <a:r>
              <a:rPr lang="ru-RU" dirty="0" smtClean="0"/>
              <a:t>оборудование;</a:t>
            </a:r>
          </a:p>
          <a:p>
            <a:r>
              <a:rPr lang="ru-RU" dirty="0" smtClean="0"/>
              <a:t>основную массу </a:t>
            </a:r>
            <a:r>
              <a:rPr lang="ru-RU" dirty="0"/>
              <a:t>продукции (например, часы, тракторы, автомобили, станки, электродвигатели и др</a:t>
            </a:r>
            <a:r>
              <a:rPr lang="ru-RU" dirty="0" smtClean="0"/>
              <a:t>.);</a:t>
            </a:r>
          </a:p>
          <a:p>
            <a:r>
              <a:rPr lang="ru-RU" dirty="0"/>
              <a:t>п</a:t>
            </a:r>
            <a:r>
              <a:rPr lang="ru-RU" dirty="0" smtClean="0"/>
              <a:t>о </a:t>
            </a:r>
            <a:r>
              <a:rPr lang="ru-RU" dirty="0"/>
              <a:t>этим условиям </a:t>
            </a:r>
            <a:r>
              <a:rPr lang="ru-RU" i="1" dirty="0"/>
              <a:t>экспортер (консигнант)</a:t>
            </a:r>
            <a:r>
              <a:rPr lang="ru-RU" dirty="0"/>
              <a:t> поставляет </a:t>
            </a:r>
            <a:r>
              <a:rPr lang="ru-RU" i="1" dirty="0"/>
              <a:t>посреднику (консигнатору) </a:t>
            </a:r>
            <a:r>
              <a:rPr lang="ru-RU" dirty="0"/>
              <a:t>товары на его склад для реализации на рынке в течение определенного срока (обычно до одного года)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52952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Схема действий дистрибьютора</a:t>
            </a: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1519554"/>
            <a:ext cx="8663931" cy="4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36632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Соглашения с дистрибьюторами определяют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перечень сбываемых товаров, </a:t>
            </a:r>
            <a:endParaRPr lang="ru-RU" dirty="0"/>
          </a:p>
          <a:p>
            <a:r>
              <a:rPr lang="ru-RU" dirty="0" smtClean="0"/>
              <a:t>территорию </a:t>
            </a:r>
            <a:r>
              <a:rPr lang="ru-RU" dirty="0"/>
              <a:t>их реализации, </a:t>
            </a:r>
            <a:endParaRPr lang="ru-RU" dirty="0" smtClean="0"/>
          </a:p>
          <a:p>
            <a:r>
              <a:rPr lang="ru-RU" dirty="0" smtClean="0"/>
              <a:t>обязательства </a:t>
            </a:r>
            <a:r>
              <a:rPr lang="ru-RU" dirty="0"/>
              <a:t>по годовым объемам </a:t>
            </a:r>
            <a:r>
              <a:rPr lang="ru-RU" dirty="0" smtClean="0"/>
              <a:t>сбыта, </a:t>
            </a:r>
          </a:p>
          <a:p>
            <a:r>
              <a:rPr lang="ru-RU" dirty="0" smtClean="0"/>
              <a:t>необходимые </a:t>
            </a:r>
            <a:r>
              <a:rPr lang="ru-RU" dirty="0"/>
              <a:t>маркетинговые исследования, </a:t>
            </a:r>
            <a:endParaRPr lang="ru-RU" dirty="0" smtClean="0"/>
          </a:p>
          <a:p>
            <a:r>
              <a:rPr lang="ru-RU" dirty="0" smtClean="0"/>
              <a:t>содержание </a:t>
            </a:r>
            <a:r>
              <a:rPr lang="ru-RU" dirty="0"/>
              <a:t>складов, </a:t>
            </a:r>
            <a:endParaRPr lang="ru-RU" dirty="0" smtClean="0"/>
          </a:p>
          <a:p>
            <a:r>
              <a:rPr lang="ru-RU" dirty="0" smtClean="0"/>
              <a:t>предпродажный </a:t>
            </a:r>
            <a:r>
              <a:rPr lang="ru-RU" dirty="0"/>
              <a:t>сервис, </a:t>
            </a:r>
            <a:endParaRPr lang="ru-RU" dirty="0" smtClean="0"/>
          </a:p>
          <a:p>
            <a:r>
              <a:rPr lang="ru-RU" dirty="0" smtClean="0"/>
              <a:t>создание </a:t>
            </a:r>
            <a:r>
              <a:rPr lang="ru-RU" dirty="0"/>
              <a:t>стабильной сбытовой сети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81823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Специфика дистрибьюторов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обладают большей коммерческой самостоятельностью, чем агенты, поскольку они выступают на рынке от своего имени, несут все риски, связанные с порчей и утратой </a:t>
            </a:r>
            <a:r>
              <a:rPr lang="ru-RU" dirty="0" smtClean="0"/>
              <a:t>товаров;</a:t>
            </a:r>
          </a:p>
          <a:p>
            <a:r>
              <a:rPr lang="ru-RU" dirty="0" smtClean="0"/>
              <a:t>отвечают </a:t>
            </a:r>
            <a:r>
              <a:rPr lang="ru-RU" dirty="0"/>
              <a:t>за риски по кредитам, предоставленным покупателям, могут сами назначать цены реализации товаров.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97826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3-й вопрос</a:t>
            </a:r>
            <a:r>
              <a:rPr lang="ru-RU" b="1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Международные </a:t>
            </a:r>
            <a:r>
              <a:rPr lang="ru-RU" b="1" dirty="0"/>
              <a:t>товарные биржи и организация  биржевой торговли. Техника проведения международных аукционов. Механизм проведения международных торгов. </a:t>
            </a:r>
            <a:r>
              <a:rPr lang="ru-RU" b="1" dirty="0" err="1"/>
              <a:t>Тоpгово-пpомышленные</a:t>
            </a:r>
            <a:r>
              <a:rPr lang="ru-RU" b="1" dirty="0"/>
              <a:t> выставки и </a:t>
            </a:r>
            <a:r>
              <a:rPr lang="ru-RU" b="1" dirty="0" err="1"/>
              <a:t>яpмаpки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80560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Товарная биржа – это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наиболее развитая форма регулярно функционирующего оптового рынка товаров, продаваемых по стандартам и </a:t>
            </a:r>
            <a:r>
              <a:rPr lang="ru-RU" dirty="0" smtClean="0"/>
              <a:t>образцам;</a:t>
            </a:r>
          </a:p>
          <a:p>
            <a:r>
              <a:rPr lang="ru-RU" dirty="0" smtClean="0"/>
              <a:t>коммерческий посредник, который сам </a:t>
            </a:r>
            <a:r>
              <a:rPr lang="ru-RU" dirty="0"/>
              <a:t>не </a:t>
            </a:r>
            <a:r>
              <a:rPr lang="ru-RU" dirty="0" smtClean="0"/>
              <a:t>участвует </a:t>
            </a:r>
            <a:r>
              <a:rPr lang="ru-RU" dirty="0"/>
              <a:t>в сделках, но </a:t>
            </a:r>
            <a:r>
              <a:rPr lang="ru-RU" dirty="0" smtClean="0"/>
              <a:t>содействует </a:t>
            </a:r>
            <a:r>
              <a:rPr lang="ru-RU" dirty="0"/>
              <a:t>их заключению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08366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/>
              <a:t>О</a:t>
            </a:r>
            <a:r>
              <a:rPr lang="ru-RU" dirty="0" smtClean="0"/>
              <a:t>сновные </a:t>
            </a:r>
            <a:r>
              <a:rPr lang="ru-RU" dirty="0"/>
              <a:t>функции товарной биржи: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76064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оказание </a:t>
            </a:r>
            <a:r>
              <a:rPr lang="ru-RU" dirty="0"/>
              <a:t>посреднических услуг по заключению торговых сделок и организация торгов (подбор квалифицированного персонала, составление плана торгов);</a:t>
            </a:r>
          </a:p>
          <a:p>
            <a:r>
              <a:rPr lang="ru-RU" dirty="0" smtClean="0"/>
              <a:t>подготовка </a:t>
            </a:r>
            <a:r>
              <a:rPr lang="ru-RU" dirty="0"/>
              <a:t>биржевых контрактов;</a:t>
            </a:r>
          </a:p>
          <a:p>
            <a:r>
              <a:rPr lang="ru-RU" dirty="0" smtClean="0"/>
              <a:t>упорядочение </a:t>
            </a:r>
            <a:r>
              <a:rPr lang="ru-RU" dirty="0"/>
              <a:t>оптовой торговли, регулирование торговых операций </a:t>
            </a:r>
            <a:r>
              <a:rPr lang="ru-RU" dirty="0" smtClean="0"/>
              <a:t>и </a:t>
            </a:r>
            <a:r>
              <a:rPr lang="ru-RU" dirty="0"/>
              <a:t>биржевой арбитраж;</a:t>
            </a:r>
          </a:p>
          <a:p>
            <a:r>
              <a:rPr lang="ru-RU" dirty="0" smtClean="0"/>
              <a:t>сбор </a:t>
            </a:r>
            <a:r>
              <a:rPr lang="ru-RU" dirty="0"/>
              <a:t>и публикация сведений о ценах и факторах, которые оказывают влияние на цены (состояние производства, прогнозы урожайности, предполагаемые соглашения между странами в экономической сфере);</a:t>
            </a:r>
          </a:p>
          <a:p>
            <a:r>
              <a:rPr lang="ru-RU" dirty="0" smtClean="0"/>
              <a:t>ценообразование</a:t>
            </a:r>
            <a:r>
              <a:rPr lang="ru-RU" dirty="0"/>
              <a:t>: посредством </a:t>
            </a:r>
            <a:r>
              <a:rPr lang="ru-RU" dirty="0" smtClean="0"/>
              <a:t>соотношения спроса </a:t>
            </a:r>
            <a:r>
              <a:rPr lang="ru-RU" dirty="0"/>
              <a:t>и предложения;</a:t>
            </a:r>
          </a:p>
          <a:p>
            <a:r>
              <a:rPr lang="ru-RU" dirty="0" err="1" smtClean="0"/>
              <a:t>котирование</a:t>
            </a:r>
            <a:r>
              <a:rPr lang="ru-RU" dirty="0" smtClean="0"/>
              <a:t> </a:t>
            </a:r>
            <a:r>
              <a:rPr lang="ru-RU" dirty="0"/>
              <a:t>цен – метод регистрации биржевых цен по биржевым правилам с их последующей публикацией;</a:t>
            </a:r>
          </a:p>
          <a:p>
            <a:r>
              <a:rPr lang="ru-RU" dirty="0" smtClean="0"/>
              <a:t>хеджирование </a:t>
            </a:r>
            <a:r>
              <a:rPr lang="ru-RU" dirty="0"/>
              <a:t>– страхование рисков от возможного изменения цен.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63865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Биржи могут быть: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универсальными</a:t>
            </a:r>
            <a:r>
              <a:rPr lang="ru-RU" dirty="0"/>
              <a:t>, на которых операции ведутся по широкому кругу разнородных товаров;</a:t>
            </a:r>
          </a:p>
          <a:p>
            <a:r>
              <a:rPr lang="ru-RU" dirty="0" smtClean="0"/>
              <a:t>специализированные</a:t>
            </a:r>
            <a:r>
              <a:rPr lang="ru-RU" dirty="0"/>
              <a:t>, на которых совершаются сделки по определенному товару.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50449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Биржевыми товарами традиционно являются: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цветные </a:t>
            </a:r>
            <a:r>
              <a:rPr lang="ru-RU" dirty="0"/>
              <a:t>металлы;</a:t>
            </a:r>
          </a:p>
          <a:p>
            <a:r>
              <a:rPr lang="ru-RU" dirty="0" smtClean="0"/>
              <a:t>сырьевые </a:t>
            </a:r>
            <a:r>
              <a:rPr lang="ru-RU" dirty="0"/>
              <a:t>и производственные товары сельскохозяйственного происхождения, </a:t>
            </a:r>
            <a:r>
              <a:rPr lang="ru-RU" dirty="0" smtClean="0"/>
              <a:t>такие, как зерно, кофе, сахар, хлопок, </a:t>
            </a:r>
            <a:r>
              <a:rPr lang="ru-RU" dirty="0"/>
              <a:t>натуральный </a:t>
            </a:r>
            <a:r>
              <a:rPr lang="ru-RU" dirty="0" smtClean="0"/>
              <a:t>каучук, натуральный </a:t>
            </a:r>
            <a:r>
              <a:rPr lang="ru-RU" dirty="0"/>
              <a:t>шелк и др.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70430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3600" dirty="0"/>
              <a:t>Сделки на реальный товар могут быть: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r>
              <a:rPr lang="ru-RU" dirty="0" smtClean="0"/>
              <a:t>с </a:t>
            </a:r>
            <a:r>
              <a:rPr lang="ru-RU" dirty="0"/>
              <a:t>немедленной поставкой («кэш» или «спот</a:t>
            </a:r>
            <a:r>
              <a:rPr lang="ru-RU" dirty="0" smtClean="0"/>
              <a:t>»): товар </a:t>
            </a:r>
            <a:r>
              <a:rPr lang="ru-RU" dirty="0"/>
              <a:t>находится на складе биржи и передается покупателю в срок от 1 до 15 дней после заключения сделки;</a:t>
            </a:r>
          </a:p>
          <a:p>
            <a:r>
              <a:rPr lang="ru-RU" dirty="0" smtClean="0"/>
              <a:t>на </a:t>
            </a:r>
            <a:r>
              <a:rPr lang="ru-RU" dirty="0"/>
              <a:t>реальный товар с поставкой его в </a:t>
            </a:r>
            <a:r>
              <a:rPr lang="ru-RU" dirty="0" smtClean="0"/>
              <a:t>будущем</a:t>
            </a:r>
            <a:r>
              <a:rPr lang="ru-RU" dirty="0"/>
              <a:t> </a:t>
            </a:r>
            <a:r>
              <a:rPr lang="ru-RU" dirty="0" smtClean="0"/>
              <a:t>(форвардные сделки): поставка </a:t>
            </a:r>
            <a:r>
              <a:rPr lang="ru-RU" dirty="0"/>
              <a:t>товара осуществляется в срок, оговоренный в контракте, и по цене, зафиксированной в день заключения контракта.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88286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Срочные (фьючерсные) сделки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не предусматривают обязательств поставить или принять реальный </a:t>
            </a:r>
            <a:r>
              <a:rPr lang="ru-RU" dirty="0" smtClean="0"/>
              <a:t>товар;</a:t>
            </a:r>
          </a:p>
          <a:p>
            <a:r>
              <a:rPr lang="ru-RU" dirty="0" smtClean="0"/>
              <a:t>предполагают куплю </a:t>
            </a:r>
            <a:r>
              <a:rPr lang="ru-RU" dirty="0"/>
              <a:t>и продажу прав на </a:t>
            </a:r>
            <a:r>
              <a:rPr lang="ru-RU" dirty="0" smtClean="0"/>
              <a:t>товар</a:t>
            </a:r>
            <a:r>
              <a:rPr lang="ru-RU" dirty="0"/>
              <a:t>;</a:t>
            </a:r>
            <a:endParaRPr lang="ru-RU" dirty="0" smtClean="0"/>
          </a:p>
          <a:p>
            <a:r>
              <a:rPr lang="ru-RU" dirty="0"/>
              <a:t>ф</a:t>
            </a:r>
            <a:r>
              <a:rPr lang="ru-RU" dirty="0" smtClean="0"/>
              <a:t>ьючерсный контракт </a:t>
            </a:r>
            <a:r>
              <a:rPr lang="ru-RU" dirty="0"/>
              <a:t>может быть </a:t>
            </a:r>
            <a:r>
              <a:rPr lang="ru-RU" dirty="0" smtClean="0"/>
              <a:t>аннулирован </a:t>
            </a:r>
            <a:r>
              <a:rPr lang="ru-RU" dirty="0"/>
              <a:t>(ликвидирован</a:t>
            </a:r>
            <a:r>
              <a:rPr lang="ru-RU" dirty="0" smtClean="0"/>
              <a:t>)</a:t>
            </a:r>
            <a:r>
              <a:rPr lang="ru-RU" dirty="0"/>
              <a:t> либо путем заключения противоположной сделки на равное количество </a:t>
            </a:r>
            <a:r>
              <a:rPr lang="ru-RU" dirty="0" smtClean="0"/>
              <a:t>товара, либо </a:t>
            </a:r>
            <a:r>
              <a:rPr lang="ru-RU" dirty="0"/>
              <a:t>поставкой обусловленного товара в срок, предусмотренный в контракте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81151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Способы </a:t>
            </a:r>
            <a:r>
              <a:rPr lang="ru-RU" sz="3600" dirty="0"/>
              <a:t>спекулятивной биржевой игры: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r>
              <a:rPr lang="ru-RU" dirty="0"/>
              <a:t>игра на повышение или понижение цен в будущем. В этом случае контракты покупаются с целью их продажи в дальнейшем по более высокой </a:t>
            </a:r>
            <a:r>
              <a:rPr lang="ru-RU" dirty="0" smtClean="0"/>
              <a:t>цене («быки») </a:t>
            </a:r>
            <a:r>
              <a:rPr lang="ru-RU" dirty="0"/>
              <a:t>или продаются в расчете на последующее снижение </a:t>
            </a:r>
            <a:r>
              <a:rPr lang="ru-RU" dirty="0" smtClean="0"/>
              <a:t>цен («медведи»);</a:t>
            </a:r>
          </a:p>
          <a:p>
            <a:r>
              <a:rPr lang="ru-RU" dirty="0"/>
              <a:t>игра на разнице цен (на наличный товар и на срок при операциях с реальным товаром</a:t>
            </a:r>
            <a:r>
              <a:rPr lang="ru-RU" dirty="0" smtClean="0"/>
              <a:t>): </a:t>
            </a:r>
            <a:r>
              <a:rPr lang="ru-RU" dirty="0"/>
              <a:t>«бэквардейшн</a:t>
            </a:r>
            <a:r>
              <a:rPr lang="ru-RU" dirty="0" smtClean="0"/>
              <a:t>», </a:t>
            </a:r>
            <a:r>
              <a:rPr lang="ru-RU" dirty="0"/>
              <a:t>«</a:t>
            </a:r>
            <a:r>
              <a:rPr lang="ru-RU" dirty="0" err="1"/>
              <a:t>форвардейшн</a:t>
            </a:r>
            <a:r>
              <a:rPr lang="ru-RU" dirty="0"/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41744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Международные товарные аукционы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поочередная продажа на основе конкурса покупателей реального товара со строго индивидуальными </a:t>
            </a:r>
            <a:r>
              <a:rPr lang="ru-RU" dirty="0" smtClean="0"/>
              <a:t>свойствами;</a:t>
            </a:r>
          </a:p>
          <a:p>
            <a:r>
              <a:rPr lang="ru-RU" dirty="0"/>
              <a:t>специально организованные, периодически действующие в определенных местах рынки, на которых путем публичных торгов в заранее обусловленное время и в специально назначенном месте производится продажа предварительно осмотренных покупателем товаров, преходящих в собственность покупателя, предложившего наиболее высокую цену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03541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Порядок проведения аукционов включает 4 стадии: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подготовку </a:t>
            </a:r>
            <a:r>
              <a:rPr lang="ru-RU" dirty="0"/>
              <a:t>аукциона; </a:t>
            </a:r>
            <a:endParaRPr lang="ru-RU" dirty="0"/>
          </a:p>
          <a:p>
            <a:r>
              <a:rPr lang="ru-RU" dirty="0" smtClean="0"/>
              <a:t>осмотр </a:t>
            </a:r>
            <a:r>
              <a:rPr lang="ru-RU" dirty="0"/>
              <a:t>товаров;</a:t>
            </a:r>
          </a:p>
          <a:p>
            <a:r>
              <a:rPr lang="ru-RU" dirty="0" smtClean="0"/>
              <a:t>аукционный торг;</a:t>
            </a:r>
          </a:p>
          <a:p>
            <a:r>
              <a:rPr lang="ru-RU" dirty="0" smtClean="0"/>
              <a:t>оформление </a:t>
            </a:r>
            <a:r>
              <a:rPr lang="ru-RU" dirty="0"/>
              <a:t>и исполнение аукционной сделки.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75176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Международные торги (тендеры)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метод заключения договора купли-продажи или подряда, при котором покупатель объявляет конкурс для продавцов на товар с заранее определенными </a:t>
            </a:r>
            <a:r>
              <a:rPr lang="ru-RU" dirty="0" smtClean="0"/>
              <a:t>характеристиками;</a:t>
            </a:r>
          </a:p>
          <a:p>
            <a:r>
              <a:rPr lang="ru-RU" dirty="0" smtClean="0"/>
              <a:t>после сравнения </a:t>
            </a:r>
            <a:r>
              <a:rPr lang="ru-RU" dirty="0"/>
              <a:t>полученных предложений покупатель подписывает контракт с тем продавцом, который предложил товар на более выгодных условиях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15612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1791</Words>
  <Application>Microsoft Office PowerPoint</Application>
  <PresentationFormat>Экран (4:3)</PresentationFormat>
  <Paragraphs>140</Paragraphs>
  <Slides>41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Тема Office</vt:lpstr>
      <vt:lpstr>Темы 2.1 и 2.2. Организация и схема проведения внешнеэкономической операции при прямых  и косвенных связях между контрагентами. Организация и техника проведения операций на международных товарных биржах, аукционах, торгах, выставках и ярмарках</vt:lpstr>
      <vt:lpstr>Учебные вопросы:</vt:lpstr>
      <vt:lpstr>1-й вопрос:</vt:lpstr>
      <vt:lpstr>Международная торговая сделка – это:</vt:lpstr>
      <vt:lpstr>Договор купли-продажи считается международным, если:</vt:lpstr>
      <vt:lpstr>Специфические признаки международной торговой сделки:</vt:lpstr>
      <vt:lpstr>Признаки классификации внешнеторговых операций </vt:lpstr>
      <vt:lpstr>Презентация PowerPoint</vt:lpstr>
      <vt:lpstr>Метод прямых продаж применяется без посредников при:</vt:lpstr>
      <vt:lpstr>Преимущества прямого метода торговли:</vt:lpstr>
      <vt:lpstr>2-й вопрос:</vt:lpstr>
      <vt:lpstr>Косвенный метод продаж (через посредника) применяется, когда:</vt:lpstr>
      <vt:lpstr>Преимущества косвенного метода торговли:</vt:lpstr>
      <vt:lpstr>Недостатки косвенного метода:</vt:lpstr>
      <vt:lpstr>Торгово-посреднические фирмы действуют в целях извлечения прибыли. Ее источниками могут быть:</vt:lpstr>
      <vt:lpstr>Выделяется несколько факторов классификации торгово-посреднических операций:</vt:lpstr>
      <vt:lpstr>Выделяют следующие виды посредников:</vt:lpstr>
      <vt:lpstr>Схема действий простого посредника</vt:lpstr>
      <vt:lpstr>К простым посредникам обращаются, когда:</vt:lpstr>
      <vt:lpstr>Схема действий поверенного посредника</vt:lpstr>
      <vt:lpstr>Специфика работы поверенных посредников</vt:lpstr>
      <vt:lpstr>Схема действий комиссионера</vt:lpstr>
      <vt:lpstr>Договоры комиссии</vt:lpstr>
      <vt:lpstr>Схема действий сбытового агента</vt:lpstr>
      <vt:lpstr>Сбытовые агенты</vt:lpstr>
      <vt:lpstr>Схема действий консигнатора</vt:lpstr>
      <vt:lpstr>На условиях консигнации реализуют:</vt:lpstr>
      <vt:lpstr>Схема действий дистрибьютора</vt:lpstr>
      <vt:lpstr>Соглашения с дистрибьюторами определяют</vt:lpstr>
      <vt:lpstr>Специфика дистрибьюторов</vt:lpstr>
      <vt:lpstr>3-й вопрос:</vt:lpstr>
      <vt:lpstr>Товарная биржа – это </vt:lpstr>
      <vt:lpstr>Основные функции товарной биржи:</vt:lpstr>
      <vt:lpstr>Биржи могут быть:</vt:lpstr>
      <vt:lpstr>Биржевыми товарами традиционно являются:</vt:lpstr>
      <vt:lpstr>Сделки на реальный товар могут быть:</vt:lpstr>
      <vt:lpstr>Срочные (фьючерсные) сделки</vt:lpstr>
      <vt:lpstr>Способы спекулятивной биржевой игры:</vt:lpstr>
      <vt:lpstr>Международные товарные аукционы</vt:lpstr>
      <vt:lpstr>Порядок проведения аукционов включает 4 стадии:</vt:lpstr>
      <vt:lpstr>Международные торги (тендеры)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Темы 2.1 и 2.2. Организация и схема проведения внешнеэкономической операции при прямых  и косвенных связях между контрагентами. Организация и техника проведения операций на международных товарных биржах, аукционах, торгах, выставках и ярмарках</dc:title>
  <dc:creator>acer</dc:creator>
  <cp:lastModifiedBy>acer</cp:lastModifiedBy>
  <cp:revision>14</cp:revision>
  <dcterms:created xsi:type="dcterms:W3CDTF">2013-09-23T07:37:51Z</dcterms:created>
  <dcterms:modified xsi:type="dcterms:W3CDTF">2013-09-23T09:23:43Z</dcterms:modified>
</cp:coreProperties>
</file>