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60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Тенденции развития </a:t>
            </a:r>
            <a:r>
              <a:rPr lang="ru-RU" sz="2800" smtClean="0"/>
              <a:t>торговли услугами в РФ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98566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Презентацию подготовил Кузнецов Павел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359898"/>
            <a:ext cx="7363544" cy="40480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Введение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628800"/>
            <a:ext cx="7651576" cy="12909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 экономически развитых странах, процентное отношение  рынка нематериальных услуг к рынку товаров находится приблизительно на уровне 70/30, что является прямым следствием постоянно растущего спроса на следующие виды услуг  у населения:</a:t>
            </a:r>
          </a:p>
          <a:p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3356992"/>
            <a:ext cx="2085636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Транспортные услуги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4077072"/>
            <a:ext cx="1829796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Образовательные 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4797152"/>
            <a:ext cx="1287532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финансовые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589240"/>
            <a:ext cx="1321003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Услуги связи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347864" y="3356992"/>
            <a:ext cx="1959191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Дистрибьюторские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491880" y="4005064"/>
            <a:ext cx="1658787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Деловые услуги 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562827" y="3284984"/>
            <a:ext cx="3581173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Услуги по защите окружающей среды 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771800" y="4797152"/>
            <a:ext cx="3873817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По охране здоровья и социальные услуги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5517232"/>
            <a:ext cx="2160976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Туризм и путешествия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084168" y="4077072"/>
            <a:ext cx="2894895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В области организации досуга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876256" y="4797152"/>
            <a:ext cx="226774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Строительные и инжиниринговые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236296" y="5733256"/>
            <a:ext cx="1484702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Прочие услуги</a:t>
            </a:r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359898"/>
            <a:ext cx="7435552" cy="548822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Прогноз положения отечественных юридических услуг в рамках вступления в ВТО (Текущее состояние рынка услуг в России, Екатеринбург)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2564904"/>
            <a:ext cx="5639301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Существуют 2 диаметрально противоположные точки зрения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3284984"/>
            <a:ext cx="3384376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крупные отечественные компании, которые смогут благодаря ВТО выйти на международные рынки сбыта, предпочтут воспользоваться услугами таких же крупных транснациональных юридических компаний, и тогда их российские коллеги будут обречены на постепенное вымирание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1052736"/>
            <a:ext cx="766834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вступая в ВТО, Россия признала за собой обязательство принять доп.соглашение по торговле услугами. В соответствии с этим документом на территории нашей страны поставщикам услуг из других государств-членов ВТО за редким исключением должен предоставляться национальный режим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3645024"/>
            <a:ext cx="4572000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За отечественными юридическими компаниями останется ряд дел, которые не являются востребованными у иностранных конкурентов, кроме того у отечественных юристов будет сохранятся статус-кво, ввиду сложности отечественного законодательства</a:t>
            </a:r>
            <a:endParaRPr lang="ru-RU" sz="1600" dirty="0"/>
          </a:p>
        </p:txBody>
      </p:sp>
      <p:cxnSp>
        <p:nvCxnSpPr>
          <p:cNvPr id="9" name="Прямая со стрелкой 8"/>
          <p:cNvCxnSpPr>
            <a:stCxn id="4" idx="2"/>
            <a:endCxn id="5" idx="0"/>
          </p:cNvCxnSpPr>
          <p:nvPr/>
        </p:nvCxnSpPr>
        <p:spPr>
          <a:xfrm flipH="1">
            <a:off x="2231740" y="2903458"/>
            <a:ext cx="2423607" cy="381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2"/>
            <a:endCxn id="7" idx="0"/>
          </p:cNvCxnSpPr>
          <p:nvPr/>
        </p:nvCxnSpPr>
        <p:spPr>
          <a:xfrm>
            <a:off x="4655347" y="2903458"/>
            <a:ext cx="1986629" cy="741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556792"/>
            <a:ext cx="8280919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Кроме того, можно упомянуть в качестве аргумента опыт юридических услуг на рынке Китая.</a:t>
            </a:r>
          </a:p>
          <a:p>
            <a:r>
              <a:rPr lang="ru-RU" sz="1600" dirty="0" smtClean="0"/>
              <a:t>Где в результате вступления в ВТО 80% национального рынка юридических услуг отошло иностранным компаниям. Однако тамошние специалисты без работы все равно не остались: 98% сотрудников зарубежных фирм, имеющих там свои представительства, - сами китайцы.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359898"/>
            <a:ext cx="6355432" cy="548822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Рынок туристических услуг в Российской Федерации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628800"/>
            <a:ext cx="9144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Данный вопрос целесообразно рассматривать с точки зрения целевых программ.</a:t>
            </a:r>
          </a:p>
          <a:p>
            <a:r>
              <a:rPr lang="ru-RU" dirty="0" smtClean="0"/>
              <a:t>Так, основной государственной программой, затрагивающей данный рынок услуг является </a:t>
            </a:r>
            <a:r>
              <a:rPr lang="ru-RU" i="1" u="sng" dirty="0" smtClean="0"/>
              <a:t>"Развитие внутреннего и въездного туризма в РФ на 2011-2018 годы" </a:t>
            </a:r>
            <a:endParaRPr lang="ru-RU" i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2780928"/>
            <a:ext cx="304788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Согласно данной программе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3573016"/>
            <a:ext cx="3191195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Будет выделено 100 млрд.руб. на: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4221088"/>
            <a:ext cx="2577950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развитие инфраструктуры: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5085184"/>
            <a:ext cx="2664296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строительство дорог; аэропортов;</a:t>
            </a:r>
          </a:p>
          <a:p>
            <a:r>
              <a:rPr lang="ru-RU" sz="1600" dirty="0" smtClean="0"/>
              <a:t> отелей;</a:t>
            </a:r>
          </a:p>
          <a:p>
            <a:r>
              <a:rPr lang="ru-RU" sz="1600" dirty="0" smtClean="0"/>
              <a:t>кемпингов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716016" y="3573016"/>
            <a:ext cx="1332994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Планируется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563888" y="4221088"/>
            <a:ext cx="511256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Увеличить число иностранных туристов к 2018 в более чем 6 раз  - 23 млн.человек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35896" y="5517232"/>
            <a:ext cx="532859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u="sng" dirty="0" smtClean="0"/>
              <a:t>объем рынка туристических услуг - в 4,7 раза, до 417 </a:t>
            </a:r>
            <a:r>
              <a:rPr lang="ru-RU" u="sng" dirty="0" err="1" smtClean="0"/>
              <a:t>млрд</a:t>
            </a:r>
            <a:r>
              <a:rPr lang="ru-RU" u="sng" dirty="0" smtClean="0"/>
              <a:t> рублей</a:t>
            </a:r>
            <a:endParaRPr lang="ru-RU" u="sn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359898"/>
            <a:ext cx="6571456" cy="404806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Прогнозы по состоянию отечественной Высшей школы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082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1800" dirty="0" smtClean="0"/>
              <a:t>В настоящее время в России проводится программа реорганизации и закрытия ВУЗов, преимущественно коммерческих, непрошедших аттестацию на качество преподавания.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988840"/>
            <a:ext cx="7200799" cy="1600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"Напрямую наша программа мониторинга негосударственных вузов не касается. Однако сейчас мы активно обсуждаем возможные варианты внесения изменений в нормативную базу в области образования, в части контроля качества обучения. Очевидно, что требования к обеспечению качества обучения должны быть едиными как для государственных, так и для негосударственных вузов", - замглавы </a:t>
            </a:r>
            <a:r>
              <a:rPr lang="ru-RU" sz="1600" dirty="0" smtClean="0"/>
              <a:t>МинОбрНауки  </a:t>
            </a:r>
            <a:r>
              <a:rPr lang="ru-RU" sz="1600" dirty="0" smtClean="0"/>
              <a:t>Александр Климов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861048"/>
            <a:ext cx="91440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Основной тенденцией к развитию Высшей школы будет являться увеличение доли финансирования ВУЗов со стороны Бизнеса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653136"/>
            <a:ext cx="9144000" cy="224676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Чтобы бизнес был заинтересован активнее участвовать в подготовке специалистов, должно быть выстроено правильное "разделение труда" между бизнесом и вузами. Большая часть работы - все, что связано с организацией учебного процесса - должна лежать на вузах. Создание учебных программ, подбор преподавателей, организация процесса - все это их область компетенции. За это они получают оплату: либо от студента, либо от государства (поскольку пока полное высшее образование в стране считается бесплатным, то есть финансируется из бюджета).</a:t>
            </a:r>
          </a:p>
          <a:p>
            <a:r>
              <a:rPr lang="ru-RU" sz="1400" dirty="0" smtClean="0"/>
              <a:t>Роль бизнеса в этой модели - формулировать требования к специалистам. У нас в компании разработаны профили компетенций по необходимым нам IТ-специальностям, и мы предоставили их вузам. Создание таких профилей - тоже большая работа, но эту работу за нас никто не </a:t>
            </a:r>
            <a:r>
              <a:rPr lang="ru-RU" sz="1400" dirty="0" smtClean="0"/>
              <a:t>выполнит (Российская Бизнес газета, Карьера и менеджмент, №838(9).</a:t>
            </a:r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964744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Что касается частных школ и детских садов, то на данном поле также грядут изменения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556792"/>
            <a:ext cx="7704856" cy="13681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Федеральный закон, предусматривающий гарантию госфинансирования частных школ и детских садов, президент Дмитрий Медведев подписал в конце февраля. Документ вступит в силу с 1 июля текущего года, и уже с нового учебного периода частично уравняет государственные и негосударственные образовательные учреждения (НОУ) в правах на господдержку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3564791"/>
            <a:ext cx="8028384" cy="329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Помимо поддержки негосударственных школ, закон о </a:t>
            </a:r>
            <a:r>
              <a:rPr lang="ru-RU" sz="1600" b="1" dirty="0" err="1" smtClean="0"/>
              <a:t>госфинансировании</a:t>
            </a:r>
            <a:r>
              <a:rPr lang="ru-RU" sz="1600" b="1" dirty="0" smtClean="0"/>
              <a:t> НОУ призван решить проблему нехватки мест в детских садах. Сейчас в очередях в дошкольные образовательные учреждения (ДОУ) числится порядка полутора миллионов российских детей. При этом в частных общеобразовательных школах занимается около 1,5 процента всех школьников страны, а в частные детские сады ходит только 0,5 процента дошкольников. Как говорится в финансово-экономическом обосновании нового закона, стоимость строительства одного места в ДОУ составляет порядка 500 тысяч рублей. Общий объем государственных финансовых вложений в капитальное строительство детских садов, которых будет достаточно для размещения миллиона дошкольников, составит не менее 500 миллиардов рублей. Государство планирует решить проблему нехватки мест в дошкольных учреждениях, стимулируя бизнес с помощью госзаказов и потратив несколько десятков миллиардов рублей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3068960"/>
            <a:ext cx="2874377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Из справки Российской газеты</a:t>
            </a:r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320"/>
            <a:ext cx="7602048" cy="70640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Опорой для улучшения оказания транспортных услуг в России будут являться следующие  федеральные программы:</a:t>
            </a:r>
            <a:endParaRPr lang="ru-RU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268760"/>
            <a:ext cx="5609613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i="1" dirty="0" smtClean="0"/>
              <a:t>Развитие транспортной системы России в 2010-2015 годах" 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844824"/>
            <a:ext cx="666278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i="1" dirty="0" smtClean="0"/>
              <a:t>проект </a:t>
            </a:r>
            <a:r>
              <a:rPr lang="ru-RU" sz="1600" i="1" dirty="0" smtClean="0"/>
              <a:t>"Транспортной стратегии Российской Федерации до 2030 года",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791072" y="2348880"/>
            <a:ext cx="8352928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i="1" dirty="0" smtClean="0"/>
              <a:t>Стратегии развития железнодорожного транспорта Российской Федерации до 2030 года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2852936"/>
            <a:ext cx="538012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i="1" dirty="0" smtClean="0"/>
              <a:t>Концепции развития аэродромной сети на 2008-2020 годы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894498" y="3645024"/>
            <a:ext cx="8249502" cy="33855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Целью является формирование единого, сбалансированного транспортного пространства</a:t>
            </a:r>
            <a:endParaRPr lang="ru-RU" sz="16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5076056" y="3212976"/>
            <a:ext cx="3406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4221088"/>
            <a:ext cx="389901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Предпосылки создания данных программ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4725144"/>
            <a:ext cx="802838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Несбалансированный объем инвестиций: в воздушный транспорт составил 13,6 миллиарда рублей, что в 22,5 раза меньше инвестиций в трубопроводный транспорт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187624" y="5661248"/>
            <a:ext cx="795637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Слаборазвитая железнодорожная сеть сдерживает мобильность населения и развитие целого ряда богатых природными ресурсами регионов, таких, как Республика Саха (Якутия), Забайкальский край, Амурская область</a:t>
            </a:r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2696"/>
            <a:ext cx="91440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Данные программы предполагают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827585" y="1484784"/>
            <a:ext cx="8316415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период 2015-2020 годов в транспортной системе России должны произойти коренные изменения: грузоотправление вырастет в 1,4 раза, пассажироотправление - в 1,4 раза, густота сети железных дорог - в 1,2 раза, плотность автомобильных дорог с твердым покрытием - в 1,8 раза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339752" y="2852936"/>
            <a:ext cx="680424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Проект Транспортной стратегии предполагает, что государству из внебюджетных источников необходимо привлечь в 2010-2015 годы 8,2 </a:t>
            </a:r>
            <a:r>
              <a:rPr lang="ru-RU" sz="1600" dirty="0" err="1" smtClean="0"/>
              <a:t>трлн</a:t>
            </a:r>
            <a:r>
              <a:rPr lang="ru-RU" sz="1600" dirty="0" smtClean="0"/>
              <a:t> рублей, в долгосрочной перспективе - 98,7 </a:t>
            </a:r>
            <a:r>
              <a:rPr lang="ru-RU" sz="1600" dirty="0" err="1" smtClean="0"/>
              <a:t>трлн</a:t>
            </a:r>
            <a:r>
              <a:rPr lang="ru-RU" sz="1600" dirty="0" smtClean="0"/>
              <a:t> рублей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4005064"/>
            <a:ext cx="8244408" cy="10801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Реализация только крупных инвестиционных проектов на транспорте потребует создания в 2010-2020 годах около 500 тысяч новых рабочих мест. Рост новых рабочих мест на транспорте будет сопровождаться увеличением числа рабочих мест в других отраслях экономики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5517232"/>
            <a:ext cx="810039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долгосрочной перспективе развитие транспортного каркаса будет происходить за счет реконструкции действующих и строительства новых железнодорожных линий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320"/>
            <a:ext cx="7530040" cy="634400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Предпосылки для изменений в области охраны окружающей среды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899593" y="1700808"/>
            <a:ext cx="8244407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начале октября 2012 года в Санкт-Петербурге произошло </a:t>
            </a:r>
            <a:r>
              <a:rPr lang="ru-RU" sz="1600" dirty="0" smtClean="0"/>
              <a:t>историческое событие: группа компаний </a:t>
            </a:r>
            <a:r>
              <a:rPr lang="ru-RU" sz="1600" dirty="0" err="1" smtClean="0"/>
              <a:t>Carlsberg</a:t>
            </a:r>
            <a:r>
              <a:rPr lang="ru-RU" sz="1600" dirty="0" smtClean="0"/>
              <a:t>, представленная в России пивоваренной компанией «Балтика», совместно с Организацией объединённых наций по промышленному развитию (ЮНИДО) подписали меморандум о внедрении на территории России крупных проектов в области защиты окружающей среды. Подписание документа засвидетельствовала Её Королевское Высочество Кронпринцесса Дании Мэри.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3861048"/>
            <a:ext cx="781236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Работа над проектами в рамках меморандума должна укрепить эти результаты и в конечном итоге помочь достичь провозглашённых ООН целей тысячелетия, а именно: устойчивого экологического развития. «2013 год был объявлен Президентом РФ Владимиром Путиным годом защиты окружающей среды. Наш меморандум внесёт свой вклад в реализацию и этого пожелания», - добавил директор Центра международного промышленного сотрудничества ЮНИДО в РФ Сергей Коротков</a:t>
            </a:r>
            <a:endParaRPr lang="ru-RU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359898"/>
            <a:ext cx="7075512" cy="260790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Реформы в области здравоохранения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1124744"/>
            <a:ext cx="5712589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По словам Министра Здравоохранения Вероники Скворцовой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916832"/>
            <a:ext cx="8424935" cy="15696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"Предусматривается существенное финансирование, прежде всего амбулаторного сектора", - уточнила министр. Она особо выделила льготников - детей и пожилых людей.</a:t>
            </a:r>
          </a:p>
          <a:p>
            <a:r>
              <a:rPr lang="ru-RU" sz="1600" dirty="0" smtClean="0"/>
              <a:t>"Если сейчас государство тратит 90 </a:t>
            </a:r>
            <a:r>
              <a:rPr lang="ru-RU" sz="1600" dirty="0" err="1" smtClean="0"/>
              <a:t>млрд</a:t>
            </a:r>
            <a:r>
              <a:rPr lang="ru-RU" sz="1600" dirty="0" smtClean="0"/>
              <a:t> </a:t>
            </a:r>
            <a:r>
              <a:rPr lang="ru-RU" sz="1600" dirty="0" err="1" smtClean="0"/>
              <a:t>руб</a:t>
            </a:r>
            <a:r>
              <a:rPr lang="ru-RU" sz="1600" dirty="0" smtClean="0"/>
              <a:t> из федерального бюджета на обеспечение льготных категорий граждан, а регионы в совокупности тратят еще больше, то данная программа предполагает дополнительные деньги, еще 120 </a:t>
            </a:r>
            <a:r>
              <a:rPr lang="ru-RU" sz="1600" dirty="0" err="1" smtClean="0"/>
              <a:t>млрд</a:t>
            </a:r>
            <a:r>
              <a:rPr lang="ru-RU" sz="1600" dirty="0" smtClean="0"/>
              <a:t> </a:t>
            </a:r>
            <a:r>
              <a:rPr lang="ru-RU" sz="1600" dirty="0" err="1" smtClean="0"/>
              <a:t>руб</a:t>
            </a:r>
            <a:r>
              <a:rPr lang="ru-RU" sz="1600" dirty="0" smtClean="0"/>
              <a:t>"</a:t>
            </a:r>
          </a:p>
          <a:p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437112"/>
            <a:ext cx="9144000" cy="181588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Минздрав планирует ввести лекарственное страхование всего населения. С 2016 года лекарства на принципах </a:t>
            </a:r>
            <a:r>
              <a:rPr lang="ru-RU" sz="1600" b="1" dirty="0" err="1" smtClean="0"/>
              <a:t>сооплаты</a:t>
            </a:r>
            <a:r>
              <a:rPr lang="ru-RU" sz="1600" b="1" dirty="0" smtClean="0"/>
              <a:t> (50% - пациент, 50% - государство) смогут получать дети старше трех лет, пенсионеры, не имеющие льгот (не инвалиды), и работающее население.</a:t>
            </a:r>
            <a:endParaRPr lang="ru-RU" sz="1600" dirty="0" smtClean="0"/>
          </a:p>
          <a:p>
            <a:r>
              <a:rPr lang="ru-RU" sz="1600" b="1" dirty="0" smtClean="0"/>
              <a:t>"Первые две группы будут безусловными получателями, - пояснила Скворцова. - Что касается работающих, им предъявят встречные требования: чтобы получить скидку, человек должен наблюдаться у врача, заниматься здоровьем"</a:t>
            </a:r>
            <a:endParaRPr lang="ru-RU" sz="1600" dirty="0" smtClean="0"/>
          </a:p>
          <a:p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187624" y="3861048"/>
            <a:ext cx="6120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Из справки Российской газеты, </a:t>
            </a:r>
            <a:r>
              <a:rPr lang="ru-RU" sz="1600" b="1" dirty="0" smtClean="0"/>
              <a:t>Федеральный выпуск №5932 (259)</a:t>
            </a: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2276872"/>
            <a:ext cx="7596336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Правительство намерено в ближайшем будущем сократить до 23 процентов с нынешних 46 процентов число товаров и услуг, подлежащих обязательной сертификации при допуске продукции на рынок. Об этом заявил Владимир Путин на заседании президиума правительства.</a:t>
            </a:r>
          </a:p>
          <a:p>
            <a:r>
              <a:rPr lang="ru-RU" sz="1600" dirty="0" smtClean="0"/>
              <a:t>Премьер пояснил, что в тех случаях, где обязательной сертификации не нужно, производитель будет сам декларировать соответствие своего товара требованиям безопасности. При этом глава правительства обратил внимание, что процедуру регистрации таких деклараций также необходимо упростить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131</TotalTime>
  <Words>1393</Words>
  <Application>Microsoft Office PowerPoint</Application>
  <PresentationFormat>Экран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Тенденции развития торговли услугами в РФ</vt:lpstr>
      <vt:lpstr>Введение</vt:lpstr>
      <vt:lpstr>Прогноз положения отечественных юридических услуг в рамках вступления в ВТО (Текущее состояние рынка услуг в России, Екатеринбург)</vt:lpstr>
      <vt:lpstr>Слайд 4</vt:lpstr>
      <vt:lpstr>Рынок туристических услуг в Российской Федерации</vt:lpstr>
      <vt:lpstr>Прогнозы по состоянию отечественной Высшей школы</vt:lpstr>
      <vt:lpstr>Слайд 7</vt:lpstr>
      <vt:lpstr>Опорой для улучшения оказания транспортных услуг в России будут являться следующие  федеральные программы:</vt:lpstr>
      <vt:lpstr>Слайд 9</vt:lpstr>
      <vt:lpstr>Предпосылки для изменений в области охраны окружающей среды</vt:lpstr>
      <vt:lpstr>Реформы в области здравоохранения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Тенденции развития торговли услугами в РФ</dc:title>
  <dc:creator>Павел Кузнецов</dc:creator>
  <cp:lastModifiedBy>Легион</cp:lastModifiedBy>
  <cp:revision>16</cp:revision>
  <dcterms:created xsi:type="dcterms:W3CDTF">2012-11-11T11:09:51Z</dcterms:created>
  <dcterms:modified xsi:type="dcterms:W3CDTF">2012-11-13T07:35:43Z</dcterms:modified>
</cp:coreProperties>
</file>