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custDataLst>
    <p:tags r:id="rId14"/>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AF40795-FA16-4757-9CD7-CD6EB8CC83E2}" type="datetimeFigureOut">
              <a:rPr lang="ru-RU" smtClean="0"/>
              <a:t>14.03.2014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305887650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FAF40795-FA16-4757-9CD7-CD6EB8CC83E2}" type="datetimeFigureOut">
              <a:rPr lang="ru-RU" smtClean="0"/>
              <a:t>14.03.2014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2812484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AF40795-FA16-4757-9CD7-CD6EB8CC83E2}" type="datetimeFigureOut">
              <a:rPr lang="ru-RU" smtClean="0"/>
              <a:t>14.03.2014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1683681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AF40795-FA16-4757-9CD7-CD6EB8CC83E2}" type="datetimeFigureOut">
              <a:rPr lang="ru-RU" smtClean="0"/>
              <a:t>14.03.2014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2054978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AF40795-FA16-4757-9CD7-CD6EB8CC83E2}" type="datetimeFigureOut">
              <a:rPr lang="ru-RU" smtClean="0"/>
              <a:t>14.03.2014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994147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FAF40795-FA16-4757-9CD7-CD6EB8CC83E2}" type="datetimeFigureOut">
              <a:rPr lang="ru-RU" smtClean="0"/>
              <a:t>14.03.2014</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60991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AF40795-FA16-4757-9CD7-CD6EB8CC83E2}" type="datetimeFigureOut">
              <a:rPr lang="ru-RU" smtClean="0"/>
              <a:t>14.03.2014</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19041824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FAF40795-FA16-4757-9CD7-CD6EB8CC83E2}" type="datetimeFigureOut">
              <a:rPr lang="ru-RU" smtClean="0"/>
              <a:t>14.03.2014</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1149645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F40795-FA16-4757-9CD7-CD6EB8CC83E2}" type="datetimeFigureOut">
              <a:rPr lang="ru-RU" smtClean="0"/>
              <a:t>14.03.2014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4222880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F40795-FA16-4757-9CD7-CD6EB8CC83E2}" type="datetimeFigureOut">
              <a:rPr lang="ru-RU" smtClean="0"/>
              <a:t>14.03.2014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2445151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FAF40795-FA16-4757-9CD7-CD6EB8CC83E2}" type="datetimeFigureOut">
              <a:rPr lang="ru-RU" smtClean="0"/>
              <a:t>14.03.2014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3782864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FAF40795-FA16-4757-9CD7-CD6EB8CC83E2}" type="datetimeFigureOut">
              <a:rPr lang="ru-RU" smtClean="0"/>
              <a:t>14.03.2014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1FFEC5-36AB-47C7-BC7C-0CAEA5D0B932}"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32250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AF40795-FA16-4757-9CD7-CD6EB8CC83E2}" type="datetimeFigureOut">
              <a:rPr lang="ru-RU" smtClean="0"/>
              <a:t>14.03.2014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738310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AF40795-FA16-4757-9CD7-CD6EB8CC83E2}" type="datetimeFigureOut">
              <a:rPr lang="ru-RU" smtClean="0"/>
              <a:t>14.03.2014</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2171576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AF40795-FA16-4757-9CD7-CD6EB8CC83E2}" type="datetimeFigureOut">
              <a:rPr lang="ru-RU" smtClean="0"/>
              <a:t>14.03.2014</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83223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F40795-FA16-4757-9CD7-CD6EB8CC83E2}" type="datetimeFigureOut">
              <a:rPr lang="ru-RU" smtClean="0"/>
              <a:t>14.03.2014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30906508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F40795-FA16-4757-9CD7-CD6EB8CC83E2}" type="datetimeFigureOut">
              <a:rPr lang="ru-RU" smtClean="0"/>
              <a:t>14.03.2014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1FFEC5-36AB-47C7-BC7C-0CAEA5D0B932}" type="slidenum">
              <a:rPr lang="ru-RU" smtClean="0"/>
              <a:t>‹#›</a:t>
            </a:fld>
            <a:endParaRPr lang="ru-RU"/>
          </a:p>
        </p:txBody>
      </p:sp>
    </p:spTree>
    <p:extLst>
      <p:ext uri="{BB962C8B-B14F-4D97-AF65-F5344CB8AC3E}">
        <p14:creationId xmlns:p14="http://schemas.microsoft.com/office/powerpoint/2010/main" val="2329025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AF40795-FA16-4757-9CD7-CD6EB8CC83E2}" type="datetimeFigureOut">
              <a:rPr lang="ru-RU" smtClean="0"/>
              <a:t>14.03.2014</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61FFEC5-36AB-47C7-BC7C-0CAEA5D0B932}" type="slidenum">
              <a:rPr lang="ru-RU" smtClean="0"/>
              <a:t>‹#›</a:t>
            </a:fld>
            <a:endParaRPr lang="ru-RU"/>
          </a:p>
        </p:txBody>
      </p:sp>
    </p:spTree>
    <p:extLst>
      <p:ext uri="{BB962C8B-B14F-4D97-AF65-F5344CB8AC3E}">
        <p14:creationId xmlns:p14="http://schemas.microsoft.com/office/powerpoint/2010/main" val="226564887"/>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iming>
    <p:tnLst>
      <p:par>
        <p:cTn id="1" dur="indefinite" restart="never" nodeType="tmRoot"/>
      </p:par>
    </p:tnLst>
  </p:timing>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traveler-mir.com/country/usa/dostoprimechatelnosti/ielloustonskii-natsionalnyi-park" TargetMode="External"/><Relationship Id="rId2" Type="http://schemas.openxmlformats.org/officeDocument/2006/relationships/hyperlink" Target="http://ru.wikipedia.org/wiki/%C9%E5%EB%EB%EE%F3%F1%F2%EE%ED" TargetMode="External"/><Relationship Id="rId1" Type="http://schemas.openxmlformats.org/officeDocument/2006/relationships/slideLayout" Target="../slideLayouts/slideLayout7.xml"/><Relationship Id="rId4" Type="http://schemas.openxmlformats.org/officeDocument/2006/relationships/hyperlink" Target="http://prousa.ru/yellowsto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8941" y="0"/>
            <a:ext cx="11784170" cy="1754326"/>
          </a:xfrm>
          <a:prstGeom prst="rect">
            <a:avLst/>
          </a:prstGeom>
          <a:noFill/>
        </p:spPr>
        <p:txBody>
          <a:bodyPr wrap="square" lIns="91440" tIns="45720" rIns="91440" bIns="45720">
            <a:spAutoFit/>
          </a:bodyPr>
          <a:lstStyle/>
          <a:p>
            <a:pPr algn="ctr"/>
            <a:r>
              <a:rPr lang="ru-RU" sz="5400" b="1" cap="none" spc="0" dirty="0" err="1" smtClean="0">
                <a:ln w="12700">
                  <a:solidFill>
                    <a:schemeClr val="accent5"/>
                  </a:solidFill>
                  <a:prstDash val="solid"/>
                </a:ln>
                <a:pattFill prst="ltDnDiag">
                  <a:fgClr>
                    <a:schemeClr val="accent5">
                      <a:lumMod val="60000"/>
                      <a:lumOff val="40000"/>
                    </a:schemeClr>
                  </a:fgClr>
                  <a:bgClr>
                    <a:schemeClr val="bg1"/>
                  </a:bgClr>
                </a:pattFill>
                <a:effectLst/>
              </a:rPr>
              <a:t>Йеллоустоунский</a:t>
            </a:r>
            <a:r>
              <a:rPr lang="ru-RU" sz="5400" b="1" cap="none" spc="0" dirty="0" smtClean="0">
                <a:ln w="12700">
                  <a:solidFill>
                    <a:schemeClr val="accent5"/>
                  </a:solidFill>
                  <a:prstDash val="solid"/>
                </a:ln>
                <a:pattFill prst="ltDnDiag">
                  <a:fgClr>
                    <a:schemeClr val="accent5">
                      <a:lumMod val="60000"/>
                      <a:lumOff val="40000"/>
                    </a:schemeClr>
                  </a:fgClr>
                  <a:bgClr>
                    <a:schemeClr val="bg1"/>
                  </a:bgClr>
                </a:pattFill>
                <a:effectLst/>
              </a:rPr>
              <a:t> национальный парк</a:t>
            </a:r>
            <a:endParaRPr lang="ru-RU"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pic>
        <p:nvPicPr>
          <p:cNvPr id="5" name="Рисунок 4"/>
          <p:cNvPicPr>
            <a:picLocks noChangeAspect="1"/>
          </p:cNvPicPr>
          <p:nvPr/>
        </p:nvPicPr>
        <p:blipFill>
          <a:blip r:embed="rId2"/>
          <a:stretch>
            <a:fillRect/>
          </a:stretch>
        </p:blipFill>
        <p:spPr>
          <a:xfrm>
            <a:off x="4545105" y="2118540"/>
            <a:ext cx="2916789" cy="1930832"/>
          </a:xfrm>
          <a:prstGeom prst="rect">
            <a:avLst/>
          </a:prstGeom>
        </p:spPr>
      </p:pic>
      <p:sp>
        <p:nvSpPr>
          <p:cNvPr id="2" name="TextBox 1"/>
          <p:cNvSpPr txBox="1"/>
          <p:nvPr/>
        </p:nvSpPr>
        <p:spPr>
          <a:xfrm>
            <a:off x="1775012" y="5298141"/>
            <a:ext cx="8982635" cy="1200329"/>
          </a:xfrm>
          <a:prstGeom prst="rect">
            <a:avLst/>
          </a:prstGeom>
          <a:noFill/>
        </p:spPr>
        <p:txBody>
          <a:bodyPr wrap="square" rtlCol="0">
            <a:spAutoFit/>
          </a:bodyPr>
          <a:lstStyle/>
          <a:p>
            <a:pPr algn="ctr"/>
            <a:r>
              <a:rPr lang="ru-RU" dirty="0" err="1" smtClean="0"/>
              <a:t>Чернеев</a:t>
            </a:r>
            <a:r>
              <a:rPr lang="ru-RU" dirty="0" smtClean="0"/>
              <a:t> Александр Евгеньевич</a:t>
            </a:r>
          </a:p>
          <a:p>
            <a:pPr algn="ctr"/>
            <a:r>
              <a:rPr lang="ru-RU" dirty="0" smtClean="0"/>
              <a:t>Учитель географии </a:t>
            </a:r>
          </a:p>
          <a:p>
            <a:pPr algn="ctr"/>
            <a:r>
              <a:rPr lang="ru-RU" dirty="0" smtClean="0"/>
              <a:t>МБОУ Пожарская СОШ</a:t>
            </a:r>
          </a:p>
          <a:p>
            <a:pPr algn="ctr"/>
            <a:r>
              <a:rPr lang="ru-RU" dirty="0" smtClean="0"/>
              <a:t>Нижегородская область</a:t>
            </a:r>
            <a:endParaRPr lang="ru-RU" dirty="0"/>
          </a:p>
        </p:txBody>
      </p:sp>
    </p:spTree>
    <p:extLst>
      <p:ext uri="{BB962C8B-B14F-4D97-AF65-F5344CB8AC3E}">
        <p14:creationId xmlns:p14="http://schemas.microsoft.com/office/powerpoint/2010/main" val="271365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91284"/>
            <a:ext cx="3631842" cy="5909310"/>
          </a:xfrm>
          <a:prstGeom prst="rect">
            <a:avLst/>
          </a:prstGeom>
        </p:spPr>
        <p:txBody>
          <a:bodyPr wrap="square">
            <a:spAutoFit/>
          </a:bodyPr>
          <a:lstStyle/>
          <a:p>
            <a:r>
              <a:rPr lang="ru-RU" b="1" dirty="0" err="1" smtClean="0"/>
              <a:t>Национа́льный</a:t>
            </a:r>
            <a:r>
              <a:rPr lang="ru-RU" b="1" dirty="0" smtClean="0"/>
              <a:t> парк </a:t>
            </a:r>
            <a:r>
              <a:rPr lang="ru-RU" b="1" dirty="0" err="1" smtClean="0"/>
              <a:t>Йе́ллоусто́н</a:t>
            </a:r>
            <a:r>
              <a:rPr lang="ru-RU" dirty="0" smtClean="0"/>
              <a:t>, или </a:t>
            </a:r>
            <a:r>
              <a:rPr lang="ru-RU" b="1" dirty="0" err="1" smtClean="0"/>
              <a:t>Йеллоусто́нский</a:t>
            </a:r>
            <a:r>
              <a:rPr lang="ru-RU" b="1" dirty="0" smtClean="0"/>
              <a:t> </a:t>
            </a:r>
            <a:r>
              <a:rPr lang="ru-RU" b="1" dirty="0" err="1" smtClean="0"/>
              <a:t>национа́льный</a:t>
            </a:r>
            <a:r>
              <a:rPr lang="ru-RU" b="1" dirty="0" smtClean="0"/>
              <a:t> парк</a:t>
            </a:r>
            <a:r>
              <a:rPr lang="ru-RU" dirty="0" smtClean="0"/>
              <a:t>— международный биосферный заповедник, объект Всемирного Наследия ЮНЕСКО, первый в мире национальный парк (основан 1 марта 1872 года). Находится в США, на территории штатов Вайоминг, Монтана и Айдахо. Парк знаменит многочисленными гейзерами и другими геотермическими объектами, богатой живой природой, живописными ландшафтами. Площадь парка — 898,3 тыс. га.</a:t>
            </a:r>
            <a:endParaRPr lang="ru-RU" dirty="0"/>
          </a:p>
        </p:txBody>
      </p:sp>
      <p:pic>
        <p:nvPicPr>
          <p:cNvPr id="3" name="Рисунок 2"/>
          <p:cNvPicPr>
            <a:picLocks noChangeAspect="1"/>
          </p:cNvPicPr>
          <p:nvPr/>
        </p:nvPicPr>
        <p:blipFill>
          <a:blip r:embed="rId2"/>
          <a:stretch>
            <a:fillRect/>
          </a:stretch>
        </p:blipFill>
        <p:spPr>
          <a:xfrm>
            <a:off x="4554828" y="1207589"/>
            <a:ext cx="6096000" cy="4076700"/>
          </a:xfrm>
          <a:prstGeom prst="rect">
            <a:avLst/>
          </a:prstGeom>
        </p:spPr>
      </p:pic>
    </p:spTree>
    <p:extLst>
      <p:ext uri="{BB962C8B-B14F-4D97-AF65-F5344CB8AC3E}">
        <p14:creationId xmlns:p14="http://schemas.microsoft.com/office/powerpoint/2010/main" val="39217357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08019"/>
            <a:ext cx="6096000" cy="1754326"/>
          </a:xfrm>
          <a:prstGeom prst="rect">
            <a:avLst/>
          </a:prstGeom>
        </p:spPr>
        <p:txBody>
          <a:bodyPr>
            <a:spAutoFit/>
          </a:bodyPr>
          <a:lstStyle/>
          <a:p>
            <a:r>
              <a:rPr lang="ru-RU" dirty="0" smtClean="0"/>
              <a:t>Согласно археологическим данным люди начали жить на территории, занимаемой парком, 11 000 лет назад. Современные исследователи впервые появились в регионе в 1805 году но до 1860-х годов здесь не проводилось никакой хозяйственной или научной деятельности.</a:t>
            </a:r>
            <a:endParaRPr lang="ru-RU" dirty="0"/>
          </a:p>
        </p:txBody>
      </p:sp>
      <p:sp>
        <p:nvSpPr>
          <p:cNvPr id="3" name="Прямоугольник 2"/>
          <p:cNvSpPr/>
          <p:nvPr/>
        </p:nvSpPr>
        <p:spPr>
          <a:xfrm>
            <a:off x="5997262" y="4272677"/>
            <a:ext cx="6096000" cy="2585323"/>
          </a:xfrm>
          <a:prstGeom prst="rect">
            <a:avLst/>
          </a:prstGeom>
        </p:spPr>
        <p:txBody>
          <a:bodyPr>
            <a:spAutoFit/>
          </a:bodyPr>
          <a:lstStyle/>
          <a:p>
            <a:r>
              <a:rPr lang="ru-RU" dirty="0" smtClean="0"/>
              <a:t>На огромной территории парка находятся озёра, реки, каньоны и пещеры. Озеро Йеллоустон, одно из самых больших высокогорных озёр в Северной Америке, расположено в центре </a:t>
            </a:r>
            <a:r>
              <a:rPr lang="ru-RU" dirty="0" err="1" smtClean="0"/>
              <a:t>Йеллоустоунской</a:t>
            </a:r>
            <a:r>
              <a:rPr lang="ru-RU" dirty="0" smtClean="0"/>
              <a:t> кальдеры, самого большого </a:t>
            </a:r>
            <a:r>
              <a:rPr lang="ru-RU" dirty="0" err="1" smtClean="0"/>
              <a:t>супервулкана</a:t>
            </a:r>
            <a:r>
              <a:rPr lang="ru-RU" dirty="0" smtClean="0"/>
              <a:t> на континенте. Кальдера считается дремлющим </a:t>
            </a:r>
            <a:r>
              <a:rPr lang="ru-RU" dirty="0" err="1" smtClean="0"/>
              <a:t>супервулканом</a:t>
            </a:r>
            <a:r>
              <a:rPr lang="ru-RU" dirty="0" smtClean="0"/>
              <a:t>; он извергался с огромной силой несколько раз за последние два миллиона лет. </a:t>
            </a:r>
            <a:endParaRPr lang="ru-RU" dirty="0"/>
          </a:p>
        </p:txBody>
      </p:sp>
      <p:pic>
        <p:nvPicPr>
          <p:cNvPr id="4" name="Рисунок 3"/>
          <p:cNvPicPr>
            <a:picLocks noChangeAspect="1"/>
          </p:cNvPicPr>
          <p:nvPr/>
        </p:nvPicPr>
        <p:blipFill>
          <a:blip r:embed="rId2"/>
          <a:stretch>
            <a:fillRect/>
          </a:stretch>
        </p:blipFill>
        <p:spPr>
          <a:xfrm>
            <a:off x="141665" y="2511379"/>
            <a:ext cx="5606603" cy="3950997"/>
          </a:xfrm>
          <a:prstGeom prst="rect">
            <a:avLst/>
          </a:prstGeom>
        </p:spPr>
      </p:pic>
      <p:pic>
        <p:nvPicPr>
          <p:cNvPr id="5" name="Рисунок 4"/>
          <p:cNvPicPr>
            <a:picLocks noChangeAspect="1"/>
          </p:cNvPicPr>
          <p:nvPr/>
        </p:nvPicPr>
        <p:blipFill>
          <a:blip r:embed="rId3"/>
          <a:stretch>
            <a:fillRect/>
          </a:stretch>
        </p:blipFill>
        <p:spPr>
          <a:xfrm>
            <a:off x="6344994" y="108019"/>
            <a:ext cx="5499274" cy="3910189"/>
          </a:xfrm>
          <a:prstGeom prst="rect">
            <a:avLst/>
          </a:prstGeom>
        </p:spPr>
      </p:pic>
    </p:spTree>
    <p:extLst>
      <p:ext uri="{BB962C8B-B14F-4D97-AF65-F5344CB8AC3E}">
        <p14:creationId xmlns:p14="http://schemas.microsoft.com/office/powerpoint/2010/main" val="8570589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1477328"/>
          </a:xfrm>
          <a:prstGeom prst="rect">
            <a:avLst/>
          </a:prstGeom>
        </p:spPr>
        <p:txBody>
          <a:bodyPr wrap="square">
            <a:spAutoFit/>
          </a:bodyPr>
          <a:lstStyle/>
          <a:p>
            <a:r>
              <a:rPr lang="ru-RU" dirty="0" smtClean="0"/>
              <a:t>В парке растёт около двух тысяч видов растений, встречаются несколько сотен видов млекопитающих, птиц, пресмыкающихся и рыб, в том числе находящихся под угрозой уничтожения. Большая часть территории покрыта лесом, меньшая — степью. Каждый год случаются лесные пожары; около трети всех лесов выгорело в результате катастрофических пожаров 1988 года. В парке проложено несколько сот километров асфальтовых дорог, по которым осуществляется доступ посетителей.</a:t>
            </a:r>
            <a:endParaRPr lang="ru-RU" dirty="0"/>
          </a:p>
        </p:txBody>
      </p:sp>
      <p:pic>
        <p:nvPicPr>
          <p:cNvPr id="4" name="Рисунок 3"/>
          <p:cNvPicPr>
            <a:picLocks noChangeAspect="1"/>
          </p:cNvPicPr>
          <p:nvPr/>
        </p:nvPicPr>
        <p:blipFill>
          <a:blip r:embed="rId2"/>
          <a:stretch>
            <a:fillRect/>
          </a:stretch>
        </p:blipFill>
        <p:spPr>
          <a:xfrm>
            <a:off x="347729" y="2314455"/>
            <a:ext cx="5035640" cy="3657600"/>
          </a:xfrm>
          <a:prstGeom prst="rect">
            <a:avLst/>
          </a:prstGeom>
        </p:spPr>
      </p:pic>
      <p:pic>
        <p:nvPicPr>
          <p:cNvPr id="5" name="Рисунок 4"/>
          <p:cNvPicPr>
            <a:picLocks noChangeAspect="1"/>
          </p:cNvPicPr>
          <p:nvPr/>
        </p:nvPicPr>
        <p:blipFill>
          <a:blip r:embed="rId3"/>
          <a:stretch>
            <a:fillRect/>
          </a:stretch>
        </p:blipFill>
        <p:spPr>
          <a:xfrm>
            <a:off x="6439437" y="2314455"/>
            <a:ext cx="5276045" cy="3657600"/>
          </a:xfrm>
          <a:prstGeom prst="rect">
            <a:avLst/>
          </a:prstGeom>
        </p:spPr>
      </p:pic>
    </p:spTree>
    <p:extLst>
      <p:ext uri="{BB962C8B-B14F-4D97-AF65-F5344CB8AC3E}">
        <p14:creationId xmlns:p14="http://schemas.microsoft.com/office/powerpoint/2010/main" val="3041679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27313" y="128789"/>
            <a:ext cx="4765182" cy="6463308"/>
          </a:xfrm>
          <a:prstGeom prst="rect">
            <a:avLst/>
          </a:prstGeom>
        </p:spPr>
        <p:txBody>
          <a:bodyPr wrap="square">
            <a:spAutoFit/>
          </a:bodyPr>
          <a:lstStyle/>
          <a:p>
            <a:r>
              <a:rPr lang="ru-RU" dirty="0" smtClean="0"/>
              <a:t>Примерно 96% территории парка находится в штате Вайоминг, 3% в штате Монтана, и ещё 1% в штате Айдахо. Парк имеет примерно прямоугольную форму. С севера на юг протяжённость </a:t>
            </a:r>
            <a:r>
              <a:rPr lang="ru-RU" dirty="0" err="1" smtClean="0"/>
              <a:t>Йеллоустонского</a:t>
            </a:r>
            <a:r>
              <a:rPr lang="ru-RU" dirty="0" smtClean="0"/>
              <a:t> парка составляет 102 километра, с востока на запад 87 километров. Протяжённость асфальтовой дороги, проходящей через основные достопримечательности парка, 230 километров; сюда не входят ни подъезды к выходам из парка, ни боковые ответвления, ни перемычка между </a:t>
            </a:r>
            <a:r>
              <a:rPr lang="ru-RU" dirty="0" err="1" smtClean="0"/>
              <a:t>Норрис</a:t>
            </a:r>
            <a:r>
              <a:rPr lang="ru-RU" dirty="0" smtClean="0"/>
              <a:t> и </a:t>
            </a:r>
            <a:r>
              <a:rPr lang="ru-RU" dirty="0" err="1" smtClean="0"/>
              <a:t>Кэнион</a:t>
            </a:r>
            <a:r>
              <a:rPr lang="ru-RU" dirty="0" smtClean="0"/>
              <a:t>. Реки и озёра занимают 5 процентов территории парка, при этом самое большое озеро, Озеро Йеллоустон, является самым большим высокогорным озером в Северной Америке. Леса занимают 80 процентов территории, на большей части остальной площади находятся степи.</a:t>
            </a:r>
            <a:endParaRPr lang="ru-RU" dirty="0"/>
          </a:p>
        </p:txBody>
      </p:sp>
      <p:pic>
        <p:nvPicPr>
          <p:cNvPr id="3" name="Рисунок 2"/>
          <p:cNvPicPr>
            <a:picLocks noChangeAspect="1"/>
          </p:cNvPicPr>
          <p:nvPr/>
        </p:nvPicPr>
        <p:blipFill>
          <a:blip r:embed="rId2"/>
          <a:stretch>
            <a:fillRect/>
          </a:stretch>
        </p:blipFill>
        <p:spPr>
          <a:xfrm>
            <a:off x="1581016" y="502943"/>
            <a:ext cx="3981450" cy="5715000"/>
          </a:xfrm>
          <a:prstGeom prst="rect">
            <a:avLst/>
          </a:prstGeom>
        </p:spPr>
      </p:pic>
    </p:spTree>
    <p:extLst>
      <p:ext uri="{BB962C8B-B14F-4D97-AF65-F5344CB8AC3E}">
        <p14:creationId xmlns:p14="http://schemas.microsoft.com/office/powerpoint/2010/main" val="33565979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535219"/>
            <a:ext cx="11998817" cy="1200329"/>
          </a:xfrm>
          <a:prstGeom prst="rect">
            <a:avLst/>
          </a:prstGeom>
        </p:spPr>
        <p:txBody>
          <a:bodyPr wrap="square">
            <a:spAutoFit/>
          </a:bodyPr>
          <a:lstStyle/>
          <a:p>
            <a:r>
              <a:rPr lang="ru-RU" dirty="0" smtClean="0"/>
              <a:t>Две трети территории парка, включая озеро Йеллоустон и почти все туристические достопримечательности, принадлежит к бассейну Атлантического океана. Остальная треть относится к бассейну Тихого океана. Река </a:t>
            </a:r>
            <a:r>
              <a:rPr lang="ru-RU" dirty="0" err="1" smtClean="0"/>
              <a:t>Снейк</a:t>
            </a:r>
            <a:r>
              <a:rPr lang="ru-RU" dirty="0" smtClean="0"/>
              <a:t>, протекающая через территорию парка — крупнейший приток реки Колумбия.</a:t>
            </a:r>
            <a:endParaRPr lang="ru-RU" dirty="0"/>
          </a:p>
        </p:txBody>
      </p:sp>
      <p:pic>
        <p:nvPicPr>
          <p:cNvPr id="3" name="Рисунок 2"/>
          <p:cNvPicPr>
            <a:picLocks noChangeAspect="1"/>
          </p:cNvPicPr>
          <p:nvPr/>
        </p:nvPicPr>
        <p:blipFill>
          <a:blip r:embed="rId2"/>
          <a:stretch>
            <a:fillRect/>
          </a:stretch>
        </p:blipFill>
        <p:spPr>
          <a:xfrm>
            <a:off x="3309871" y="154546"/>
            <a:ext cx="5059788" cy="5290519"/>
          </a:xfrm>
          <a:prstGeom prst="rect">
            <a:avLst/>
          </a:prstGeom>
        </p:spPr>
      </p:pic>
    </p:spTree>
    <p:extLst>
      <p:ext uri="{BB962C8B-B14F-4D97-AF65-F5344CB8AC3E}">
        <p14:creationId xmlns:p14="http://schemas.microsoft.com/office/powerpoint/2010/main" val="20863134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0980"/>
            <a:ext cx="6096000" cy="3416320"/>
          </a:xfrm>
          <a:prstGeom prst="rect">
            <a:avLst/>
          </a:prstGeom>
        </p:spPr>
        <p:txBody>
          <a:bodyPr>
            <a:spAutoFit/>
          </a:bodyPr>
          <a:lstStyle/>
          <a:p>
            <a:r>
              <a:rPr lang="ru-RU" dirty="0" err="1" smtClean="0"/>
              <a:t>Йеллоустоунская</a:t>
            </a:r>
            <a:r>
              <a:rPr lang="ru-RU" dirty="0" smtClean="0"/>
              <a:t> кальдера — самая большая вулканическая система Северной Америки. Часто её называют «</a:t>
            </a:r>
            <a:r>
              <a:rPr lang="ru-RU" dirty="0" err="1" smtClean="0"/>
              <a:t>супервулканом</a:t>
            </a:r>
            <a:r>
              <a:rPr lang="ru-RU" dirty="0" smtClean="0"/>
              <a:t>», так как она образовалась в результате катастрофического извержения 640 тысяч лет назад. В парке прослеживаются также и следы двух других, более ранних извержений, оставивших после себя скальные образования из вулканического туфа. Все три извержения подняли огромное количество пыли, которое разнесло по всей Северной Америке. Остатки пыли были обнаружены в сотнях километров от парка.</a:t>
            </a:r>
            <a:endParaRPr lang="ru-RU" dirty="0"/>
          </a:p>
        </p:txBody>
      </p:sp>
      <p:pic>
        <p:nvPicPr>
          <p:cNvPr id="3" name="Рисунок 2"/>
          <p:cNvPicPr>
            <a:picLocks noChangeAspect="1"/>
          </p:cNvPicPr>
          <p:nvPr/>
        </p:nvPicPr>
        <p:blipFill>
          <a:blip r:embed="rId2"/>
          <a:stretch>
            <a:fillRect/>
          </a:stretch>
        </p:blipFill>
        <p:spPr>
          <a:xfrm>
            <a:off x="6791458" y="110980"/>
            <a:ext cx="5065223" cy="4365938"/>
          </a:xfrm>
          <a:prstGeom prst="rect">
            <a:avLst/>
          </a:prstGeom>
        </p:spPr>
      </p:pic>
      <p:pic>
        <p:nvPicPr>
          <p:cNvPr id="4" name="Рисунок 3"/>
          <p:cNvPicPr>
            <a:picLocks noChangeAspect="1"/>
          </p:cNvPicPr>
          <p:nvPr/>
        </p:nvPicPr>
        <p:blipFill>
          <a:blip r:embed="rId3"/>
          <a:stretch>
            <a:fillRect/>
          </a:stretch>
        </p:blipFill>
        <p:spPr>
          <a:xfrm>
            <a:off x="927278" y="3686173"/>
            <a:ext cx="5070117" cy="3171827"/>
          </a:xfrm>
          <a:prstGeom prst="rect">
            <a:avLst/>
          </a:prstGeom>
        </p:spPr>
      </p:pic>
    </p:spTree>
    <p:extLst>
      <p:ext uri="{BB962C8B-B14F-4D97-AF65-F5344CB8AC3E}">
        <p14:creationId xmlns:p14="http://schemas.microsoft.com/office/powerpoint/2010/main" val="7303556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3736"/>
            <a:ext cx="12192000" cy="2031325"/>
          </a:xfrm>
          <a:prstGeom prst="rect">
            <a:avLst/>
          </a:prstGeom>
        </p:spPr>
        <p:txBody>
          <a:bodyPr wrap="square">
            <a:spAutoFit/>
          </a:bodyPr>
          <a:lstStyle/>
          <a:p>
            <a:r>
              <a:rPr lang="ru-RU" dirty="0" smtClean="0"/>
              <a:t>В парке произрастают 1870 видов растений, из которых 1700 — местные виды, а ещё 170 являются предположительно заносными. Имеется восемь видов хвойных деревьев, при этом скрученная </a:t>
            </a:r>
            <a:r>
              <a:rPr lang="ru-RU" dirty="0" err="1" smtClean="0"/>
              <a:t>широкохвойная</a:t>
            </a:r>
            <a:r>
              <a:rPr lang="ru-RU" dirty="0" smtClean="0"/>
              <a:t> сосна занимает 80 процентов всех лесных площадей. Другие виды, в том числе </a:t>
            </a:r>
            <a:r>
              <a:rPr lang="ru-RU" dirty="0" err="1" smtClean="0"/>
              <a:t>псевдотсуга</a:t>
            </a:r>
            <a:r>
              <a:rPr lang="ru-RU" dirty="0" smtClean="0"/>
              <a:t> </a:t>
            </a:r>
            <a:r>
              <a:rPr lang="ru-RU" dirty="0" err="1" smtClean="0"/>
              <a:t>Мензиса</a:t>
            </a:r>
            <a:r>
              <a:rPr lang="ru-RU" dirty="0" smtClean="0"/>
              <a:t> и сосна </a:t>
            </a:r>
            <a:r>
              <a:rPr lang="ru-RU" dirty="0" err="1" smtClean="0"/>
              <a:t>белокорая</a:t>
            </a:r>
            <a:r>
              <a:rPr lang="ru-RU" dirty="0" smtClean="0"/>
              <a:t> встречаются небольшими группами по всей территории парка, при этом около семи процентов популяции этого вида сосны поражено грибом-паразитом, который вызывает так называемую пузырчатую ржавчину. Ещё одно хвойное дерево, растущее в парке, — сосна горная </a:t>
            </a:r>
            <a:r>
              <a:rPr lang="ru-RU" dirty="0" err="1" smtClean="0"/>
              <a:t>веймутова</a:t>
            </a:r>
            <a:r>
              <a:rPr lang="ru-RU" dirty="0" smtClean="0"/>
              <a:t>. Самые частые лиственные деревья — осины, ивы, берёзы.</a:t>
            </a:r>
            <a:endParaRPr lang="ru-RU" dirty="0"/>
          </a:p>
        </p:txBody>
      </p:sp>
      <p:pic>
        <p:nvPicPr>
          <p:cNvPr id="3" name="Рисунок 2"/>
          <p:cNvPicPr>
            <a:picLocks noChangeAspect="1"/>
          </p:cNvPicPr>
          <p:nvPr/>
        </p:nvPicPr>
        <p:blipFill>
          <a:blip r:embed="rId2"/>
          <a:stretch>
            <a:fillRect/>
          </a:stretch>
        </p:blipFill>
        <p:spPr>
          <a:xfrm>
            <a:off x="1403797" y="2343955"/>
            <a:ext cx="3368831" cy="4514045"/>
          </a:xfrm>
          <a:prstGeom prst="rect">
            <a:avLst/>
          </a:prstGeom>
        </p:spPr>
      </p:pic>
      <p:pic>
        <p:nvPicPr>
          <p:cNvPr id="4" name="Рисунок 3"/>
          <p:cNvPicPr>
            <a:picLocks noChangeAspect="1"/>
          </p:cNvPicPr>
          <p:nvPr/>
        </p:nvPicPr>
        <p:blipFill>
          <a:blip r:embed="rId3"/>
          <a:stretch>
            <a:fillRect/>
          </a:stretch>
        </p:blipFill>
        <p:spPr>
          <a:xfrm>
            <a:off x="5447762" y="2343955"/>
            <a:ext cx="5951247" cy="4514045"/>
          </a:xfrm>
          <a:prstGeom prst="rect">
            <a:avLst/>
          </a:prstGeom>
        </p:spPr>
      </p:pic>
    </p:spTree>
    <p:extLst>
      <p:ext uri="{BB962C8B-B14F-4D97-AF65-F5344CB8AC3E}">
        <p14:creationId xmlns:p14="http://schemas.microsoft.com/office/powerpoint/2010/main" val="10344585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98536" y="1160505"/>
            <a:ext cx="4404574" cy="4801314"/>
          </a:xfrm>
          <a:prstGeom prst="rect">
            <a:avLst/>
          </a:prstGeom>
        </p:spPr>
        <p:txBody>
          <a:bodyPr wrap="square">
            <a:spAutoFit/>
          </a:bodyPr>
          <a:lstStyle/>
          <a:p>
            <a:r>
              <a:rPr lang="ru-RU" dirty="0" smtClean="0"/>
              <a:t>Большая часть цветковых растений цветёт в период между маем и сентябрем. Одно из них, </a:t>
            </a:r>
            <a:r>
              <a:rPr lang="ru-RU" dirty="0" err="1" smtClean="0"/>
              <a:t>аброния</a:t>
            </a:r>
            <a:r>
              <a:rPr lang="ru-RU" dirty="0" smtClean="0"/>
              <a:t> песколюбивая, или </a:t>
            </a:r>
            <a:r>
              <a:rPr lang="ru-RU" dirty="0" err="1" smtClean="0"/>
              <a:t>йеллоустонская</a:t>
            </a:r>
            <a:r>
              <a:rPr lang="ru-RU" dirty="0" smtClean="0"/>
              <a:t> песчаная вербена из семейства </a:t>
            </a:r>
            <a:r>
              <a:rPr lang="ru-RU" dirty="0" err="1" smtClean="0"/>
              <a:t>никтагиновые</a:t>
            </a:r>
            <a:r>
              <a:rPr lang="ru-RU" dirty="0" smtClean="0"/>
              <a:t>, обнаружено в диком виде только в границах парка; другие виды </a:t>
            </a:r>
            <a:r>
              <a:rPr lang="ru-RU" dirty="0" err="1" smtClean="0"/>
              <a:t>абронии</a:t>
            </a:r>
            <a:r>
              <a:rPr lang="ru-RU" dirty="0" smtClean="0"/>
              <a:t> обычно растут в гораздо более тёплом климате, и появление в парке этого растения, по всей видимости, связано с микроклиматом, создаваемым геотермическими источниками. Это редкое растение существует примерно в 8000 экземплярах, все они растут в песчаных почвах по берегам озера Йеллоустон.</a:t>
            </a:r>
            <a:endParaRPr lang="ru-RU" dirty="0"/>
          </a:p>
        </p:txBody>
      </p:sp>
      <p:pic>
        <p:nvPicPr>
          <p:cNvPr id="3" name="Рисунок 2"/>
          <p:cNvPicPr>
            <a:picLocks noChangeAspect="1"/>
          </p:cNvPicPr>
          <p:nvPr/>
        </p:nvPicPr>
        <p:blipFill>
          <a:blip r:embed="rId2"/>
          <a:stretch>
            <a:fillRect/>
          </a:stretch>
        </p:blipFill>
        <p:spPr>
          <a:xfrm>
            <a:off x="603361" y="241479"/>
            <a:ext cx="6657975" cy="6400800"/>
          </a:xfrm>
          <a:prstGeom prst="rect">
            <a:avLst/>
          </a:prstGeom>
        </p:spPr>
      </p:pic>
    </p:spTree>
    <p:extLst>
      <p:ext uri="{BB962C8B-B14F-4D97-AF65-F5344CB8AC3E}">
        <p14:creationId xmlns:p14="http://schemas.microsoft.com/office/powerpoint/2010/main" val="868169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152" y="130608"/>
            <a:ext cx="6096000" cy="1754326"/>
          </a:xfrm>
          <a:prstGeom prst="rect">
            <a:avLst/>
          </a:prstGeom>
        </p:spPr>
        <p:txBody>
          <a:bodyPr>
            <a:spAutoFit/>
          </a:bodyPr>
          <a:lstStyle/>
          <a:p>
            <a:r>
              <a:rPr lang="ru-RU" dirty="0" smtClean="0"/>
              <a:t>В парке водятся почти 60 видов млекопитающих, в том числе редкие: волк, рысь и медведь гризли. Среди больших млекопитающих встречаются также американский бизон, чёрный медведь, олень вапити, лось, чернохвостый олень, снежная коза, вилорог, толсторог и пума.</a:t>
            </a:r>
            <a:endParaRPr lang="ru-RU" dirty="0"/>
          </a:p>
        </p:txBody>
      </p:sp>
      <p:sp>
        <p:nvSpPr>
          <p:cNvPr id="3" name="Прямоугольник 2"/>
          <p:cNvSpPr/>
          <p:nvPr/>
        </p:nvSpPr>
        <p:spPr>
          <a:xfrm>
            <a:off x="5945746" y="3588072"/>
            <a:ext cx="6096000" cy="3139321"/>
          </a:xfrm>
          <a:prstGeom prst="rect">
            <a:avLst/>
          </a:prstGeom>
        </p:spPr>
        <p:txBody>
          <a:bodyPr>
            <a:spAutoFit/>
          </a:bodyPr>
          <a:lstStyle/>
          <a:p>
            <a:r>
              <a:rPr lang="ru-RU" dirty="0" smtClean="0"/>
              <a:t>В парке и окрестностях живут, по оценкам, 600 медведей гризли, причем около половины из них в парке. Поголовье вапити составляет примерно 30 тысяч. К редким видам из больших млекопитающих относятся пума и росомаха. В 2003 были замечены следы рыси, но саму рысь увидеть с 1998 года не удавалось.</a:t>
            </a:r>
          </a:p>
          <a:p>
            <a:r>
              <a:rPr lang="ru-RU" dirty="0" smtClean="0"/>
              <a:t>В парке водятся 18 видов рыб, в том числе </a:t>
            </a:r>
            <a:r>
              <a:rPr lang="ru-RU" dirty="0" err="1" smtClean="0"/>
              <a:t>йеллоустонский</a:t>
            </a:r>
            <a:r>
              <a:rPr lang="ru-RU" dirty="0" smtClean="0"/>
              <a:t> лосось, 6 видов рептилий, 4 вида амфибий и 311 видов птиц. Почти все виды птиц гнездятся в парке.</a:t>
            </a:r>
            <a:endParaRPr lang="ru-RU" dirty="0"/>
          </a:p>
        </p:txBody>
      </p:sp>
      <p:pic>
        <p:nvPicPr>
          <p:cNvPr id="4" name="Рисунок 3"/>
          <p:cNvPicPr>
            <a:picLocks noChangeAspect="1"/>
          </p:cNvPicPr>
          <p:nvPr/>
        </p:nvPicPr>
        <p:blipFill>
          <a:blip r:embed="rId2"/>
          <a:stretch>
            <a:fillRect/>
          </a:stretch>
        </p:blipFill>
        <p:spPr>
          <a:xfrm>
            <a:off x="90152" y="2371726"/>
            <a:ext cx="5679583" cy="4355668"/>
          </a:xfrm>
          <a:prstGeom prst="rect">
            <a:avLst/>
          </a:prstGeom>
        </p:spPr>
      </p:pic>
      <p:pic>
        <p:nvPicPr>
          <p:cNvPr id="5" name="Рисунок 4"/>
          <p:cNvPicPr>
            <a:picLocks noChangeAspect="1"/>
          </p:cNvPicPr>
          <p:nvPr/>
        </p:nvPicPr>
        <p:blipFill>
          <a:blip r:embed="rId3"/>
          <a:stretch>
            <a:fillRect/>
          </a:stretch>
        </p:blipFill>
        <p:spPr>
          <a:xfrm>
            <a:off x="6966263" y="521795"/>
            <a:ext cx="3333750" cy="2543175"/>
          </a:xfrm>
          <a:prstGeom prst="rect">
            <a:avLst/>
          </a:prstGeom>
        </p:spPr>
      </p:pic>
    </p:spTree>
    <p:extLst>
      <p:ext uri="{BB962C8B-B14F-4D97-AF65-F5344CB8AC3E}">
        <p14:creationId xmlns:p14="http://schemas.microsoft.com/office/powerpoint/2010/main" val="15516340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2585323"/>
          </a:xfrm>
          <a:prstGeom prst="rect">
            <a:avLst/>
          </a:prstGeom>
        </p:spPr>
        <p:txBody>
          <a:bodyPr wrap="square">
            <a:spAutoFit/>
          </a:bodyPr>
          <a:lstStyle/>
          <a:p>
            <a:r>
              <a:rPr lang="ru-RU" dirty="0" smtClean="0"/>
              <a:t>Так как парк находится в горах, на его территории имеются заметные климатические различия. Рекордно высокая температура (37 °C) наблюдалась в 1936 году, рекордно низкая (-54 °C) в 1933 году. Летом (с июня по начало сентября) максимальная дневная температура колеблется обычно между 20 и 25 градусами, а ночью высоко в горах может опускаться ниже нуля. Летом часто случаются грозы. Весной и летом дневная температура обычно колеблется между 0 и 20 градусами, ночная — между −5 и −20. Зимы холодные, со средними температурами ниже −5 °C.</a:t>
            </a:r>
          </a:p>
          <a:p>
            <a:r>
              <a:rPr lang="ru-RU" dirty="0" smtClean="0"/>
              <a:t>Уровень осадков сильно варьирует по всей территории парка. Меньше всего — 380 мм в год — выпадает около Мамонтовых горячих источников, больше всего — 2000 мм в год — на северо-западе парка. Снег может выпасть в любое время года.</a:t>
            </a:r>
            <a:endParaRPr lang="ru-RU" dirty="0"/>
          </a:p>
        </p:txBody>
      </p:sp>
      <p:pic>
        <p:nvPicPr>
          <p:cNvPr id="3" name="Рисунок 2"/>
          <p:cNvPicPr>
            <a:picLocks noChangeAspect="1"/>
          </p:cNvPicPr>
          <p:nvPr/>
        </p:nvPicPr>
        <p:blipFill>
          <a:blip r:embed="rId2"/>
          <a:stretch>
            <a:fillRect/>
          </a:stretch>
        </p:blipFill>
        <p:spPr>
          <a:xfrm>
            <a:off x="2897746" y="2585323"/>
            <a:ext cx="5731434" cy="4272677"/>
          </a:xfrm>
          <a:prstGeom prst="rect">
            <a:avLst/>
          </a:prstGeom>
        </p:spPr>
      </p:pic>
    </p:spTree>
    <p:extLst>
      <p:ext uri="{BB962C8B-B14F-4D97-AF65-F5344CB8AC3E}">
        <p14:creationId xmlns:p14="http://schemas.microsoft.com/office/powerpoint/2010/main" val="27778067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97940" y="726141"/>
            <a:ext cx="4477871" cy="707886"/>
          </a:xfrm>
          <a:prstGeom prst="rect">
            <a:avLst/>
          </a:prstGeom>
          <a:noFill/>
        </p:spPr>
        <p:txBody>
          <a:bodyPr wrap="square" rtlCol="0">
            <a:spAutoFit/>
          </a:bodyPr>
          <a:lstStyle/>
          <a:p>
            <a:r>
              <a:rPr lang="ru-RU" sz="4000" dirty="0" smtClean="0">
                <a:latin typeface="Times New Roman" panose="02020603050405020304" pitchFamily="18" charset="0"/>
                <a:cs typeface="Times New Roman" panose="02020603050405020304" pitchFamily="18" charset="0"/>
              </a:rPr>
              <a:t>Интернет ресурсы:</a:t>
            </a:r>
            <a:endParaRPr lang="ru-RU" sz="40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129554" y="1922929"/>
            <a:ext cx="10744200" cy="2585323"/>
          </a:xfrm>
          <a:prstGeom prst="rect">
            <a:avLst/>
          </a:prstGeom>
          <a:noFill/>
        </p:spPr>
        <p:txBody>
          <a:bodyPr wrap="square" rtlCol="0">
            <a:spAutoFit/>
          </a:bodyPr>
          <a:lstStyle/>
          <a:p>
            <a:r>
              <a:rPr lang="ru-RU" dirty="0" smtClean="0">
                <a:solidFill>
                  <a:schemeClr val="bg1"/>
                </a:solidFill>
                <a:latin typeface="Times New Roman" panose="02020603050405020304" pitchFamily="18" charset="0"/>
                <a:cs typeface="Times New Roman" panose="02020603050405020304" pitchFamily="18" charset="0"/>
              </a:rPr>
              <a:t>1.</a:t>
            </a:r>
            <a:r>
              <a:rPr lang="en-US" dirty="0" smtClean="0">
                <a:solidFill>
                  <a:schemeClr val="bg1"/>
                </a:solidFill>
                <a:latin typeface="Times New Roman" panose="02020603050405020304" pitchFamily="18" charset="0"/>
                <a:cs typeface="Times New Roman" panose="02020603050405020304" pitchFamily="18" charset="0"/>
              </a:rPr>
              <a:t>http</a:t>
            </a:r>
            <a:r>
              <a:rPr lang="en-US" dirty="0">
                <a:solidFill>
                  <a:schemeClr val="bg1"/>
                </a:solidFill>
                <a:latin typeface="Times New Roman" panose="02020603050405020304" pitchFamily="18" charset="0"/>
                <a:cs typeface="Times New Roman" panose="02020603050405020304" pitchFamily="18" charset="0"/>
              </a:rPr>
              <a:t>://images.yandex.ru/yandsearch?text=%</a:t>
            </a:r>
            <a:r>
              <a:rPr lang="en-US" dirty="0" smtClean="0">
                <a:solidFill>
                  <a:schemeClr val="bg1"/>
                </a:solidFill>
                <a:latin typeface="Times New Roman" panose="02020603050405020304" pitchFamily="18" charset="0"/>
                <a:cs typeface="Times New Roman" panose="02020603050405020304" pitchFamily="18" charset="0"/>
              </a:rPr>
              <a:t>D0%B9%D0%B5%D0%BB%D0%BB%D0%BE%D1%83%D1%81%D1%82%D0%BE%D0%BD%D1%81%D0%BA%D0%B8%D0%B9%20%D0%BD%D0%B0%D1%86%D0%B8%D0%BE%D0%BD%D0%B0%D0%BB%D1%8C%D0%BD%D1%8B%D0%B9%20%D0%BF%D0%B0%D1%80%D0%BA&amp;stype=image&amp;lr=47&amp;noreask=1&amp;source=wiz – </a:t>
            </a:r>
            <a:r>
              <a:rPr lang="ru-RU" b="1" i="1" u="sng" dirty="0">
                <a:solidFill>
                  <a:schemeClr val="bg1"/>
                </a:solidFill>
                <a:latin typeface="Times New Roman" panose="02020603050405020304" pitchFamily="18" charset="0"/>
                <a:cs typeface="Times New Roman" panose="02020603050405020304" pitchFamily="18" charset="0"/>
              </a:rPr>
              <a:t>Ф</a:t>
            </a:r>
            <a:r>
              <a:rPr lang="ru-RU" b="1" i="1" u="sng" dirty="0" smtClean="0">
                <a:solidFill>
                  <a:schemeClr val="bg1"/>
                </a:solidFill>
                <a:latin typeface="Times New Roman" panose="02020603050405020304" pitchFamily="18" charset="0"/>
                <a:cs typeface="Times New Roman" panose="02020603050405020304" pitchFamily="18" charset="0"/>
              </a:rPr>
              <a:t>отографии парка</a:t>
            </a:r>
          </a:p>
          <a:p>
            <a:r>
              <a:rPr lang="ru-RU" dirty="0" smtClean="0">
                <a:solidFill>
                  <a:schemeClr val="bg1"/>
                </a:solidFill>
                <a:latin typeface="Times New Roman" panose="02020603050405020304" pitchFamily="18" charset="0"/>
                <a:cs typeface="Times New Roman" panose="02020603050405020304" pitchFamily="18" charset="0"/>
              </a:rPr>
              <a:t>2. </a:t>
            </a:r>
            <a:r>
              <a:rPr lang="en-US" dirty="0">
                <a:solidFill>
                  <a:schemeClr val="bg1"/>
                </a:solidFill>
                <a:latin typeface="Times New Roman" panose="02020603050405020304" pitchFamily="18" charset="0"/>
                <a:cs typeface="Times New Roman" panose="02020603050405020304" pitchFamily="18" charset="0"/>
                <a:hlinkClick r:id="rId2"/>
              </a:rPr>
              <a:t>http://ru.wikipedia.org/wiki/%</a:t>
            </a:r>
            <a:r>
              <a:rPr lang="en-US" dirty="0" smtClean="0">
                <a:solidFill>
                  <a:schemeClr val="bg1"/>
                </a:solidFill>
                <a:latin typeface="Times New Roman" panose="02020603050405020304" pitchFamily="18" charset="0"/>
                <a:cs typeface="Times New Roman" panose="02020603050405020304" pitchFamily="18" charset="0"/>
                <a:hlinkClick r:id="rId2"/>
              </a:rPr>
              <a:t>C9%E5%EB%EB%EE%F3%F1%F2%EE%ED</a:t>
            </a:r>
            <a:r>
              <a:rPr lang="ru-RU" dirty="0" smtClean="0">
                <a:solidFill>
                  <a:schemeClr val="bg1"/>
                </a:solidFill>
                <a:latin typeface="Times New Roman" panose="02020603050405020304" pitchFamily="18" charset="0"/>
                <a:cs typeface="Times New Roman" panose="02020603050405020304" pitchFamily="18" charset="0"/>
              </a:rPr>
              <a:t> – Источник информации</a:t>
            </a:r>
          </a:p>
          <a:p>
            <a:r>
              <a:rPr lang="ru-RU" dirty="0" smtClean="0">
                <a:solidFill>
                  <a:schemeClr val="bg1"/>
                </a:solidFill>
                <a:latin typeface="Times New Roman" panose="02020603050405020304" pitchFamily="18" charset="0"/>
                <a:cs typeface="Times New Roman" panose="02020603050405020304" pitchFamily="18" charset="0"/>
              </a:rPr>
              <a:t>3. </a:t>
            </a:r>
            <a:r>
              <a:rPr lang="en-US" dirty="0">
                <a:solidFill>
                  <a:schemeClr val="bg1"/>
                </a:solidFill>
                <a:latin typeface="Times New Roman" panose="02020603050405020304" pitchFamily="18" charset="0"/>
                <a:cs typeface="Times New Roman" panose="02020603050405020304" pitchFamily="18" charset="0"/>
                <a:hlinkClick r:id="rId3"/>
              </a:rPr>
              <a:t>http://</a:t>
            </a:r>
            <a:r>
              <a:rPr lang="en-US" dirty="0" smtClean="0">
                <a:solidFill>
                  <a:schemeClr val="bg1"/>
                </a:solidFill>
                <a:latin typeface="Times New Roman" panose="02020603050405020304" pitchFamily="18" charset="0"/>
                <a:cs typeface="Times New Roman" panose="02020603050405020304" pitchFamily="18" charset="0"/>
                <a:hlinkClick r:id="rId3"/>
              </a:rPr>
              <a:t>www.traveler-mir.com/country/usa/dostoprimechatelnosti/ielloustonskii-natsionalnyi-park</a:t>
            </a:r>
            <a:r>
              <a:rPr lang="ru-RU" dirty="0" smtClean="0">
                <a:solidFill>
                  <a:schemeClr val="bg1"/>
                </a:solidFill>
                <a:latin typeface="Times New Roman" panose="02020603050405020304" pitchFamily="18" charset="0"/>
                <a:cs typeface="Times New Roman" panose="02020603050405020304" pitchFamily="18" charset="0"/>
              </a:rPr>
              <a:t> - Источник информации</a:t>
            </a:r>
          </a:p>
          <a:p>
            <a:r>
              <a:rPr lang="ru-RU" dirty="0" smtClean="0">
                <a:solidFill>
                  <a:schemeClr val="bg1"/>
                </a:solidFill>
                <a:latin typeface="Times New Roman" panose="02020603050405020304" pitchFamily="18" charset="0"/>
                <a:cs typeface="Times New Roman" panose="02020603050405020304" pitchFamily="18" charset="0"/>
              </a:rPr>
              <a:t>4. </a:t>
            </a:r>
            <a:r>
              <a:rPr lang="en-US" dirty="0">
                <a:solidFill>
                  <a:schemeClr val="bg1"/>
                </a:solidFill>
                <a:latin typeface="Times New Roman" panose="02020603050405020304" pitchFamily="18" charset="0"/>
                <a:cs typeface="Times New Roman" panose="02020603050405020304" pitchFamily="18" charset="0"/>
                <a:hlinkClick r:id="rId4"/>
              </a:rPr>
              <a:t>http://</a:t>
            </a:r>
            <a:r>
              <a:rPr lang="en-US" dirty="0" smtClean="0">
                <a:solidFill>
                  <a:schemeClr val="bg1"/>
                </a:solidFill>
                <a:latin typeface="Times New Roman" panose="02020603050405020304" pitchFamily="18" charset="0"/>
                <a:cs typeface="Times New Roman" panose="02020603050405020304" pitchFamily="18" charset="0"/>
                <a:hlinkClick r:id="rId4"/>
              </a:rPr>
              <a:t>prousa.ru/yellowstone</a:t>
            </a:r>
            <a:r>
              <a:rPr lang="ru-RU" dirty="0" smtClean="0">
                <a:solidFill>
                  <a:schemeClr val="bg1"/>
                </a:solidFill>
                <a:latin typeface="Times New Roman" panose="02020603050405020304" pitchFamily="18" charset="0"/>
                <a:cs typeface="Times New Roman" panose="02020603050405020304" pitchFamily="18" charset="0"/>
              </a:rPr>
              <a:t> - </a:t>
            </a:r>
            <a:r>
              <a:rPr lang="ru-RU" smtClean="0">
                <a:solidFill>
                  <a:schemeClr val="bg1"/>
                </a:solidFill>
                <a:latin typeface="Times New Roman" panose="02020603050405020304" pitchFamily="18" charset="0"/>
                <a:cs typeface="Times New Roman" panose="02020603050405020304" pitchFamily="18" charset="0"/>
              </a:rPr>
              <a:t>Источник информации</a:t>
            </a:r>
            <a:endParaRPr lang="ru-RU" dirty="0" smtClean="0">
              <a:solidFill>
                <a:schemeClr val="bg1"/>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80595021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62ac6745ee263af17ff81517dfb0a3ea2688bd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Синий">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
  <TotalTime>56</TotalTime>
  <Words>730</Words>
  <Application>Microsoft Office PowerPoint</Application>
  <PresentationFormat>Широкоэкранный</PresentationFormat>
  <Paragraphs>24</Paragraphs>
  <Slides>12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Century Gothic</vt:lpstr>
      <vt:lpstr>Times New Roman</vt:lpstr>
      <vt:lpstr>Wingdings 3</vt:lpstr>
      <vt:lpstr>Ион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Oniskin</cp:lastModifiedBy>
  <cp:revision>11</cp:revision>
  <dcterms:created xsi:type="dcterms:W3CDTF">2014-02-06T09:59:17Z</dcterms:created>
  <dcterms:modified xsi:type="dcterms:W3CDTF">2014-03-14T16:22:28Z</dcterms:modified>
</cp:coreProperties>
</file>