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drawing7.xml" ContentType="application/vnd.ms-office.drawingml.diagramDrawing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10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72" r:id="rId3"/>
    <p:sldId id="273" r:id="rId4"/>
    <p:sldId id="276" r:id="rId5"/>
    <p:sldId id="275" r:id="rId6"/>
    <p:sldId id="27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B95E46-12DC-450F-8AE2-0F0C0D7E3380}" type="doc">
      <dgm:prSet loTypeId="urn:microsoft.com/office/officeart/2005/8/layout/vList6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43CB92-123C-4AEB-B426-F0D7B81840F7}">
      <dgm:prSet/>
      <dgm:spPr/>
      <dgm:t>
        <a:bodyPr/>
        <a:lstStyle/>
        <a:p>
          <a:pPr rtl="0"/>
          <a:r>
            <a:rPr lang="ru-RU" baseline="0" dirty="0" smtClean="0"/>
            <a:t>Обеспечение финансовой безопасности Российской Федерации </a:t>
          </a:r>
          <a:endParaRPr lang="ru-RU" dirty="0"/>
        </a:p>
      </dgm:t>
    </dgm:pt>
    <dgm:pt modelId="{85A6275B-CC06-44A5-B1E4-B05270B187C9}" type="parTrans" cxnId="{924D852C-B334-414A-B2CF-C98DBB9B2475}">
      <dgm:prSet/>
      <dgm:spPr/>
      <dgm:t>
        <a:bodyPr/>
        <a:lstStyle/>
        <a:p>
          <a:endParaRPr lang="ru-RU"/>
        </a:p>
      </dgm:t>
    </dgm:pt>
    <dgm:pt modelId="{09BF1BE4-3C2B-4FF4-B3CD-E3ECBB94A420}" type="sibTrans" cxnId="{924D852C-B334-414A-B2CF-C98DBB9B2475}">
      <dgm:prSet/>
      <dgm:spPr/>
      <dgm:t>
        <a:bodyPr/>
        <a:lstStyle/>
        <a:p>
          <a:endParaRPr lang="ru-RU"/>
        </a:p>
      </dgm:t>
    </dgm:pt>
    <dgm:pt modelId="{C8E4BF8D-9F70-4FBA-AACC-A8189B40F95C}" type="pres">
      <dgm:prSet presAssocID="{DEB95E46-12DC-450F-8AE2-0F0C0D7E338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2E336A-C113-4AB0-BBC6-41CE326449DC}" type="pres">
      <dgm:prSet presAssocID="{0B43CB92-123C-4AEB-B426-F0D7B81840F7}" presName="linNode" presStyleCnt="0"/>
      <dgm:spPr/>
    </dgm:pt>
    <dgm:pt modelId="{817FDF24-2921-4FE0-A780-FF087C9A0582}" type="pres">
      <dgm:prSet presAssocID="{0B43CB92-123C-4AEB-B426-F0D7B81840F7}" presName="parentShp" presStyleLbl="node1" presStyleIdx="0" presStyleCnt="1" custScaleX="193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82B36-D76D-4918-B799-C168B3C7A6AC}" type="pres">
      <dgm:prSet presAssocID="{0B43CB92-123C-4AEB-B426-F0D7B81840F7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924D852C-B334-414A-B2CF-C98DBB9B2475}" srcId="{DEB95E46-12DC-450F-8AE2-0F0C0D7E3380}" destId="{0B43CB92-123C-4AEB-B426-F0D7B81840F7}" srcOrd="0" destOrd="0" parTransId="{85A6275B-CC06-44A5-B1E4-B05270B187C9}" sibTransId="{09BF1BE4-3C2B-4FF4-B3CD-E3ECBB94A420}"/>
    <dgm:cxn modelId="{358DCBD5-390C-48E1-906D-8CFC8C0D0998}" type="presOf" srcId="{0B43CB92-123C-4AEB-B426-F0D7B81840F7}" destId="{817FDF24-2921-4FE0-A780-FF087C9A0582}" srcOrd="0" destOrd="0" presId="urn:microsoft.com/office/officeart/2005/8/layout/vList6"/>
    <dgm:cxn modelId="{3F292AB4-CC21-4238-ABE9-F7CC10EF0740}" type="presOf" srcId="{DEB95E46-12DC-450F-8AE2-0F0C0D7E3380}" destId="{C8E4BF8D-9F70-4FBA-AACC-A8189B40F95C}" srcOrd="0" destOrd="0" presId="urn:microsoft.com/office/officeart/2005/8/layout/vList6"/>
    <dgm:cxn modelId="{E1F53BF3-6F71-4D51-89C1-EFAF209C06E8}" type="presParOf" srcId="{C8E4BF8D-9F70-4FBA-AACC-A8189B40F95C}" destId="{892E336A-C113-4AB0-BBC6-41CE326449DC}" srcOrd="0" destOrd="0" presId="urn:microsoft.com/office/officeart/2005/8/layout/vList6"/>
    <dgm:cxn modelId="{E0C1DFDC-FD5E-41F2-9405-1C6055693E53}" type="presParOf" srcId="{892E336A-C113-4AB0-BBC6-41CE326449DC}" destId="{817FDF24-2921-4FE0-A780-FF087C9A0582}" srcOrd="0" destOrd="0" presId="urn:microsoft.com/office/officeart/2005/8/layout/vList6"/>
    <dgm:cxn modelId="{2B74292C-A4A6-4E23-B192-9EE27C1CCACB}" type="presParOf" srcId="{892E336A-C113-4AB0-BBC6-41CE326449DC}" destId="{47382B36-D76D-4918-B799-C168B3C7A6A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5A892C-C8B6-4806-B797-3C71E7EA7031}" type="doc">
      <dgm:prSet loTypeId="urn:microsoft.com/office/officeart/2005/8/layout/vList5" loCatId="list" qsTypeId="urn:microsoft.com/office/officeart/2005/8/quickstyle/3d7" qsCatId="3D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D431D2EF-F892-4220-B521-739382911DAE}">
      <dgm:prSet/>
      <dgm:spPr/>
      <dgm:t>
        <a:bodyPr/>
        <a:lstStyle/>
        <a:p>
          <a:pPr rtl="0"/>
          <a:r>
            <a:rPr lang="ru-RU" dirty="0" smtClean="0"/>
            <a:t>это деятельность государства и всего общества, направленная на стабильное функционирование финансовой сфере, на защиту национальных ценностей и интересов в этой области.</a:t>
          </a:r>
          <a:endParaRPr lang="ru-RU" dirty="0"/>
        </a:p>
      </dgm:t>
    </dgm:pt>
    <dgm:pt modelId="{47ED26AE-7357-41C4-8140-44BAC1C0F6FF}" type="parTrans" cxnId="{340F3F30-85AD-46C5-9AA6-E23ED664E0B6}">
      <dgm:prSet/>
      <dgm:spPr/>
      <dgm:t>
        <a:bodyPr/>
        <a:lstStyle/>
        <a:p>
          <a:endParaRPr lang="ru-RU"/>
        </a:p>
      </dgm:t>
    </dgm:pt>
    <dgm:pt modelId="{E5C67BD6-9715-48E0-B6EA-20934CCF4311}" type="sibTrans" cxnId="{340F3F30-85AD-46C5-9AA6-E23ED664E0B6}">
      <dgm:prSet/>
      <dgm:spPr/>
      <dgm:t>
        <a:bodyPr/>
        <a:lstStyle/>
        <a:p>
          <a:endParaRPr lang="ru-RU"/>
        </a:p>
      </dgm:t>
    </dgm:pt>
    <dgm:pt modelId="{DB0A3E60-67E3-4F50-9450-A94C6A677FF5}" type="pres">
      <dgm:prSet presAssocID="{D55A892C-C8B6-4806-B797-3C71E7EA703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4319CE-A68A-47B8-8CC8-63C1E93184A6}" type="pres">
      <dgm:prSet presAssocID="{D431D2EF-F892-4220-B521-739382911DAE}" presName="linNode" presStyleCnt="0"/>
      <dgm:spPr/>
    </dgm:pt>
    <dgm:pt modelId="{92653D77-8E89-4CE6-9402-9D3D8903A4D8}" type="pres">
      <dgm:prSet presAssocID="{D431D2EF-F892-4220-B521-739382911DAE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F4AE39-C8DD-4834-89C4-5007567543E0}" type="presOf" srcId="{D55A892C-C8B6-4806-B797-3C71E7EA7031}" destId="{DB0A3E60-67E3-4F50-9450-A94C6A677FF5}" srcOrd="0" destOrd="0" presId="urn:microsoft.com/office/officeart/2005/8/layout/vList5"/>
    <dgm:cxn modelId="{40608B17-A2A1-4D6C-88C7-4F49027B514B}" type="presOf" srcId="{D431D2EF-F892-4220-B521-739382911DAE}" destId="{92653D77-8E89-4CE6-9402-9D3D8903A4D8}" srcOrd="0" destOrd="0" presId="urn:microsoft.com/office/officeart/2005/8/layout/vList5"/>
    <dgm:cxn modelId="{340F3F30-85AD-46C5-9AA6-E23ED664E0B6}" srcId="{D55A892C-C8B6-4806-B797-3C71E7EA7031}" destId="{D431D2EF-F892-4220-B521-739382911DAE}" srcOrd="0" destOrd="0" parTransId="{47ED26AE-7357-41C4-8140-44BAC1C0F6FF}" sibTransId="{E5C67BD6-9715-48E0-B6EA-20934CCF4311}"/>
    <dgm:cxn modelId="{5404A3F3-021A-42CA-B274-11DF9418B95C}" type="presParOf" srcId="{DB0A3E60-67E3-4F50-9450-A94C6A677FF5}" destId="{FA4319CE-A68A-47B8-8CC8-63C1E93184A6}" srcOrd="0" destOrd="0" presId="urn:microsoft.com/office/officeart/2005/8/layout/vList5"/>
    <dgm:cxn modelId="{85AD227E-B1E7-4E31-A4B6-552699C7D639}" type="presParOf" srcId="{FA4319CE-A68A-47B8-8CC8-63C1E93184A6}" destId="{92653D77-8E89-4CE6-9402-9D3D8903A4D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FB205D-BFB3-4810-A35D-B7E1BE620ADD}" type="doc">
      <dgm:prSet loTypeId="urn:microsoft.com/office/officeart/2005/8/layout/vList2" loCatId="list" qsTypeId="urn:microsoft.com/office/officeart/2005/8/quickstyle/simple3" qsCatId="simple" csTypeId="urn:microsoft.com/office/officeart/2005/8/colors/accent3_2" csCatId="accent3"/>
      <dgm:spPr/>
      <dgm:t>
        <a:bodyPr/>
        <a:lstStyle/>
        <a:p>
          <a:endParaRPr lang="ru-RU"/>
        </a:p>
      </dgm:t>
    </dgm:pt>
    <dgm:pt modelId="{3417BD7D-8F02-4581-9230-6A890D6BB547}">
      <dgm:prSet/>
      <dgm:spPr/>
      <dgm:t>
        <a:bodyPr/>
        <a:lstStyle/>
        <a:p>
          <a:pPr rtl="0"/>
          <a:r>
            <a:rPr lang="ru-RU" dirty="0" smtClean="0"/>
            <a:t>угрозы правам и свободам человека, материальным и духовным ценностям общества, конституционному строю, суверенитету и территориальной целостности страны, а также всесторонне способствовать развитию государства и его граждан в первую очередь в плане повышения качества их жизни.</a:t>
          </a:r>
          <a:endParaRPr lang="ru-RU" dirty="0"/>
        </a:p>
      </dgm:t>
    </dgm:pt>
    <dgm:pt modelId="{C791A754-3531-4CA3-9D04-4D2B9622B122}" type="parTrans" cxnId="{CF4FB2F5-942C-4BB5-8183-1178FE05A247}">
      <dgm:prSet/>
      <dgm:spPr/>
      <dgm:t>
        <a:bodyPr/>
        <a:lstStyle/>
        <a:p>
          <a:endParaRPr lang="ru-RU"/>
        </a:p>
      </dgm:t>
    </dgm:pt>
    <dgm:pt modelId="{B3FE0DE6-02A2-4D6E-947B-B2A645E72CBF}" type="sibTrans" cxnId="{CF4FB2F5-942C-4BB5-8183-1178FE05A247}">
      <dgm:prSet/>
      <dgm:spPr/>
      <dgm:t>
        <a:bodyPr/>
        <a:lstStyle/>
        <a:p>
          <a:endParaRPr lang="ru-RU"/>
        </a:p>
      </dgm:t>
    </dgm:pt>
    <dgm:pt modelId="{AAD32B9C-BDBA-403F-AC68-1E6B79EBDE71}" type="pres">
      <dgm:prSet presAssocID="{3EFB205D-BFB3-4810-A35D-B7E1BE620AD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2FD6FF-CD76-4CC5-B4BD-83A25A97E214}" type="pres">
      <dgm:prSet presAssocID="{3417BD7D-8F02-4581-9230-6A890D6BB5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4FB2F5-942C-4BB5-8183-1178FE05A247}" srcId="{3EFB205D-BFB3-4810-A35D-B7E1BE620ADD}" destId="{3417BD7D-8F02-4581-9230-6A890D6BB547}" srcOrd="0" destOrd="0" parTransId="{C791A754-3531-4CA3-9D04-4D2B9622B122}" sibTransId="{B3FE0DE6-02A2-4D6E-947B-B2A645E72CBF}"/>
    <dgm:cxn modelId="{47D88D26-6FDB-4801-9AFB-A771E2F0C1A6}" type="presOf" srcId="{3417BD7D-8F02-4581-9230-6A890D6BB547}" destId="{712FD6FF-CD76-4CC5-B4BD-83A25A97E214}" srcOrd="0" destOrd="0" presId="urn:microsoft.com/office/officeart/2005/8/layout/vList2"/>
    <dgm:cxn modelId="{C041AB32-E43F-4DD0-90D2-D613E504722E}" type="presOf" srcId="{3EFB205D-BFB3-4810-A35D-B7E1BE620ADD}" destId="{AAD32B9C-BDBA-403F-AC68-1E6B79EBDE71}" srcOrd="0" destOrd="0" presId="urn:microsoft.com/office/officeart/2005/8/layout/vList2"/>
    <dgm:cxn modelId="{706E5238-7892-4A17-8199-3FE98BEB0077}" type="presParOf" srcId="{AAD32B9C-BDBA-403F-AC68-1E6B79EBDE71}" destId="{712FD6FF-CD76-4CC5-B4BD-83A25A97E21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E338ED-010D-437F-9E6E-DAECFA7D84EE}" type="doc">
      <dgm:prSet loTypeId="urn:microsoft.com/office/officeart/2005/8/layout/vList5" loCatId="list" qsTypeId="urn:microsoft.com/office/officeart/2005/8/quickstyle/simple4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30423BA8-DC9E-4316-ADB7-0D04B637C365}">
      <dgm:prSet/>
      <dgm:spPr/>
      <dgm:t>
        <a:bodyPr/>
        <a:lstStyle/>
        <a:p>
          <a:pPr rtl="0"/>
          <a:r>
            <a:rPr lang="ru-RU" dirty="0" smtClean="0"/>
            <a:t>На предупреждение </a:t>
          </a:r>
          <a:endParaRPr lang="ru-RU" dirty="0"/>
        </a:p>
      </dgm:t>
    </dgm:pt>
    <dgm:pt modelId="{85461B4C-F1E7-4957-8A41-5384E285640A}" type="parTrans" cxnId="{4071D07A-537E-4E5E-97A6-30B357FE9A7A}">
      <dgm:prSet/>
      <dgm:spPr/>
      <dgm:t>
        <a:bodyPr/>
        <a:lstStyle/>
        <a:p>
          <a:endParaRPr lang="ru-RU"/>
        </a:p>
      </dgm:t>
    </dgm:pt>
    <dgm:pt modelId="{945090DF-AB64-4345-8B94-2DC8F19FA8C2}" type="sibTrans" cxnId="{4071D07A-537E-4E5E-97A6-30B357FE9A7A}">
      <dgm:prSet/>
      <dgm:spPr/>
      <dgm:t>
        <a:bodyPr/>
        <a:lstStyle/>
        <a:p>
          <a:endParaRPr lang="ru-RU"/>
        </a:p>
      </dgm:t>
    </dgm:pt>
    <dgm:pt modelId="{7143F75C-BFE3-4BB6-A5E4-4B38178267DE}">
      <dgm:prSet/>
      <dgm:spPr/>
      <dgm:t>
        <a:bodyPr/>
        <a:lstStyle/>
        <a:p>
          <a:pPr rtl="0"/>
          <a:r>
            <a:rPr lang="ru-RU" dirty="0" smtClean="0"/>
            <a:t>На противодействие </a:t>
          </a:r>
          <a:endParaRPr lang="ru-RU" dirty="0"/>
        </a:p>
      </dgm:t>
    </dgm:pt>
    <dgm:pt modelId="{018FDA16-E0AC-414E-A11B-60F53E778234}" type="parTrans" cxnId="{D438B6AE-C629-43ED-AB71-4FDA4E15CB3C}">
      <dgm:prSet/>
      <dgm:spPr/>
      <dgm:t>
        <a:bodyPr/>
        <a:lstStyle/>
        <a:p>
          <a:endParaRPr lang="ru-RU"/>
        </a:p>
      </dgm:t>
    </dgm:pt>
    <dgm:pt modelId="{AFBFF512-F73F-4611-8963-247FAAFA1894}" type="sibTrans" cxnId="{D438B6AE-C629-43ED-AB71-4FDA4E15CB3C}">
      <dgm:prSet/>
      <dgm:spPr/>
      <dgm:t>
        <a:bodyPr/>
        <a:lstStyle/>
        <a:p>
          <a:endParaRPr lang="ru-RU"/>
        </a:p>
      </dgm:t>
    </dgm:pt>
    <dgm:pt modelId="{1DFFDF1F-E748-474A-8EC2-1580AD5E52E3}" type="pres">
      <dgm:prSet presAssocID="{32E338ED-010D-437F-9E6E-DAECFA7D84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94FBBA-AB0E-454D-B850-12CF1B7E1387}" type="pres">
      <dgm:prSet presAssocID="{30423BA8-DC9E-4316-ADB7-0D04B637C365}" presName="linNode" presStyleCnt="0"/>
      <dgm:spPr/>
    </dgm:pt>
    <dgm:pt modelId="{2E20C391-B866-4C18-BE8D-AE045015D201}" type="pres">
      <dgm:prSet presAssocID="{30423BA8-DC9E-4316-ADB7-0D04B637C36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CC3DB-DBE4-4477-A2CB-EB01258F709E}" type="pres">
      <dgm:prSet presAssocID="{945090DF-AB64-4345-8B94-2DC8F19FA8C2}" presName="sp" presStyleCnt="0"/>
      <dgm:spPr/>
    </dgm:pt>
    <dgm:pt modelId="{45A050CE-D8AA-46B7-9075-9E9585935BFA}" type="pres">
      <dgm:prSet presAssocID="{7143F75C-BFE3-4BB6-A5E4-4B38178267DE}" presName="linNode" presStyleCnt="0"/>
      <dgm:spPr/>
    </dgm:pt>
    <dgm:pt modelId="{C8D0E845-5B23-4593-919D-FE53066208B4}" type="pres">
      <dgm:prSet presAssocID="{7143F75C-BFE3-4BB6-A5E4-4B38178267DE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95E472-3BFC-47E5-8179-42A1FEF0EBB8}" type="presOf" srcId="{30423BA8-DC9E-4316-ADB7-0D04B637C365}" destId="{2E20C391-B866-4C18-BE8D-AE045015D201}" srcOrd="0" destOrd="0" presId="urn:microsoft.com/office/officeart/2005/8/layout/vList5"/>
    <dgm:cxn modelId="{D438B6AE-C629-43ED-AB71-4FDA4E15CB3C}" srcId="{32E338ED-010D-437F-9E6E-DAECFA7D84EE}" destId="{7143F75C-BFE3-4BB6-A5E4-4B38178267DE}" srcOrd="1" destOrd="0" parTransId="{018FDA16-E0AC-414E-A11B-60F53E778234}" sibTransId="{AFBFF512-F73F-4611-8963-247FAAFA1894}"/>
    <dgm:cxn modelId="{7CA34C76-3169-4201-A186-CC883FEFEBDD}" type="presOf" srcId="{7143F75C-BFE3-4BB6-A5E4-4B38178267DE}" destId="{C8D0E845-5B23-4593-919D-FE53066208B4}" srcOrd="0" destOrd="0" presId="urn:microsoft.com/office/officeart/2005/8/layout/vList5"/>
    <dgm:cxn modelId="{4071D07A-537E-4E5E-97A6-30B357FE9A7A}" srcId="{32E338ED-010D-437F-9E6E-DAECFA7D84EE}" destId="{30423BA8-DC9E-4316-ADB7-0D04B637C365}" srcOrd="0" destOrd="0" parTransId="{85461B4C-F1E7-4957-8A41-5384E285640A}" sibTransId="{945090DF-AB64-4345-8B94-2DC8F19FA8C2}"/>
    <dgm:cxn modelId="{F1418911-54B2-4FBC-B79D-5C9899A7061E}" type="presOf" srcId="{32E338ED-010D-437F-9E6E-DAECFA7D84EE}" destId="{1DFFDF1F-E748-474A-8EC2-1580AD5E52E3}" srcOrd="0" destOrd="0" presId="urn:microsoft.com/office/officeart/2005/8/layout/vList5"/>
    <dgm:cxn modelId="{7BF76151-0EA5-46FB-92A6-F34E8E49DF40}" type="presParOf" srcId="{1DFFDF1F-E748-474A-8EC2-1580AD5E52E3}" destId="{DB94FBBA-AB0E-454D-B850-12CF1B7E1387}" srcOrd="0" destOrd="0" presId="urn:microsoft.com/office/officeart/2005/8/layout/vList5"/>
    <dgm:cxn modelId="{8F9F15A8-F507-4A0B-BB4F-36B43C0529AB}" type="presParOf" srcId="{DB94FBBA-AB0E-454D-B850-12CF1B7E1387}" destId="{2E20C391-B866-4C18-BE8D-AE045015D201}" srcOrd="0" destOrd="0" presId="urn:microsoft.com/office/officeart/2005/8/layout/vList5"/>
    <dgm:cxn modelId="{872C56E1-3B2E-43F8-A2E7-EDC1AA4A5E88}" type="presParOf" srcId="{1DFFDF1F-E748-474A-8EC2-1580AD5E52E3}" destId="{307CC3DB-DBE4-4477-A2CB-EB01258F709E}" srcOrd="1" destOrd="0" presId="urn:microsoft.com/office/officeart/2005/8/layout/vList5"/>
    <dgm:cxn modelId="{EDC6A8D2-3262-455B-9FB1-886AE7DF5A27}" type="presParOf" srcId="{1DFFDF1F-E748-474A-8EC2-1580AD5E52E3}" destId="{45A050CE-D8AA-46B7-9075-9E9585935BFA}" srcOrd="2" destOrd="0" presId="urn:microsoft.com/office/officeart/2005/8/layout/vList5"/>
    <dgm:cxn modelId="{4C26BFD8-39FF-450B-9864-5A2560F12F38}" type="presParOf" srcId="{45A050CE-D8AA-46B7-9075-9E9585935BFA}" destId="{C8D0E845-5B23-4593-919D-FE53066208B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88C5F9-A699-4155-81B9-E97A6A0754CB}" type="doc">
      <dgm:prSet loTypeId="urn:microsoft.com/office/officeart/2005/8/layout/lProcess3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8D520A-84F0-4785-B587-8AABC40467B8}">
      <dgm:prSet/>
      <dgm:spPr/>
      <dgm:t>
        <a:bodyPr/>
        <a:lstStyle/>
        <a:p>
          <a:pPr rtl="0"/>
          <a:r>
            <a:rPr lang="ru-RU" baseline="0" dirty="0" smtClean="0"/>
            <a:t>национальные интересы России в финансовой сфере</a:t>
          </a:r>
          <a:endParaRPr lang="ru-RU" dirty="0"/>
        </a:p>
      </dgm:t>
    </dgm:pt>
    <dgm:pt modelId="{64E47402-0771-4944-9AF8-F09FEF894701}" type="parTrans" cxnId="{09533742-B0A2-4988-BCE3-842B6448CE28}">
      <dgm:prSet/>
      <dgm:spPr/>
      <dgm:t>
        <a:bodyPr/>
        <a:lstStyle/>
        <a:p>
          <a:endParaRPr lang="ru-RU"/>
        </a:p>
      </dgm:t>
    </dgm:pt>
    <dgm:pt modelId="{61FBC6FB-00E4-422F-B7B9-CB9FD595075F}" type="sibTrans" cxnId="{09533742-B0A2-4988-BCE3-842B6448CE28}">
      <dgm:prSet/>
      <dgm:spPr/>
      <dgm:t>
        <a:bodyPr/>
        <a:lstStyle/>
        <a:p>
          <a:endParaRPr lang="ru-RU"/>
        </a:p>
      </dgm:t>
    </dgm:pt>
    <dgm:pt modelId="{B5A21229-B7AF-4CFE-B54E-7D05A02B4CC2}" type="pres">
      <dgm:prSet presAssocID="{D488C5F9-A699-4155-81B9-E97A6A0754C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01546F-ACC6-4BDA-BCAA-734DAB449484}" type="pres">
      <dgm:prSet presAssocID="{958D520A-84F0-4785-B587-8AABC40467B8}" presName="horFlow" presStyleCnt="0"/>
      <dgm:spPr/>
    </dgm:pt>
    <dgm:pt modelId="{12B72DFD-FC5E-4C47-85F7-AB05494E4114}" type="pres">
      <dgm:prSet presAssocID="{958D520A-84F0-4785-B587-8AABC40467B8}" presName="bigChev" presStyleLbl="node1" presStyleIdx="0" presStyleCnt="1" custScaleX="265729" custLinFactNeighborX="-17144" custLinFactNeighborY="-57220"/>
      <dgm:spPr/>
      <dgm:t>
        <a:bodyPr/>
        <a:lstStyle/>
        <a:p>
          <a:endParaRPr lang="ru-RU"/>
        </a:p>
      </dgm:t>
    </dgm:pt>
  </dgm:ptLst>
  <dgm:cxnLst>
    <dgm:cxn modelId="{CFE76E76-6C93-42D3-958B-CDB7281CCA9D}" type="presOf" srcId="{D488C5F9-A699-4155-81B9-E97A6A0754CB}" destId="{B5A21229-B7AF-4CFE-B54E-7D05A02B4CC2}" srcOrd="0" destOrd="0" presId="urn:microsoft.com/office/officeart/2005/8/layout/lProcess3"/>
    <dgm:cxn modelId="{430D388E-B1C2-46F7-BBF1-4CEFE46DD735}" type="presOf" srcId="{958D520A-84F0-4785-B587-8AABC40467B8}" destId="{12B72DFD-FC5E-4C47-85F7-AB05494E4114}" srcOrd="0" destOrd="0" presId="urn:microsoft.com/office/officeart/2005/8/layout/lProcess3"/>
    <dgm:cxn modelId="{09533742-B0A2-4988-BCE3-842B6448CE28}" srcId="{D488C5F9-A699-4155-81B9-E97A6A0754CB}" destId="{958D520A-84F0-4785-B587-8AABC40467B8}" srcOrd="0" destOrd="0" parTransId="{64E47402-0771-4944-9AF8-F09FEF894701}" sibTransId="{61FBC6FB-00E4-422F-B7B9-CB9FD595075F}"/>
    <dgm:cxn modelId="{BF828481-AA5B-45A9-AD6C-80521A322103}" type="presParOf" srcId="{B5A21229-B7AF-4CFE-B54E-7D05A02B4CC2}" destId="{E601546F-ACC6-4BDA-BCAA-734DAB449484}" srcOrd="0" destOrd="0" presId="urn:microsoft.com/office/officeart/2005/8/layout/lProcess3"/>
    <dgm:cxn modelId="{C82A40CC-64D4-4CD8-B2D5-EA0855B5EC6E}" type="presParOf" srcId="{E601546F-ACC6-4BDA-BCAA-734DAB449484}" destId="{12B72DFD-FC5E-4C47-85F7-AB05494E411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FF81F2-75E5-40E9-95E9-3E85C44DF31E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C7C21623-4465-4132-9851-B9651D52D7EA}">
      <dgm:prSet/>
      <dgm:spPr/>
      <dgm:t>
        <a:bodyPr/>
        <a:lstStyle/>
        <a:p>
          <a:pPr rtl="0"/>
          <a:r>
            <a:rPr lang="ru-RU" smtClean="0"/>
            <a:t>- поддержание государственных расходов в соответствии с имеющимися ресурсами;</a:t>
          </a:r>
          <a:endParaRPr lang="ru-RU"/>
        </a:p>
      </dgm:t>
    </dgm:pt>
    <dgm:pt modelId="{56A0EFAC-23A7-4A73-A9F9-83C1C5A0268F}" type="parTrans" cxnId="{55C37B85-5AE1-48E6-AC16-F433619E4A65}">
      <dgm:prSet/>
      <dgm:spPr/>
      <dgm:t>
        <a:bodyPr/>
        <a:lstStyle/>
        <a:p>
          <a:endParaRPr lang="ru-RU"/>
        </a:p>
      </dgm:t>
    </dgm:pt>
    <dgm:pt modelId="{91C931A5-1387-4EA2-8189-4A26464311C4}" type="sibTrans" cxnId="{55C37B85-5AE1-48E6-AC16-F433619E4A65}">
      <dgm:prSet/>
      <dgm:spPr/>
      <dgm:t>
        <a:bodyPr/>
        <a:lstStyle/>
        <a:p>
          <a:endParaRPr lang="ru-RU"/>
        </a:p>
      </dgm:t>
    </dgm:pt>
    <dgm:pt modelId="{42A62BA8-6663-4F25-B467-77D3360B0EB1}">
      <dgm:prSet/>
      <dgm:spPr/>
      <dgm:t>
        <a:bodyPr/>
        <a:lstStyle/>
        <a:p>
          <a:pPr rtl="0"/>
          <a:r>
            <a:rPr lang="ru-RU" smtClean="0"/>
            <a:t>- обеспечение целевого финансирования государственных программ (в первую очередь социальных);</a:t>
          </a:r>
          <a:endParaRPr lang="ru-RU"/>
        </a:p>
      </dgm:t>
    </dgm:pt>
    <dgm:pt modelId="{6104A8B2-E839-4D3E-911F-B29FB4172C92}" type="parTrans" cxnId="{10D5E121-DF30-4E6E-BB20-F5D0BCDB75C2}">
      <dgm:prSet/>
      <dgm:spPr/>
      <dgm:t>
        <a:bodyPr/>
        <a:lstStyle/>
        <a:p>
          <a:endParaRPr lang="ru-RU"/>
        </a:p>
      </dgm:t>
    </dgm:pt>
    <dgm:pt modelId="{70613BFB-BF8E-46AA-B7B2-0526875A02F1}" type="sibTrans" cxnId="{10D5E121-DF30-4E6E-BB20-F5D0BCDB75C2}">
      <dgm:prSet/>
      <dgm:spPr/>
      <dgm:t>
        <a:bodyPr/>
        <a:lstStyle/>
        <a:p>
          <a:endParaRPr lang="ru-RU"/>
        </a:p>
      </dgm:t>
    </dgm:pt>
    <dgm:pt modelId="{B7B09794-9711-4E0C-8A65-E001BBF476DF}">
      <dgm:prSet/>
      <dgm:spPr/>
      <dgm:t>
        <a:bodyPr/>
        <a:lstStyle/>
        <a:p>
          <a:pPr rtl="0"/>
          <a:r>
            <a:rPr lang="ru-RU" smtClean="0"/>
            <a:t>- широкое инвестирование в сферу наукоемкого и высокотехнологичного производства;</a:t>
          </a:r>
          <a:endParaRPr lang="ru-RU"/>
        </a:p>
      </dgm:t>
    </dgm:pt>
    <dgm:pt modelId="{AB415050-5DDE-4B0B-AB16-171D49E1687F}" type="parTrans" cxnId="{864AB37D-191A-4468-8C73-B87B53E400DE}">
      <dgm:prSet/>
      <dgm:spPr/>
      <dgm:t>
        <a:bodyPr/>
        <a:lstStyle/>
        <a:p>
          <a:endParaRPr lang="ru-RU"/>
        </a:p>
      </dgm:t>
    </dgm:pt>
    <dgm:pt modelId="{1C754E7A-D969-4C7B-8212-1B1BBCB82842}" type="sibTrans" cxnId="{864AB37D-191A-4468-8C73-B87B53E400DE}">
      <dgm:prSet/>
      <dgm:spPr/>
      <dgm:t>
        <a:bodyPr/>
        <a:lstStyle/>
        <a:p>
          <a:endParaRPr lang="ru-RU"/>
        </a:p>
      </dgm:t>
    </dgm:pt>
    <dgm:pt modelId="{7C4C3CFD-0512-450E-A460-36ABEC9A45B0}">
      <dgm:prSet/>
      <dgm:spPr/>
      <dgm:t>
        <a:bodyPr/>
        <a:lstStyle/>
        <a:p>
          <a:pPr rtl="0"/>
          <a:r>
            <a:rPr lang="ru-RU" smtClean="0"/>
            <a:t>- создание необходимых условий для свободной конкуренции на рынке;</a:t>
          </a:r>
          <a:endParaRPr lang="ru-RU"/>
        </a:p>
      </dgm:t>
    </dgm:pt>
    <dgm:pt modelId="{31E73360-3F5C-4693-9D24-DEAAA6F75B0A}" type="parTrans" cxnId="{788B62A0-5754-48E9-9C2E-8C66E809015A}">
      <dgm:prSet/>
      <dgm:spPr/>
      <dgm:t>
        <a:bodyPr/>
        <a:lstStyle/>
        <a:p>
          <a:endParaRPr lang="ru-RU"/>
        </a:p>
      </dgm:t>
    </dgm:pt>
    <dgm:pt modelId="{08E2A1F0-C5F5-40D1-96E8-A70B29CDAF08}" type="sibTrans" cxnId="{788B62A0-5754-48E9-9C2E-8C66E809015A}">
      <dgm:prSet/>
      <dgm:spPr/>
      <dgm:t>
        <a:bodyPr/>
        <a:lstStyle/>
        <a:p>
          <a:endParaRPr lang="ru-RU"/>
        </a:p>
      </dgm:t>
    </dgm:pt>
    <dgm:pt modelId="{0E88E890-EFAD-467E-9539-92FA2CE6FD45}">
      <dgm:prSet/>
      <dgm:spPr/>
      <dgm:t>
        <a:bodyPr/>
        <a:lstStyle/>
        <a:p>
          <a:pPr rtl="0"/>
          <a:r>
            <a:rPr lang="ru-RU" smtClean="0"/>
            <a:t>- уменьшение последствий воздействия мировых финансовых кризисов на национальную экономику;</a:t>
          </a:r>
          <a:endParaRPr lang="ru-RU"/>
        </a:p>
      </dgm:t>
    </dgm:pt>
    <dgm:pt modelId="{2AA45521-C97A-434B-B9B1-CF42896C845B}" type="parTrans" cxnId="{CAB0C834-79F6-48FC-BBC9-B092BD1DE3DC}">
      <dgm:prSet/>
      <dgm:spPr/>
      <dgm:t>
        <a:bodyPr/>
        <a:lstStyle/>
        <a:p>
          <a:endParaRPr lang="ru-RU"/>
        </a:p>
      </dgm:t>
    </dgm:pt>
    <dgm:pt modelId="{C6245A3D-F0B4-4EC3-9C82-25C66235A5EE}" type="sibTrans" cxnId="{CAB0C834-79F6-48FC-BBC9-B092BD1DE3DC}">
      <dgm:prSet/>
      <dgm:spPr/>
      <dgm:t>
        <a:bodyPr/>
        <a:lstStyle/>
        <a:p>
          <a:endParaRPr lang="ru-RU"/>
        </a:p>
      </dgm:t>
    </dgm:pt>
    <dgm:pt modelId="{9C3A891B-CB63-4F75-92E2-50A1729CFA8D}">
      <dgm:prSet/>
      <dgm:spPr/>
      <dgm:t>
        <a:bodyPr/>
        <a:lstStyle/>
        <a:p>
          <a:pPr rtl="0"/>
          <a:r>
            <a:rPr lang="ru-RU" smtClean="0"/>
            <a:t>- преодоление разногласий между органами управления разных уровней по поводу распределения и использования ресурсов национальной бюджетной системы;</a:t>
          </a:r>
          <a:endParaRPr lang="ru-RU"/>
        </a:p>
      </dgm:t>
    </dgm:pt>
    <dgm:pt modelId="{45C75657-0585-47F2-B274-50057715D9C0}" type="parTrans" cxnId="{752B8761-721B-4942-9117-114A60A92F60}">
      <dgm:prSet/>
      <dgm:spPr/>
      <dgm:t>
        <a:bodyPr/>
        <a:lstStyle/>
        <a:p>
          <a:endParaRPr lang="ru-RU"/>
        </a:p>
      </dgm:t>
    </dgm:pt>
    <dgm:pt modelId="{3F481637-0A7F-4EE3-AA71-B4CD424ED220}" type="sibTrans" cxnId="{752B8761-721B-4942-9117-114A60A92F60}">
      <dgm:prSet/>
      <dgm:spPr/>
      <dgm:t>
        <a:bodyPr/>
        <a:lstStyle/>
        <a:p>
          <a:endParaRPr lang="ru-RU"/>
        </a:p>
      </dgm:t>
    </dgm:pt>
    <dgm:pt modelId="{2A4E124F-26D9-48CC-BFA3-1D60E6247D3F}" type="pres">
      <dgm:prSet presAssocID="{CFFF81F2-75E5-40E9-95E9-3E85C44DF31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7EA05DC-309D-457E-B127-70EC3C2406B0}" type="pres">
      <dgm:prSet presAssocID="{CFFF81F2-75E5-40E9-95E9-3E85C44DF31E}" presName="Name1" presStyleCnt="0"/>
      <dgm:spPr/>
    </dgm:pt>
    <dgm:pt modelId="{E0F74BB3-772F-456A-9A15-E1083B6EF7A7}" type="pres">
      <dgm:prSet presAssocID="{CFFF81F2-75E5-40E9-95E9-3E85C44DF31E}" presName="cycle" presStyleCnt="0"/>
      <dgm:spPr/>
    </dgm:pt>
    <dgm:pt modelId="{7469FC94-D453-47CF-94FD-65AF393BD30F}" type="pres">
      <dgm:prSet presAssocID="{CFFF81F2-75E5-40E9-95E9-3E85C44DF31E}" presName="srcNode" presStyleLbl="node1" presStyleIdx="0" presStyleCnt="6"/>
      <dgm:spPr/>
    </dgm:pt>
    <dgm:pt modelId="{F1217391-6327-4A7F-8680-F88B5F769464}" type="pres">
      <dgm:prSet presAssocID="{CFFF81F2-75E5-40E9-95E9-3E85C44DF31E}" presName="conn" presStyleLbl="parChTrans1D2" presStyleIdx="0" presStyleCnt="1"/>
      <dgm:spPr/>
      <dgm:t>
        <a:bodyPr/>
        <a:lstStyle/>
        <a:p>
          <a:endParaRPr lang="ru-RU"/>
        </a:p>
      </dgm:t>
    </dgm:pt>
    <dgm:pt modelId="{B59B0590-1AE5-4C58-B943-7A1133740CD9}" type="pres">
      <dgm:prSet presAssocID="{CFFF81F2-75E5-40E9-95E9-3E85C44DF31E}" presName="extraNode" presStyleLbl="node1" presStyleIdx="0" presStyleCnt="6"/>
      <dgm:spPr/>
    </dgm:pt>
    <dgm:pt modelId="{42A75996-F64C-4A60-ACBC-9F0E89CD0356}" type="pres">
      <dgm:prSet presAssocID="{CFFF81F2-75E5-40E9-95E9-3E85C44DF31E}" presName="dstNode" presStyleLbl="node1" presStyleIdx="0" presStyleCnt="6"/>
      <dgm:spPr/>
    </dgm:pt>
    <dgm:pt modelId="{F471C4B9-ACFE-4A02-BBA3-E45BEFFF8449}" type="pres">
      <dgm:prSet presAssocID="{C7C21623-4465-4132-9851-B9651D52D7E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C9CA1-ED46-4CDE-8503-55BB83FADE45}" type="pres">
      <dgm:prSet presAssocID="{C7C21623-4465-4132-9851-B9651D52D7EA}" presName="accent_1" presStyleCnt="0"/>
      <dgm:spPr/>
    </dgm:pt>
    <dgm:pt modelId="{E72E0A6C-1085-409F-8724-1B9C874DE161}" type="pres">
      <dgm:prSet presAssocID="{C7C21623-4465-4132-9851-B9651D52D7EA}" presName="accentRepeatNode" presStyleLbl="solidFgAcc1" presStyleIdx="0" presStyleCnt="6"/>
      <dgm:spPr/>
    </dgm:pt>
    <dgm:pt modelId="{051FB4A6-2F2D-456C-BA09-621B5B5AF084}" type="pres">
      <dgm:prSet presAssocID="{42A62BA8-6663-4F25-B467-77D3360B0EB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51E20-6110-4D74-89B1-67CC442A81D5}" type="pres">
      <dgm:prSet presAssocID="{42A62BA8-6663-4F25-B467-77D3360B0EB1}" presName="accent_2" presStyleCnt="0"/>
      <dgm:spPr/>
    </dgm:pt>
    <dgm:pt modelId="{37721D63-6906-4F5E-B8B4-E89158C644CC}" type="pres">
      <dgm:prSet presAssocID="{42A62BA8-6663-4F25-B467-77D3360B0EB1}" presName="accentRepeatNode" presStyleLbl="solidFgAcc1" presStyleIdx="1" presStyleCnt="6"/>
      <dgm:spPr/>
    </dgm:pt>
    <dgm:pt modelId="{47CD592A-6352-460C-AA4E-C3A3580FE589}" type="pres">
      <dgm:prSet presAssocID="{B7B09794-9711-4E0C-8A65-E001BBF476DF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B61B0-F9FB-4953-BBBE-415C8807137B}" type="pres">
      <dgm:prSet presAssocID="{B7B09794-9711-4E0C-8A65-E001BBF476DF}" presName="accent_3" presStyleCnt="0"/>
      <dgm:spPr/>
    </dgm:pt>
    <dgm:pt modelId="{0D9116A3-4DB9-44FA-9671-A6F8D39984B5}" type="pres">
      <dgm:prSet presAssocID="{B7B09794-9711-4E0C-8A65-E001BBF476DF}" presName="accentRepeatNode" presStyleLbl="solidFgAcc1" presStyleIdx="2" presStyleCnt="6"/>
      <dgm:spPr/>
    </dgm:pt>
    <dgm:pt modelId="{00594056-5B9F-4DE5-875B-11D194F0E4D7}" type="pres">
      <dgm:prSet presAssocID="{7C4C3CFD-0512-450E-A460-36ABEC9A45B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EF0E30-A583-4E45-9AB5-4BB7DDE48818}" type="pres">
      <dgm:prSet presAssocID="{7C4C3CFD-0512-450E-A460-36ABEC9A45B0}" presName="accent_4" presStyleCnt="0"/>
      <dgm:spPr/>
    </dgm:pt>
    <dgm:pt modelId="{9629E795-52DD-4CA5-8139-7CA99FE07EAF}" type="pres">
      <dgm:prSet presAssocID="{7C4C3CFD-0512-450E-A460-36ABEC9A45B0}" presName="accentRepeatNode" presStyleLbl="solidFgAcc1" presStyleIdx="3" presStyleCnt="6"/>
      <dgm:spPr/>
    </dgm:pt>
    <dgm:pt modelId="{310B9747-37A4-42D3-85E6-73F2699B4658}" type="pres">
      <dgm:prSet presAssocID="{0E88E890-EFAD-467E-9539-92FA2CE6FD45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E24B5C-C229-4BAC-B29E-D8F09FFAB4E2}" type="pres">
      <dgm:prSet presAssocID="{0E88E890-EFAD-467E-9539-92FA2CE6FD45}" presName="accent_5" presStyleCnt="0"/>
      <dgm:spPr/>
    </dgm:pt>
    <dgm:pt modelId="{2EE92677-2964-4045-A579-5AA88AF38A69}" type="pres">
      <dgm:prSet presAssocID="{0E88E890-EFAD-467E-9539-92FA2CE6FD45}" presName="accentRepeatNode" presStyleLbl="solidFgAcc1" presStyleIdx="4" presStyleCnt="6"/>
      <dgm:spPr/>
    </dgm:pt>
    <dgm:pt modelId="{22C7584D-ADA3-47B4-A905-5DEE724EAA4B}" type="pres">
      <dgm:prSet presAssocID="{9C3A891B-CB63-4F75-92E2-50A1729CFA8D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DA7ED7-FC69-4F0A-857A-04E7D3BAE66D}" type="pres">
      <dgm:prSet presAssocID="{9C3A891B-CB63-4F75-92E2-50A1729CFA8D}" presName="accent_6" presStyleCnt="0"/>
      <dgm:spPr/>
    </dgm:pt>
    <dgm:pt modelId="{E8F8A62C-6BE5-498B-8907-F4233B98F00E}" type="pres">
      <dgm:prSet presAssocID="{9C3A891B-CB63-4F75-92E2-50A1729CFA8D}" presName="accentRepeatNode" presStyleLbl="solidFgAcc1" presStyleIdx="5" presStyleCnt="6"/>
      <dgm:spPr/>
    </dgm:pt>
  </dgm:ptLst>
  <dgm:cxnLst>
    <dgm:cxn modelId="{9351641C-C7AE-4167-B625-89B2829E8B03}" type="presOf" srcId="{9C3A891B-CB63-4F75-92E2-50A1729CFA8D}" destId="{22C7584D-ADA3-47B4-A905-5DEE724EAA4B}" srcOrd="0" destOrd="0" presId="urn:microsoft.com/office/officeart/2008/layout/VerticalCurvedList"/>
    <dgm:cxn modelId="{55C37B85-5AE1-48E6-AC16-F433619E4A65}" srcId="{CFFF81F2-75E5-40E9-95E9-3E85C44DF31E}" destId="{C7C21623-4465-4132-9851-B9651D52D7EA}" srcOrd="0" destOrd="0" parTransId="{56A0EFAC-23A7-4A73-A9F9-83C1C5A0268F}" sibTransId="{91C931A5-1387-4EA2-8189-4A26464311C4}"/>
    <dgm:cxn modelId="{EF0A43F9-3EE3-486B-A6C8-C6D3464B9130}" type="presOf" srcId="{7C4C3CFD-0512-450E-A460-36ABEC9A45B0}" destId="{00594056-5B9F-4DE5-875B-11D194F0E4D7}" srcOrd="0" destOrd="0" presId="urn:microsoft.com/office/officeart/2008/layout/VerticalCurvedList"/>
    <dgm:cxn modelId="{CAB0C834-79F6-48FC-BBC9-B092BD1DE3DC}" srcId="{CFFF81F2-75E5-40E9-95E9-3E85C44DF31E}" destId="{0E88E890-EFAD-467E-9539-92FA2CE6FD45}" srcOrd="4" destOrd="0" parTransId="{2AA45521-C97A-434B-B9B1-CF42896C845B}" sibTransId="{C6245A3D-F0B4-4EC3-9C82-25C66235A5EE}"/>
    <dgm:cxn modelId="{24FF6265-36F3-426F-8B1C-F9D6027ED59A}" type="presOf" srcId="{B7B09794-9711-4E0C-8A65-E001BBF476DF}" destId="{47CD592A-6352-460C-AA4E-C3A3580FE589}" srcOrd="0" destOrd="0" presId="urn:microsoft.com/office/officeart/2008/layout/VerticalCurvedList"/>
    <dgm:cxn modelId="{10D5E121-DF30-4E6E-BB20-F5D0BCDB75C2}" srcId="{CFFF81F2-75E5-40E9-95E9-3E85C44DF31E}" destId="{42A62BA8-6663-4F25-B467-77D3360B0EB1}" srcOrd="1" destOrd="0" parTransId="{6104A8B2-E839-4D3E-911F-B29FB4172C92}" sibTransId="{70613BFB-BF8E-46AA-B7B2-0526875A02F1}"/>
    <dgm:cxn modelId="{B0716B03-05D4-4854-B831-425693FF9424}" type="presOf" srcId="{0E88E890-EFAD-467E-9539-92FA2CE6FD45}" destId="{310B9747-37A4-42D3-85E6-73F2699B4658}" srcOrd="0" destOrd="0" presId="urn:microsoft.com/office/officeart/2008/layout/VerticalCurvedList"/>
    <dgm:cxn modelId="{864AB37D-191A-4468-8C73-B87B53E400DE}" srcId="{CFFF81F2-75E5-40E9-95E9-3E85C44DF31E}" destId="{B7B09794-9711-4E0C-8A65-E001BBF476DF}" srcOrd="2" destOrd="0" parTransId="{AB415050-5DDE-4B0B-AB16-171D49E1687F}" sibTransId="{1C754E7A-D969-4C7B-8212-1B1BBCB82842}"/>
    <dgm:cxn modelId="{788B62A0-5754-48E9-9C2E-8C66E809015A}" srcId="{CFFF81F2-75E5-40E9-95E9-3E85C44DF31E}" destId="{7C4C3CFD-0512-450E-A460-36ABEC9A45B0}" srcOrd="3" destOrd="0" parTransId="{31E73360-3F5C-4693-9D24-DEAAA6F75B0A}" sibTransId="{08E2A1F0-C5F5-40D1-96E8-A70B29CDAF08}"/>
    <dgm:cxn modelId="{8CAA23A3-211C-4589-BFF9-5509DC3F3E27}" type="presOf" srcId="{91C931A5-1387-4EA2-8189-4A26464311C4}" destId="{F1217391-6327-4A7F-8680-F88B5F769464}" srcOrd="0" destOrd="0" presId="urn:microsoft.com/office/officeart/2008/layout/VerticalCurvedList"/>
    <dgm:cxn modelId="{62E8AF7C-6512-48AA-98B5-4C7AFA661A99}" type="presOf" srcId="{42A62BA8-6663-4F25-B467-77D3360B0EB1}" destId="{051FB4A6-2F2D-456C-BA09-621B5B5AF084}" srcOrd="0" destOrd="0" presId="urn:microsoft.com/office/officeart/2008/layout/VerticalCurvedList"/>
    <dgm:cxn modelId="{752B8761-721B-4942-9117-114A60A92F60}" srcId="{CFFF81F2-75E5-40E9-95E9-3E85C44DF31E}" destId="{9C3A891B-CB63-4F75-92E2-50A1729CFA8D}" srcOrd="5" destOrd="0" parTransId="{45C75657-0585-47F2-B274-50057715D9C0}" sibTransId="{3F481637-0A7F-4EE3-AA71-B4CD424ED220}"/>
    <dgm:cxn modelId="{0983798A-18FE-4E3D-907A-22499533683A}" type="presOf" srcId="{C7C21623-4465-4132-9851-B9651D52D7EA}" destId="{F471C4B9-ACFE-4A02-BBA3-E45BEFFF8449}" srcOrd="0" destOrd="0" presId="urn:microsoft.com/office/officeart/2008/layout/VerticalCurvedList"/>
    <dgm:cxn modelId="{EF190232-CB5D-4DD9-91FE-A3B7124380B2}" type="presOf" srcId="{CFFF81F2-75E5-40E9-95E9-3E85C44DF31E}" destId="{2A4E124F-26D9-48CC-BFA3-1D60E6247D3F}" srcOrd="0" destOrd="0" presId="urn:microsoft.com/office/officeart/2008/layout/VerticalCurvedList"/>
    <dgm:cxn modelId="{70ABBFA4-DDEE-4384-8B29-C0E5DC353C7A}" type="presParOf" srcId="{2A4E124F-26D9-48CC-BFA3-1D60E6247D3F}" destId="{B7EA05DC-309D-457E-B127-70EC3C2406B0}" srcOrd="0" destOrd="0" presId="urn:microsoft.com/office/officeart/2008/layout/VerticalCurvedList"/>
    <dgm:cxn modelId="{1DDCE94F-ADCA-43E0-82B8-F8562E5A3A57}" type="presParOf" srcId="{B7EA05DC-309D-457E-B127-70EC3C2406B0}" destId="{E0F74BB3-772F-456A-9A15-E1083B6EF7A7}" srcOrd="0" destOrd="0" presId="urn:microsoft.com/office/officeart/2008/layout/VerticalCurvedList"/>
    <dgm:cxn modelId="{D8E32BF4-D425-41D8-A5CE-D693403B60A5}" type="presParOf" srcId="{E0F74BB3-772F-456A-9A15-E1083B6EF7A7}" destId="{7469FC94-D453-47CF-94FD-65AF393BD30F}" srcOrd="0" destOrd="0" presId="urn:microsoft.com/office/officeart/2008/layout/VerticalCurvedList"/>
    <dgm:cxn modelId="{BB6292DA-21B7-40AC-8DA8-5DE43B00E6C8}" type="presParOf" srcId="{E0F74BB3-772F-456A-9A15-E1083B6EF7A7}" destId="{F1217391-6327-4A7F-8680-F88B5F769464}" srcOrd="1" destOrd="0" presId="urn:microsoft.com/office/officeart/2008/layout/VerticalCurvedList"/>
    <dgm:cxn modelId="{58C1D016-D2FF-4E53-940A-F6BF21FF6592}" type="presParOf" srcId="{E0F74BB3-772F-456A-9A15-E1083B6EF7A7}" destId="{B59B0590-1AE5-4C58-B943-7A1133740CD9}" srcOrd="2" destOrd="0" presId="urn:microsoft.com/office/officeart/2008/layout/VerticalCurvedList"/>
    <dgm:cxn modelId="{94103927-1A15-425E-BA14-1F9B16F2FD19}" type="presParOf" srcId="{E0F74BB3-772F-456A-9A15-E1083B6EF7A7}" destId="{42A75996-F64C-4A60-ACBC-9F0E89CD0356}" srcOrd="3" destOrd="0" presId="urn:microsoft.com/office/officeart/2008/layout/VerticalCurvedList"/>
    <dgm:cxn modelId="{0ED54F5F-F29F-4249-B5C9-4EFB0BF69986}" type="presParOf" srcId="{B7EA05DC-309D-457E-B127-70EC3C2406B0}" destId="{F471C4B9-ACFE-4A02-BBA3-E45BEFFF8449}" srcOrd="1" destOrd="0" presId="urn:microsoft.com/office/officeart/2008/layout/VerticalCurvedList"/>
    <dgm:cxn modelId="{1D23F818-6AEC-40C4-B76B-95B93DBE5387}" type="presParOf" srcId="{B7EA05DC-309D-457E-B127-70EC3C2406B0}" destId="{99CC9CA1-ED46-4CDE-8503-55BB83FADE45}" srcOrd="2" destOrd="0" presId="urn:microsoft.com/office/officeart/2008/layout/VerticalCurvedList"/>
    <dgm:cxn modelId="{CDD93633-45E1-4C91-B43F-6A8E1501643E}" type="presParOf" srcId="{99CC9CA1-ED46-4CDE-8503-55BB83FADE45}" destId="{E72E0A6C-1085-409F-8724-1B9C874DE161}" srcOrd="0" destOrd="0" presId="urn:microsoft.com/office/officeart/2008/layout/VerticalCurvedList"/>
    <dgm:cxn modelId="{1D9959FC-F845-4101-8AEE-19D590C1FC01}" type="presParOf" srcId="{B7EA05DC-309D-457E-B127-70EC3C2406B0}" destId="{051FB4A6-2F2D-456C-BA09-621B5B5AF084}" srcOrd="3" destOrd="0" presId="urn:microsoft.com/office/officeart/2008/layout/VerticalCurvedList"/>
    <dgm:cxn modelId="{D1740676-7B6F-4989-829A-1BAC179A59E0}" type="presParOf" srcId="{B7EA05DC-309D-457E-B127-70EC3C2406B0}" destId="{FEC51E20-6110-4D74-89B1-67CC442A81D5}" srcOrd="4" destOrd="0" presId="urn:microsoft.com/office/officeart/2008/layout/VerticalCurvedList"/>
    <dgm:cxn modelId="{6F600791-CD37-4526-BC16-D253C788BFE3}" type="presParOf" srcId="{FEC51E20-6110-4D74-89B1-67CC442A81D5}" destId="{37721D63-6906-4F5E-B8B4-E89158C644CC}" srcOrd="0" destOrd="0" presId="urn:microsoft.com/office/officeart/2008/layout/VerticalCurvedList"/>
    <dgm:cxn modelId="{D3587370-420F-4DA6-A3A3-B0F5BEE4CE36}" type="presParOf" srcId="{B7EA05DC-309D-457E-B127-70EC3C2406B0}" destId="{47CD592A-6352-460C-AA4E-C3A3580FE589}" srcOrd="5" destOrd="0" presId="urn:microsoft.com/office/officeart/2008/layout/VerticalCurvedList"/>
    <dgm:cxn modelId="{82539622-3541-4AD4-A661-78CE9024B78B}" type="presParOf" srcId="{B7EA05DC-309D-457E-B127-70EC3C2406B0}" destId="{A2FB61B0-F9FB-4953-BBBE-415C8807137B}" srcOrd="6" destOrd="0" presId="urn:microsoft.com/office/officeart/2008/layout/VerticalCurvedList"/>
    <dgm:cxn modelId="{24A65B09-F8C7-4A8D-A6B9-6049784287F2}" type="presParOf" srcId="{A2FB61B0-F9FB-4953-BBBE-415C8807137B}" destId="{0D9116A3-4DB9-44FA-9671-A6F8D39984B5}" srcOrd="0" destOrd="0" presId="urn:microsoft.com/office/officeart/2008/layout/VerticalCurvedList"/>
    <dgm:cxn modelId="{F0735197-53EE-4385-9949-CABBEAE55DC4}" type="presParOf" srcId="{B7EA05DC-309D-457E-B127-70EC3C2406B0}" destId="{00594056-5B9F-4DE5-875B-11D194F0E4D7}" srcOrd="7" destOrd="0" presId="urn:microsoft.com/office/officeart/2008/layout/VerticalCurvedList"/>
    <dgm:cxn modelId="{7A45118D-C9D9-4F31-844A-094E40FD2F52}" type="presParOf" srcId="{B7EA05DC-309D-457E-B127-70EC3C2406B0}" destId="{58EF0E30-A583-4E45-9AB5-4BB7DDE48818}" srcOrd="8" destOrd="0" presId="urn:microsoft.com/office/officeart/2008/layout/VerticalCurvedList"/>
    <dgm:cxn modelId="{3B78BCF2-DFFF-4912-981E-5E2EF6E65D4B}" type="presParOf" srcId="{58EF0E30-A583-4E45-9AB5-4BB7DDE48818}" destId="{9629E795-52DD-4CA5-8139-7CA99FE07EAF}" srcOrd="0" destOrd="0" presId="urn:microsoft.com/office/officeart/2008/layout/VerticalCurvedList"/>
    <dgm:cxn modelId="{301C96C6-466E-4DC7-96C5-F3B4780E43B1}" type="presParOf" srcId="{B7EA05DC-309D-457E-B127-70EC3C2406B0}" destId="{310B9747-37A4-42D3-85E6-73F2699B4658}" srcOrd="9" destOrd="0" presId="urn:microsoft.com/office/officeart/2008/layout/VerticalCurvedList"/>
    <dgm:cxn modelId="{215192B6-02C7-4501-8F22-20C88009211B}" type="presParOf" srcId="{B7EA05DC-309D-457E-B127-70EC3C2406B0}" destId="{7AE24B5C-C229-4BAC-B29E-D8F09FFAB4E2}" srcOrd="10" destOrd="0" presId="urn:microsoft.com/office/officeart/2008/layout/VerticalCurvedList"/>
    <dgm:cxn modelId="{96BC819E-AF1B-4D66-B084-D3CBE1D81FF0}" type="presParOf" srcId="{7AE24B5C-C229-4BAC-B29E-D8F09FFAB4E2}" destId="{2EE92677-2964-4045-A579-5AA88AF38A69}" srcOrd="0" destOrd="0" presId="urn:microsoft.com/office/officeart/2008/layout/VerticalCurvedList"/>
    <dgm:cxn modelId="{7B9C8162-3A00-4A8F-8AC9-84F702F35B02}" type="presParOf" srcId="{B7EA05DC-309D-457E-B127-70EC3C2406B0}" destId="{22C7584D-ADA3-47B4-A905-5DEE724EAA4B}" srcOrd="11" destOrd="0" presId="urn:microsoft.com/office/officeart/2008/layout/VerticalCurvedList"/>
    <dgm:cxn modelId="{62CEF6BB-4580-48E4-AF26-2BB271F809CA}" type="presParOf" srcId="{B7EA05DC-309D-457E-B127-70EC3C2406B0}" destId="{ACDA7ED7-FC69-4F0A-857A-04E7D3BAE66D}" srcOrd="12" destOrd="0" presId="urn:microsoft.com/office/officeart/2008/layout/VerticalCurvedList"/>
    <dgm:cxn modelId="{47DCACD5-FA01-4AB4-84DF-E4A7ED4ECA38}" type="presParOf" srcId="{ACDA7ED7-FC69-4F0A-857A-04E7D3BAE66D}" destId="{E8F8A62C-6BE5-498B-8907-F4233B98F00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88C5F9-A699-4155-81B9-E97A6A0754CB}" type="doc">
      <dgm:prSet loTypeId="urn:microsoft.com/office/officeart/2005/8/layout/lProcess3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8D520A-84F0-4785-B587-8AABC40467B8}">
      <dgm:prSet/>
      <dgm:spPr/>
      <dgm:t>
        <a:bodyPr/>
        <a:lstStyle/>
        <a:p>
          <a:pPr rtl="0"/>
          <a:r>
            <a:rPr lang="ru-RU" baseline="0" dirty="0" smtClean="0"/>
            <a:t>национальные интересы России в финансовой сфере</a:t>
          </a:r>
          <a:endParaRPr lang="ru-RU" dirty="0"/>
        </a:p>
      </dgm:t>
    </dgm:pt>
    <dgm:pt modelId="{64E47402-0771-4944-9AF8-F09FEF894701}" type="parTrans" cxnId="{09533742-B0A2-4988-BCE3-842B6448CE28}">
      <dgm:prSet/>
      <dgm:spPr/>
      <dgm:t>
        <a:bodyPr/>
        <a:lstStyle/>
        <a:p>
          <a:endParaRPr lang="ru-RU"/>
        </a:p>
      </dgm:t>
    </dgm:pt>
    <dgm:pt modelId="{61FBC6FB-00E4-422F-B7B9-CB9FD595075F}" type="sibTrans" cxnId="{09533742-B0A2-4988-BCE3-842B6448CE28}">
      <dgm:prSet/>
      <dgm:spPr/>
      <dgm:t>
        <a:bodyPr/>
        <a:lstStyle/>
        <a:p>
          <a:endParaRPr lang="ru-RU"/>
        </a:p>
      </dgm:t>
    </dgm:pt>
    <dgm:pt modelId="{B5A21229-B7AF-4CFE-B54E-7D05A02B4CC2}" type="pres">
      <dgm:prSet presAssocID="{D488C5F9-A699-4155-81B9-E97A6A0754C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01546F-ACC6-4BDA-BCAA-734DAB449484}" type="pres">
      <dgm:prSet presAssocID="{958D520A-84F0-4785-B587-8AABC40467B8}" presName="horFlow" presStyleCnt="0"/>
      <dgm:spPr/>
    </dgm:pt>
    <dgm:pt modelId="{12B72DFD-FC5E-4C47-85F7-AB05494E4114}" type="pres">
      <dgm:prSet presAssocID="{958D520A-84F0-4785-B587-8AABC40467B8}" presName="bigChev" presStyleLbl="node1" presStyleIdx="0" presStyleCnt="1" custScaleX="265729" custLinFactNeighborX="-17144" custLinFactNeighborY="-57220"/>
      <dgm:spPr/>
      <dgm:t>
        <a:bodyPr/>
        <a:lstStyle/>
        <a:p>
          <a:endParaRPr lang="ru-RU"/>
        </a:p>
      </dgm:t>
    </dgm:pt>
  </dgm:ptLst>
  <dgm:cxnLst>
    <dgm:cxn modelId="{6C454ABC-E081-4BF9-8372-1C2E33FE11A8}" type="presOf" srcId="{D488C5F9-A699-4155-81B9-E97A6A0754CB}" destId="{B5A21229-B7AF-4CFE-B54E-7D05A02B4CC2}" srcOrd="0" destOrd="0" presId="urn:microsoft.com/office/officeart/2005/8/layout/lProcess3"/>
    <dgm:cxn modelId="{63221473-8D0F-4E7E-AC14-280C9547E44D}" type="presOf" srcId="{958D520A-84F0-4785-B587-8AABC40467B8}" destId="{12B72DFD-FC5E-4C47-85F7-AB05494E4114}" srcOrd="0" destOrd="0" presId="urn:microsoft.com/office/officeart/2005/8/layout/lProcess3"/>
    <dgm:cxn modelId="{09533742-B0A2-4988-BCE3-842B6448CE28}" srcId="{D488C5F9-A699-4155-81B9-E97A6A0754CB}" destId="{958D520A-84F0-4785-B587-8AABC40467B8}" srcOrd="0" destOrd="0" parTransId="{64E47402-0771-4944-9AF8-F09FEF894701}" sibTransId="{61FBC6FB-00E4-422F-B7B9-CB9FD595075F}"/>
    <dgm:cxn modelId="{9EC1B0B4-28E3-4549-8C23-CA2D5811DCE2}" type="presParOf" srcId="{B5A21229-B7AF-4CFE-B54E-7D05A02B4CC2}" destId="{E601546F-ACC6-4BDA-BCAA-734DAB449484}" srcOrd="0" destOrd="0" presId="urn:microsoft.com/office/officeart/2005/8/layout/lProcess3"/>
    <dgm:cxn modelId="{5607B62D-71C3-4927-A6E2-D98C430388FE}" type="presParOf" srcId="{E601546F-ACC6-4BDA-BCAA-734DAB449484}" destId="{12B72DFD-FC5E-4C47-85F7-AB05494E411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91E589-C861-49B4-B6D5-5B41588236E2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824C38F2-778D-46E9-B38B-ABEF01D45ACE}">
      <dgm:prSet/>
      <dgm:spPr/>
      <dgm:t>
        <a:bodyPr/>
        <a:lstStyle/>
        <a:p>
          <a:pPr rtl="0"/>
          <a:r>
            <a:rPr lang="ru-RU" smtClean="0"/>
            <a:t>- усиление сдерживания инфляционных процессов в экономике и поддержание стабильно высокого курса национальной валюты;</a:t>
          </a:r>
          <a:endParaRPr lang="ru-RU"/>
        </a:p>
      </dgm:t>
    </dgm:pt>
    <dgm:pt modelId="{01563C5C-32A6-4FB7-B01D-75758A6514DE}" type="parTrans" cxnId="{EF376D8B-82B6-4EEB-97C1-B89E44E19E05}">
      <dgm:prSet/>
      <dgm:spPr/>
      <dgm:t>
        <a:bodyPr/>
        <a:lstStyle/>
        <a:p>
          <a:endParaRPr lang="ru-RU"/>
        </a:p>
      </dgm:t>
    </dgm:pt>
    <dgm:pt modelId="{3E8831A4-F7F9-4F20-83EB-84998E78A52C}" type="sibTrans" cxnId="{EF376D8B-82B6-4EEB-97C1-B89E44E19E05}">
      <dgm:prSet/>
      <dgm:spPr/>
      <dgm:t>
        <a:bodyPr/>
        <a:lstStyle/>
        <a:p>
          <a:endParaRPr lang="ru-RU"/>
        </a:p>
      </dgm:t>
    </dgm:pt>
    <dgm:pt modelId="{0AD963CB-4B4E-44D9-8009-1A6D9377E48A}">
      <dgm:prSet/>
      <dgm:spPr/>
      <dgm:t>
        <a:bodyPr/>
        <a:lstStyle/>
        <a:p>
          <a:pPr rtl="0"/>
          <a:r>
            <a:rPr lang="ru-RU" smtClean="0"/>
            <a:t>- противодействие незаконному вывозу капитала за границу;</a:t>
          </a:r>
          <a:endParaRPr lang="ru-RU"/>
        </a:p>
      </dgm:t>
    </dgm:pt>
    <dgm:pt modelId="{3F0ECB45-DF03-46DE-8A6D-F638FBF34ECA}" type="parTrans" cxnId="{CBB27ED5-38CE-4CBE-9E34-A7E5F64CCD33}">
      <dgm:prSet/>
      <dgm:spPr/>
      <dgm:t>
        <a:bodyPr/>
        <a:lstStyle/>
        <a:p>
          <a:endParaRPr lang="ru-RU"/>
        </a:p>
      </dgm:t>
    </dgm:pt>
    <dgm:pt modelId="{4973C59E-84E0-4BC4-83FB-5C563C8314C6}" type="sibTrans" cxnId="{CBB27ED5-38CE-4CBE-9E34-A7E5F64CCD33}">
      <dgm:prSet/>
      <dgm:spPr/>
      <dgm:t>
        <a:bodyPr/>
        <a:lstStyle/>
        <a:p>
          <a:endParaRPr lang="ru-RU"/>
        </a:p>
      </dgm:t>
    </dgm:pt>
    <dgm:pt modelId="{098BF237-67FD-46E5-BDB9-B277044146DC}">
      <dgm:prSet/>
      <dgm:spPr/>
      <dgm:t>
        <a:bodyPr/>
        <a:lstStyle/>
        <a:p>
          <a:pPr rtl="0"/>
          <a:r>
            <a:rPr lang="ru-RU" smtClean="0"/>
            <a:t>- привлечение иностранных инвестиций (особенно долгосрочных в промышленный сектор экономики);</a:t>
          </a:r>
          <a:endParaRPr lang="ru-RU"/>
        </a:p>
      </dgm:t>
    </dgm:pt>
    <dgm:pt modelId="{947E4088-C173-441C-A7DD-EE337A22CD99}" type="parTrans" cxnId="{35E2928B-C899-4206-AB0D-146C9FA37543}">
      <dgm:prSet/>
      <dgm:spPr/>
      <dgm:t>
        <a:bodyPr/>
        <a:lstStyle/>
        <a:p>
          <a:endParaRPr lang="ru-RU"/>
        </a:p>
      </dgm:t>
    </dgm:pt>
    <dgm:pt modelId="{82AB739C-56AE-40FD-BA42-2889EACD1DAC}" type="sibTrans" cxnId="{35E2928B-C899-4206-AB0D-146C9FA37543}">
      <dgm:prSet/>
      <dgm:spPr/>
      <dgm:t>
        <a:bodyPr/>
        <a:lstStyle/>
        <a:p>
          <a:endParaRPr lang="ru-RU"/>
        </a:p>
      </dgm:t>
    </dgm:pt>
    <dgm:pt modelId="{080D0B22-D134-47CF-8CF2-782AD2260F4B}">
      <dgm:prSet/>
      <dgm:spPr/>
      <dgm:t>
        <a:bodyPr/>
        <a:lstStyle/>
        <a:p>
          <a:pPr rtl="0"/>
          <a:r>
            <a:rPr lang="ru-RU" smtClean="0"/>
            <a:t>- принятие в кратчайшие сроки необходимых нормативно-правовых актов, обеспечивающих формирование и успешное функционирование финансово-кредитной системы страны;</a:t>
          </a:r>
          <a:endParaRPr lang="ru-RU"/>
        </a:p>
      </dgm:t>
    </dgm:pt>
    <dgm:pt modelId="{BB4400A2-CFA9-41A6-948B-DBFE103EEDCE}" type="parTrans" cxnId="{D891C4ED-7DEF-4C91-85A6-BD7BDB66AC65}">
      <dgm:prSet/>
      <dgm:spPr/>
      <dgm:t>
        <a:bodyPr/>
        <a:lstStyle/>
        <a:p>
          <a:endParaRPr lang="ru-RU"/>
        </a:p>
      </dgm:t>
    </dgm:pt>
    <dgm:pt modelId="{33FA9FB5-BA7B-4326-A1DA-D46540250A0A}" type="sibTrans" cxnId="{D891C4ED-7DEF-4C91-85A6-BD7BDB66AC65}">
      <dgm:prSet/>
      <dgm:spPr/>
      <dgm:t>
        <a:bodyPr/>
        <a:lstStyle/>
        <a:p>
          <a:endParaRPr lang="ru-RU"/>
        </a:p>
      </dgm:t>
    </dgm:pt>
    <dgm:pt modelId="{28F97CBA-05B7-4DE6-87DB-AE71BC12CF5A}">
      <dgm:prSet/>
      <dgm:spPr/>
      <dgm:t>
        <a:bodyPr/>
        <a:lstStyle/>
        <a:p>
          <a:pPr rtl="0"/>
          <a:r>
            <a:rPr lang="ru-RU" smtClean="0"/>
            <a:t>- построение эффективного правоохранительного механизма защиты государственных финансов от воздействия криминальных процессов и посягательств.</a:t>
          </a:r>
          <a:endParaRPr lang="ru-RU"/>
        </a:p>
      </dgm:t>
    </dgm:pt>
    <dgm:pt modelId="{A9DEF92C-7C2E-453B-A104-6C3DE6EB552E}" type="parTrans" cxnId="{A3505348-29F5-41B2-8127-E886C119374D}">
      <dgm:prSet/>
      <dgm:spPr/>
      <dgm:t>
        <a:bodyPr/>
        <a:lstStyle/>
        <a:p>
          <a:endParaRPr lang="ru-RU"/>
        </a:p>
      </dgm:t>
    </dgm:pt>
    <dgm:pt modelId="{FF4C7670-DF36-481B-98F7-CD683A5DEB6E}" type="sibTrans" cxnId="{A3505348-29F5-41B2-8127-E886C119374D}">
      <dgm:prSet/>
      <dgm:spPr/>
      <dgm:t>
        <a:bodyPr/>
        <a:lstStyle/>
        <a:p>
          <a:endParaRPr lang="ru-RU"/>
        </a:p>
      </dgm:t>
    </dgm:pt>
    <dgm:pt modelId="{DD57ACC8-23C4-43DF-BEAB-B3A536E0D351}" type="pres">
      <dgm:prSet presAssocID="{0C91E589-C861-49B4-B6D5-5B41588236E2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835C3672-28D3-4790-83DA-001A6254F6A5}" type="pres">
      <dgm:prSet presAssocID="{0C91E589-C861-49B4-B6D5-5B41588236E2}" presName="Name1" presStyleCnt="0"/>
      <dgm:spPr/>
    </dgm:pt>
    <dgm:pt modelId="{A3624679-5D7A-425C-AA3C-B1359723B748}" type="pres">
      <dgm:prSet presAssocID="{0C91E589-C861-49B4-B6D5-5B41588236E2}" presName="cycle" presStyleCnt="0"/>
      <dgm:spPr/>
    </dgm:pt>
    <dgm:pt modelId="{92BB0061-AC6D-4BA1-936F-3B76FE6F1FAD}" type="pres">
      <dgm:prSet presAssocID="{0C91E589-C861-49B4-B6D5-5B41588236E2}" presName="srcNode" presStyleLbl="node1" presStyleIdx="0" presStyleCnt="5"/>
      <dgm:spPr/>
    </dgm:pt>
    <dgm:pt modelId="{D9D9F409-AA5E-4CE1-BAFF-5DAFF12A6ED7}" type="pres">
      <dgm:prSet presAssocID="{0C91E589-C861-49B4-B6D5-5B41588236E2}" presName="conn" presStyleLbl="parChTrans1D2" presStyleIdx="0" presStyleCnt="1"/>
      <dgm:spPr/>
      <dgm:t>
        <a:bodyPr/>
        <a:lstStyle/>
        <a:p>
          <a:endParaRPr lang="ru-RU"/>
        </a:p>
      </dgm:t>
    </dgm:pt>
    <dgm:pt modelId="{A25E4E8D-9CE6-4416-B993-E0F33F169E00}" type="pres">
      <dgm:prSet presAssocID="{0C91E589-C861-49B4-B6D5-5B41588236E2}" presName="extraNode" presStyleLbl="node1" presStyleIdx="0" presStyleCnt="5"/>
      <dgm:spPr/>
    </dgm:pt>
    <dgm:pt modelId="{D53039C0-0CDB-4950-BD53-6F2379B6C3D2}" type="pres">
      <dgm:prSet presAssocID="{0C91E589-C861-49B4-B6D5-5B41588236E2}" presName="dstNode" presStyleLbl="node1" presStyleIdx="0" presStyleCnt="5"/>
      <dgm:spPr/>
    </dgm:pt>
    <dgm:pt modelId="{C5FBC2FC-0FA4-47C9-A458-5D30112FB242}" type="pres">
      <dgm:prSet presAssocID="{824C38F2-778D-46E9-B38B-ABEF01D45AC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E843B-F2D3-44A9-846C-38A426B0ABFB}" type="pres">
      <dgm:prSet presAssocID="{824C38F2-778D-46E9-B38B-ABEF01D45ACE}" presName="accent_1" presStyleCnt="0"/>
      <dgm:spPr/>
    </dgm:pt>
    <dgm:pt modelId="{A82AD0A1-5CD4-4F00-9A1F-B4E9927C3A11}" type="pres">
      <dgm:prSet presAssocID="{824C38F2-778D-46E9-B38B-ABEF01D45ACE}" presName="accentRepeatNode" presStyleLbl="solidFgAcc1" presStyleIdx="0" presStyleCnt="5"/>
      <dgm:spPr/>
    </dgm:pt>
    <dgm:pt modelId="{6445CCAD-1CA3-46D9-83B3-6EF32C5A1B4A}" type="pres">
      <dgm:prSet presAssocID="{0AD963CB-4B4E-44D9-8009-1A6D9377E48A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5DF44-A19B-43C4-95B5-AA16FF3A4A93}" type="pres">
      <dgm:prSet presAssocID="{0AD963CB-4B4E-44D9-8009-1A6D9377E48A}" presName="accent_2" presStyleCnt="0"/>
      <dgm:spPr/>
    </dgm:pt>
    <dgm:pt modelId="{69CB520C-C4D3-4894-991A-7F40695F0D21}" type="pres">
      <dgm:prSet presAssocID="{0AD963CB-4B4E-44D9-8009-1A6D9377E48A}" presName="accentRepeatNode" presStyleLbl="solidFgAcc1" presStyleIdx="1" presStyleCnt="5"/>
      <dgm:spPr/>
    </dgm:pt>
    <dgm:pt modelId="{2FA9D059-26AD-49DA-AD8B-0B1FB8EBBD25}" type="pres">
      <dgm:prSet presAssocID="{098BF237-67FD-46E5-BDB9-B277044146D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D5203-8938-4B00-AAF9-846215CABF81}" type="pres">
      <dgm:prSet presAssocID="{098BF237-67FD-46E5-BDB9-B277044146DC}" presName="accent_3" presStyleCnt="0"/>
      <dgm:spPr/>
    </dgm:pt>
    <dgm:pt modelId="{2A085078-C4AE-465A-BFF0-7F14F5FF43B1}" type="pres">
      <dgm:prSet presAssocID="{098BF237-67FD-46E5-BDB9-B277044146DC}" presName="accentRepeatNode" presStyleLbl="solidFgAcc1" presStyleIdx="2" presStyleCnt="5"/>
      <dgm:spPr/>
    </dgm:pt>
    <dgm:pt modelId="{BC690419-B57F-406B-807A-CEF936896226}" type="pres">
      <dgm:prSet presAssocID="{080D0B22-D134-47CF-8CF2-782AD2260F4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33157-F0E2-40B9-99E8-3E0D91A2C984}" type="pres">
      <dgm:prSet presAssocID="{080D0B22-D134-47CF-8CF2-782AD2260F4B}" presName="accent_4" presStyleCnt="0"/>
      <dgm:spPr/>
    </dgm:pt>
    <dgm:pt modelId="{6ED2DF2C-B3AC-4437-A69A-0F4CCFFF0755}" type="pres">
      <dgm:prSet presAssocID="{080D0B22-D134-47CF-8CF2-782AD2260F4B}" presName="accentRepeatNode" presStyleLbl="solidFgAcc1" presStyleIdx="3" presStyleCnt="5"/>
      <dgm:spPr/>
    </dgm:pt>
    <dgm:pt modelId="{0C624439-D264-4F4D-B6B7-F1B0C7223A01}" type="pres">
      <dgm:prSet presAssocID="{28F97CBA-05B7-4DE6-87DB-AE71BC12CF5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FE434-1ED1-4A8E-8BEF-DA408714393B}" type="pres">
      <dgm:prSet presAssocID="{28F97CBA-05B7-4DE6-87DB-AE71BC12CF5A}" presName="accent_5" presStyleCnt="0"/>
      <dgm:spPr/>
    </dgm:pt>
    <dgm:pt modelId="{4BD7558C-04B0-4384-AF49-9D0CC0C4E9CC}" type="pres">
      <dgm:prSet presAssocID="{28F97CBA-05B7-4DE6-87DB-AE71BC12CF5A}" presName="accentRepeatNode" presStyleLbl="solidFgAcc1" presStyleIdx="4" presStyleCnt="5"/>
      <dgm:spPr/>
    </dgm:pt>
  </dgm:ptLst>
  <dgm:cxnLst>
    <dgm:cxn modelId="{42A0C5FC-C7FA-4FDE-97D4-8CECA0E708B8}" type="presOf" srcId="{824C38F2-778D-46E9-B38B-ABEF01D45ACE}" destId="{C5FBC2FC-0FA4-47C9-A458-5D30112FB242}" srcOrd="0" destOrd="0" presId="urn:microsoft.com/office/officeart/2008/layout/VerticalCurvedList"/>
    <dgm:cxn modelId="{CBB27ED5-38CE-4CBE-9E34-A7E5F64CCD33}" srcId="{0C91E589-C861-49B4-B6D5-5B41588236E2}" destId="{0AD963CB-4B4E-44D9-8009-1A6D9377E48A}" srcOrd="1" destOrd="0" parTransId="{3F0ECB45-DF03-46DE-8A6D-F638FBF34ECA}" sibTransId="{4973C59E-84E0-4BC4-83FB-5C563C8314C6}"/>
    <dgm:cxn modelId="{EF376D8B-82B6-4EEB-97C1-B89E44E19E05}" srcId="{0C91E589-C861-49B4-B6D5-5B41588236E2}" destId="{824C38F2-778D-46E9-B38B-ABEF01D45ACE}" srcOrd="0" destOrd="0" parTransId="{01563C5C-32A6-4FB7-B01D-75758A6514DE}" sibTransId="{3E8831A4-F7F9-4F20-83EB-84998E78A52C}"/>
    <dgm:cxn modelId="{D891C4ED-7DEF-4C91-85A6-BD7BDB66AC65}" srcId="{0C91E589-C861-49B4-B6D5-5B41588236E2}" destId="{080D0B22-D134-47CF-8CF2-782AD2260F4B}" srcOrd="3" destOrd="0" parTransId="{BB4400A2-CFA9-41A6-948B-DBFE103EEDCE}" sibTransId="{33FA9FB5-BA7B-4326-A1DA-D46540250A0A}"/>
    <dgm:cxn modelId="{CD1F20D4-71FD-4880-AC77-380D6F3D9F3F}" type="presOf" srcId="{3E8831A4-F7F9-4F20-83EB-84998E78A52C}" destId="{D9D9F409-AA5E-4CE1-BAFF-5DAFF12A6ED7}" srcOrd="0" destOrd="0" presId="urn:microsoft.com/office/officeart/2008/layout/VerticalCurvedList"/>
    <dgm:cxn modelId="{7C1AC853-6C7F-4381-94A7-CC1D1750EFAC}" type="presOf" srcId="{098BF237-67FD-46E5-BDB9-B277044146DC}" destId="{2FA9D059-26AD-49DA-AD8B-0B1FB8EBBD25}" srcOrd="0" destOrd="0" presId="urn:microsoft.com/office/officeart/2008/layout/VerticalCurvedList"/>
    <dgm:cxn modelId="{0CF6C4D5-C582-443C-9829-4BEADDE777B4}" type="presOf" srcId="{080D0B22-D134-47CF-8CF2-782AD2260F4B}" destId="{BC690419-B57F-406B-807A-CEF936896226}" srcOrd="0" destOrd="0" presId="urn:microsoft.com/office/officeart/2008/layout/VerticalCurvedList"/>
    <dgm:cxn modelId="{AE197090-0F43-4FB8-AD5E-99855448F106}" type="presOf" srcId="{0AD963CB-4B4E-44D9-8009-1A6D9377E48A}" destId="{6445CCAD-1CA3-46D9-83B3-6EF32C5A1B4A}" srcOrd="0" destOrd="0" presId="urn:microsoft.com/office/officeart/2008/layout/VerticalCurvedList"/>
    <dgm:cxn modelId="{4F57FF90-FB09-4D0D-AE9E-AAA55DFBE828}" type="presOf" srcId="{0C91E589-C861-49B4-B6D5-5B41588236E2}" destId="{DD57ACC8-23C4-43DF-BEAB-B3A536E0D351}" srcOrd="0" destOrd="0" presId="urn:microsoft.com/office/officeart/2008/layout/VerticalCurvedList"/>
    <dgm:cxn modelId="{A3505348-29F5-41B2-8127-E886C119374D}" srcId="{0C91E589-C861-49B4-B6D5-5B41588236E2}" destId="{28F97CBA-05B7-4DE6-87DB-AE71BC12CF5A}" srcOrd="4" destOrd="0" parTransId="{A9DEF92C-7C2E-453B-A104-6C3DE6EB552E}" sibTransId="{FF4C7670-DF36-481B-98F7-CD683A5DEB6E}"/>
    <dgm:cxn modelId="{4059B592-3E1A-45A0-894B-D170FC597FAA}" type="presOf" srcId="{28F97CBA-05B7-4DE6-87DB-AE71BC12CF5A}" destId="{0C624439-D264-4F4D-B6B7-F1B0C7223A01}" srcOrd="0" destOrd="0" presId="urn:microsoft.com/office/officeart/2008/layout/VerticalCurvedList"/>
    <dgm:cxn modelId="{35E2928B-C899-4206-AB0D-146C9FA37543}" srcId="{0C91E589-C861-49B4-B6D5-5B41588236E2}" destId="{098BF237-67FD-46E5-BDB9-B277044146DC}" srcOrd="2" destOrd="0" parTransId="{947E4088-C173-441C-A7DD-EE337A22CD99}" sibTransId="{82AB739C-56AE-40FD-BA42-2889EACD1DAC}"/>
    <dgm:cxn modelId="{B518D5BD-EE50-4976-937C-E3BF8049F6D0}" type="presParOf" srcId="{DD57ACC8-23C4-43DF-BEAB-B3A536E0D351}" destId="{835C3672-28D3-4790-83DA-001A6254F6A5}" srcOrd="0" destOrd="0" presId="urn:microsoft.com/office/officeart/2008/layout/VerticalCurvedList"/>
    <dgm:cxn modelId="{8F824580-C81A-48D7-B237-385CAD7938C9}" type="presParOf" srcId="{835C3672-28D3-4790-83DA-001A6254F6A5}" destId="{A3624679-5D7A-425C-AA3C-B1359723B748}" srcOrd="0" destOrd="0" presId="urn:microsoft.com/office/officeart/2008/layout/VerticalCurvedList"/>
    <dgm:cxn modelId="{C8B39776-7502-4013-8D3A-53628CBEB3D2}" type="presParOf" srcId="{A3624679-5D7A-425C-AA3C-B1359723B748}" destId="{92BB0061-AC6D-4BA1-936F-3B76FE6F1FAD}" srcOrd="0" destOrd="0" presId="urn:microsoft.com/office/officeart/2008/layout/VerticalCurvedList"/>
    <dgm:cxn modelId="{FF46D18D-26C4-4C16-976E-CCD3FDF1AA04}" type="presParOf" srcId="{A3624679-5D7A-425C-AA3C-B1359723B748}" destId="{D9D9F409-AA5E-4CE1-BAFF-5DAFF12A6ED7}" srcOrd="1" destOrd="0" presId="urn:microsoft.com/office/officeart/2008/layout/VerticalCurvedList"/>
    <dgm:cxn modelId="{9032180B-74DC-4D22-881A-DEA0E9F2BAB2}" type="presParOf" srcId="{A3624679-5D7A-425C-AA3C-B1359723B748}" destId="{A25E4E8D-9CE6-4416-B993-E0F33F169E00}" srcOrd="2" destOrd="0" presId="urn:microsoft.com/office/officeart/2008/layout/VerticalCurvedList"/>
    <dgm:cxn modelId="{33175669-F37B-4460-A76F-D810C3A2AC05}" type="presParOf" srcId="{A3624679-5D7A-425C-AA3C-B1359723B748}" destId="{D53039C0-0CDB-4950-BD53-6F2379B6C3D2}" srcOrd="3" destOrd="0" presId="urn:microsoft.com/office/officeart/2008/layout/VerticalCurvedList"/>
    <dgm:cxn modelId="{D7947B40-B5C3-447F-A6A7-6F05EA41149C}" type="presParOf" srcId="{835C3672-28D3-4790-83DA-001A6254F6A5}" destId="{C5FBC2FC-0FA4-47C9-A458-5D30112FB242}" srcOrd="1" destOrd="0" presId="urn:microsoft.com/office/officeart/2008/layout/VerticalCurvedList"/>
    <dgm:cxn modelId="{53521A79-8058-4A7A-8229-9CCC426C3A32}" type="presParOf" srcId="{835C3672-28D3-4790-83DA-001A6254F6A5}" destId="{7B2E843B-F2D3-44A9-846C-38A426B0ABFB}" srcOrd="2" destOrd="0" presId="urn:microsoft.com/office/officeart/2008/layout/VerticalCurvedList"/>
    <dgm:cxn modelId="{B4B8BF60-C94E-40A3-857A-D9129D754307}" type="presParOf" srcId="{7B2E843B-F2D3-44A9-846C-38A426B0ABFB}" destId="{A82AD0A1-5CD4-4F00-9A1F-B4E9927C3A11}" srcOrd="0" destOrd="0" presId="urn:microsoft.com/office/officeart/2008/layout/VerticalCurvedList"/>
    <dgm:cxn modelId="{831823DA-B425-4AB2-8D30-3B308C882C78}" type="presParOf" srcId="{835C3672-28D3-4790-83DA-001A6254F6A5}" destId="{6445CCAD-1CA3-46D9-83B3-6EF32C5A1B4A}" srcOrd="3" destOrd="0" presId="urn:microsoft.com/office/officeart/2008/layout/VerticalCurvedList"/>
    <dgm:cxn modelId="{D808E542-994E-438A-AC84-0CEF20702D36}" type="presParOf" srcId="{835C3672-28D3-4790-83DA-001A6254F6A5}" destId="{60F5DF44-A19B-43C4-95B5-AA16FF3A4A93}" srcOrd="4" destOrd="0" presId="urn:microsoft.com/office/officeart/2008/layout/VerticalCurvedList"/>
    <dgm:cxn modelId="{71654ABF-B4DF-4AF6-A75D-DB2A45F45C74}" type="presParOf" srcId="{60F5DF44-A19B-43C4-95B5-AA16FF3A4A93}" destId="{69CB520C-C4D3-4894-991A-7F40695F0D21}" srcOrd="0" destOrd="0" presId="urn:microsoft.com/office/officeart/2008/layout/VerticalCurvedList"/>
    <dgm:cxn modelId="{99104288-A9C9-4262-B3EB-0BD818148B65}" type="presParOf" srcId="{835C3672-28D3-4790-83DA-001A6254F6A5}" destId="{2FA9D059-26AD-49DA-AD8B-0B1FB8EBBD25}" srcOrd="5" destOrd="0" presId="urn:microsoft.com/office/officeart/2008/layout/VerticalCurvedList"/>
    <dgm:cxn modelId="{95BFCA29-F10B-4556-A79D-4BF4C2F81ED7}" type="presParOf" srcId="{835C3672-28D3-4790-83DA-001A6254F6A5}" destId="{D0BD5203-8938-4B00-AAF9-846215CABF81}" srcOrd="6" destOrd="0" presId="urn:microsoft.com/office/officeart/2008/layout/VerticalCurvedList"/>
    <dgm:cxn modelId="{80BB1937-F9CF-44B9-950F-ED945194ECD3}" type="presParOf" srcId="{D0BD5203-8938-4B00-AAF9-846215CABF81}" destId="{2A085078-C4AE-465A-BFF0-7F14F5FF43B1}" srcOrd="0" destOrd="0" presId="urn:microsoft.com/office/officeart/2008/layout/VerticalCurvedList"/>
    <dgm:cxn modelId="{7D9DBF38-B318-4691-8549-950C0EC5CDB7}" type="presParOf" srcId="{835C3672-28D3-4790-83DA-001A6254F6A5}" destId="{BC690419-B57F-406B-807A-CEF936896226}" srcOrd="7" destOrd="0" presId="urn:microsoft.com/office/officeart/2008/layout/VerticalCurvedList"/>
    <dgm:cxn modelId="{27FF5A48-B69F-4CA4-9D4C-07D0120F19D1}" type="presParOf" srcId="{835C3672-28D3-4790-83DA-001A6254F6A5}" destId="{B3B33157-F0E2-40B9-99E8-3E0D91A2C984}" srcOrd="8" destOrd="0" presId="urn:microsoft.com/office/officeart/2008/layout/VerticalCurvedList"/>
    <dgm:cxn modelId="{831BE2B7-08CD-4A63-A8E7-BF1393AF7BE5}" type="presParOf" srcId="{B3B33157-F0E2-40B9-99E8-3E0D91A2C984}" destId="{6ED2DF2C-B3AC-4437-A69A-0F4CCFFF0755}" srcOrd="0" destOrd="0" presId="urn:microsoft.com/office/officeart/2008/layout/VerticalCurvedList"/>
    <dgm:cxn modelId="{EFB3EDA3-9321-4D25-A94E-51D4864B1D8F}" type="presParOf" srcId="{835C3672-28D3-4790-83DA-001A6254F6A5}" destId="{0C624439-D264-4F4D-B6B7-F1B0C7223A01}" srcOrd="9" destOrd="0" presId="urn:microsoft.com/office/officeart/2008/layout/VerticalCurvedList"/>
    <dgm:cxn modelId="{E0A92834-FB27-48A9-B866-8B8278B8C706}" type="presParOf" srcId="{835C3672-28D3-4790-83DA-001A6254F6A5}" destId="{689FE434-1ED1-4A8E-8BEF-DA408714393B}" srcOrd="10" destOrd="0" presId="urn:microsoft.com/office/officeart/2008/layout/VerticalCurvedList"/>
    <dgm:cxn modelId="{1FF21D73-305A-4BCE-AFAD-B9DA9EBB3457}" type="presParOf" srcId="{689FE434-1ED1-4A8E-8BEF-DA408714393B}" destId="{4BD7558C-04B0-4384-AF49-9D0CC0C4E9C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C30607D-0BFE-4D3E-AA3E-72019A3AD79D}" type="doc">
      <dgm:prSet loTypeId="urn:microsoft.com/office/officeart/2005/8/layout/target3" loCatId="relationship" qsTypeId="urn:microsoft.com/office/officeart/2005/8/quickstyle/simple4" qsCatId="simple" csTypeId="urn:microsoft.com/office/officeart/2005/8/colors/accent5_3" csCatId="accent5"/>
      <dgm:spPr/>
      <dgm:t>
        <a:bodyPr/>
        <a:lstStyle/>
        <a:p>
          <a:endParaRPr lang="ru-RU"/>
        </a:p>
      </dgm:t>
    </dgm:pt>
    <dgm:pt modelId="{378A60E4-9406-416C-B110-08E9B38B09D0}">
      <dgm:prSet/>
      <dgm:spPr/>
      <dgm:t>
        <a:bodyPr/>
        <a:lstStyle/>
        <a:p>
          <a:pPr rtl="0"/>
          <a:r>
            <a:rPr lang="ru-RU" baseline="0" smtClean="0"/>
            <a:t>интересы общества в целом, как условие его существования и безопасности;</a:t>
          </a:r>
          <a:endParaRPr lang="ru-RU"/>
        </a:p>
      </dgm:t>
    </dgm:pt>
    <dgm:pt modelId="{54CC9BC0-CE81-4C20-A352-0A8B04C1349C}" type="parTrans" cxnId="{02EA063B-05B7-40BA-9E58-3B8094BF99DC}">
      <dgm:prSet/>
      <dgm:spPr/>
      <dgm:t>
        <a:bodyPr/>
        <a:lstStyle/>
        <a:p>
          <a:endParaRPr lang="ru-RU"/>
        </a:p>
      </dgm:t>
    </dgm:pt>
    <dgm:pt modelId="{483F0E90-70A0-4DC9-9978-4F1621957C10}" type="sibTrans" cxnId="{02EA063B-05B7-40BA-9E58-3B8094BF99DC}">
      <dgm:prSet/>
      <dgm:spPr/>
      <dgm:t>
        <a:bodyPr/>
        <a:lstStyle/>
        <a:p>
          <a:endParaRPr lang="ru-RU"/>
        </a:p>
      </dgm:t>
    </dgm:pt>
    <dgm:pt modelId="{85E53BC7-1120-48DB-BBB2-BFA58C983FD4}">
      <dgm:prSet/>
      <dgm:spPr/>
      <dgm:t>
        <a:bodyPr/>
        <a:lstStyle/>
        <a:p>
          <a:pPr rtl="0"/>
          <a:r>
            <a:rPr lang="ru-RU" baseline="0" smtClean="0"/>
            <a:t>интересы, реализация которых означает осуществление принципов социального государства и безопасности его граждан; </a:t>
          </a:r>
          <a:endParaRPr lang="ru-RU"/>
        </a:p>
      </dgm:t>
    </dgm:pt>
    <dgm:pt modelId="{771314C2-4A91-4FCC-A21C-B113B35AE936}" type="parTrans" cxnId="{BA53DC3B-7344-40A3-8386-B890C8EBFC92}">
      <dgm:prSet/>
      <dgm:spPr/>
      <dgm:t>
        <a:bodyPr/>
        <a:lstStyle/>
        <a:p>
          <a:endParaRPr lang="ru-RU"/>
        </a:p>
      </dgm:t>
    </dgm:pt>
    <dgm:pt modelId="{62CCF380-9729-4C33-8ABE-B9D6488778A5}" type="sibTrans" cxnId="{BA53DC3B-7344-40A3-8386-B890C8EBFC92}">
      <dgm:prSet/>
      <dgm:spPr/>
      <dgm:t>
        <a:bodyPr/>
        <a:lstStyle/>
        <a:p>
          <a:endParaRPr lang="ru-RU"/>
        </a:p>
      </dgm:t>
    </dgm:pt>
    <dgm:pt modelId="{6A1AD34C-3269-4FA9-8031-FFF32869834A}">
      <dgm:prSet/>
      <dgm:spPr/>
      <dgm:t>
        <a:bodyPr/>
        <a:lstStyle/>
        <a:p>
          <a:pPr rtl="0"/>
          <a:r>
            <a:rPr lang="ru-RU" baseline="0" smtClean="0"/>
            <a:t>интересы предпринимательства и его безопасности в той части, в какой они рассмотрены выше</a:t>
          </a:r>
          <a:endParaRPr lang="ru-RU"/>
        </a:p>
      </dgm:t>
    </dgm:pt>
    <dgm:pt modelId="{92F1B299-00BD-45F7-A172-8F443B519217}" type="parTrans" cxnId="{26036F17-6174-4E9E-B455-90D0760B27E5}">
      <dgm:prSet/>
      <dgm:spPr/>
      <dgm:t>
        <a:bodyPr/>
        <a:lstStyle/>
        <a:p>
          <a:endParaRPr lang="ru-RU"/>
        </a:p>
      </dgm:t>
    </dgm:pt>
    <dgm:pt modelId="{E8A58E0A-3927-4555-B132-584A1D65419D}" type="sibTrans" cxnId="{26036F17-6174-4E9E-B455-90D0760B27E5}">
      <dgm:prSet/>
      <dgm:spPr/>
      <dgm:t>
        <a:bodyPr/>
        <a:lstStyle/>
        <a:p>
          <a:endParaRPr lang="ru-RU"/>
        </a:p>
      </dgm:t>
    </dgm:pt>
    <dgm:pt modelId="{1A3904DD-C51A-4829-931E-A1C87EAC2CD6}" type="pres">
      <dgm:prSet presAssocID="{5C30607D-0BFE-4D3E-AA3E-72019A3AD79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593B2D-3E34-49C2-AF74-E21E2F7239B1}" type="pres">
      <dgm:prSet presAssocID="{378A60E4-9406-416C-B110-08E9B38B09D0}" presName="circle1" presStyleLbl="node1" presStyleIdx="0" presStyleCnt="3"/>
      <dgm:spPr/>
    </dgm:pt>
    <dgm:pt modelId="{905A0515-A9C7-476E-A880-1C92EAC9928D}" type="pres">
      <dgm:prSet presAssocID="{378A60E4-9406-416C-B110-08E9B38B09D0}" presName="space" presStyleCnt="0"/>
      <dgm:spPr/>
    </dgm:pt>
    <dgm:pt modelId="{9144FE42-129A-4D14-8EDB-8086823DCECC}" type="pres">
      <dgm:prSet presAssocID="{378A60E4-9406-416C-B110-08E9B38B09D0}" presName="rect1" presStyleLbl="alignAcc1" presStyleIdx="0" presStyleCnt="3"/>
      <dgm:spPr/>
      <dgm:t>
        <a:bodyPr/>
        <a:lstStyle/>
        <a:p>
          <a:endParaRPr lang="ru-RU"/>
        </a:p>
      </dgm:t>
    </dgm:pt>
    <dgm:pt modelId="{816807AB-2DDB-44D5-8D1F-CEC2DA606618}" type="pres">
      <dgm:prSet presAssocID="{85E53BC7-1120-48DB-BBB2-BFA58C983FD4}" presName="vertSpace2" presStyleLbl="node1" presStyleIdx="0" presStyleCnt="3"/>
      <dgm:spPr/>
    </dgm:pt>
    <dgm:pt modelId="{1B2BD10E-3F84-40DA-B946-E7F6BB35CA14}" type="pres">
      <dgm:prSet presAssocID="{85E53BC7-1120-48DB-BBB2-BFA58C983FD4}" presName="circle2" presStyleLbl="node1" presStyleIdx="1" presStyleCnt="3"/>
      <dgm:spPr/>
    </dgm:pt>
    <dgm:pt modelId="{990EF773-E9DF-46F2-99B0-EEB85B250B83}" type="pres">
      <dgm:prSet presAssocID="{85E53BC7-1120-48DB-BBB2-BFA58C983FD4}" presName="rect2" presStyleLbl="alignAcc1" presStyleIdx="1" presStyleCnt="3"/>
      <dgm:spPr/>
      <dgm:t>
        <a:bodyPr/>
        <a:lstStyle/>
        <a:p>
          <a:endParaRPr lang="ru-RU"/>
        </a:p>
      </dgm:t>
    </dgm:pt>
    <dgm:pt modelId="{686EBFD3-6069-4645-BE44-8A464F65FA9D}" type="pres">
      <dgm:prSet presAssocID="{6A1AD34C-3269-4FA9-8031-FFF32869834A}" presName="vertSpace3" presStyleLbl="node1" presStyleIdx="1" presStyleCnt="3"/>
      <dgm:spPr/>
    </dgm:pt>
    <dgm:pt modelId="{CD245382-9060-4202-9D3B-99409E0B7020}" type="pres">
      <dgm:prSet presAssocID="{6A1AD34C-3269-4FA9-8031-FFF32869834A}" presName="circle3" presStyleLbl="node1" presStyleIdx="2" presStyleCnt="3"/>
      <dgm:spPr/>
    </dgm:pt>
    <dgm:pt modelId="{8B273813-D258-45EE-B5C9-125286B76783}" type="pres">
      <dgm:prSet presAssocID="{6A1AD34C-3269-4FA9-8031-FFF32869834A}" presName="rect3" presStyleLbl="alignAcc1" presStyleIdx="2" presStyleCnt="3"/>
      <dgm:spPr/>
      <dgm:t>
        <a:bodyPr/>
        <a:lstStyle/>
        <a:p>
          <a:endParaRPr lang="ru-RU"/>
        </a:p>
      </dgm:t>
    </dgm:pt>
    <dgm:pt modelId="{36775DCE-929A-42E3-9D30-34DD3A913438}" type="pres">
      <dgm:prSet presAssocID="{378A60E4-9406-416C-B110-08E9B38B09D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B3120C-A65D-40C8-ADE3-A83EB7DD15A3}" type="pres">
      <dgm:prSet presAssocID="{85E53BC7-1120-48DB-BBB2-BFA58C983FD4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3F2316-F104-4E17-A0B1-50A4F18CD53F}" type="pres">
      <dgm:prSet presAssocID="{6A1AD34C-3269-4FA9-8031-FFF32869834A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53DC3B-7344-40A3-8386-B890C8EBFC92}" srcId="{5C30607D-0BFE-4D3E-AA3E-72019A3AD79D}" destId="{85E53BC7-1120-48DB-BBB2-BFA58C983FD4}" srcOrd="1" destOrd="0" parTransId="{771314C2-4A91-4FCC-A21C-B113B35AE936}" sibTransId="{62CCF380-9729-4C33-8ABE-B9D6488778A5}"/>
    <dgm:cxn modelId="{02EA063B-05B7-40BA-9E58-3B8094BF99DC}" srcId="{5C30607D-0BFE-4D3E-AA3E-72019A3AD79D}" destId="{378A60E4-9406-416C-B110-08E9B38B09D0}" srcOrd="0" destOrd="0" parTransId="{54CC9BC0-CE81-4C20-A352-0A8B04C1349C}" sibTransId="{483F0E90-70A0-4DC9-9978-4F1621957C10}"/>
    <dgm:cxn modelId="{26036F17-6174-4E9E-B455-90D0760B27E5}" srcId="{5C30607D-0BFE-4D3E-AA3E-72019A3AD79D}" destId="{6A1AD34C-3269-4FA9-8031-FFF32869834A}" srcOrd="2" destOrd="0" parTransId="{92F1B299-00BD-45F7-A172-8F443B519217}" sibTransId="{E8A58E0A-3927-4555-B132-584A1D65419D}"/>
    <dgm:cxn modelId="{231B7719-7055-4205-8FB2-7980CDD9D63F}" type="presOf" srcId="{5C30607D-0BFE-4D3E-AA3E-72019A3AD79D}" destId="{1A3904DD-C51A-4829-931E-A1C87EAC2CD6}" srcOrd="0" destOrd="0" presId="urn:microsoft.com/office/officeart/2005/8/layout/target3"/>
    <dgm:cxn modelId="{E440E5CA-A6F7-4D7C-BD91-0188105BAA68}" type="presOf" srcId="{85E53BC7-1120-48DB-BBB2-BFA58C983FD4}" destId="{EEB3120C-A65D-40C8-ADE3-A83EB7DD15A3}" srcOrd="1" destOrd="0" presId="urn:microsoft.com/office/officeart/2005/8/layout/target3"/>
    <dgm:cxn modelId="{747E3DBB-6D17-4585-B9AD-2358BD21D7EE}" type="presOf" srcId="{6A1AD34C-3269-4FA9-8031-FFF32869834A}" destId="{5D3F2316-F104-4E17-A0B1-50A4F18CD53F}" srcOrd="1" destOrd="0" presId="urn:microsoft.com/office/officeart/2005/8/layout/target3"/>
    <dgm:cxn modelId="{869C4F2C-A960-4866-8DEE-0F948871FD9D}" type="presOf" srcId="{378A60E4-9406-416C-B110-08E9B38B09D0}" destId="{9144FE42-129A-4D14-8EDB-8086823DCECC}" srcOrd="0" destOrd="0" presId="urn:microsoft.com/office/officeart/2005/8/layout/target3"/>
    <dgm:cxn modelId="{D5E1FC6B-FB8B-4BB9-8DCD-437E6E14F389}" type="presOf" srcId="{378A60E4-9406-416C-B110-08E9B38B09D0}" destId="{36775DCE-929A-42E3-9D30-34DD3A913438}" srcOrd="1" destOrd="0" presId="urn:microsoft.com/office/officeart/2005/8/layout/target3"/>
    <dgm:cxn modelId="{1B18833B-6195-4003-BF99-4153BB4FF320}" type="presOf" srcId="{6A1AD34C-3269-4FA9-8031-FFF32869834A}" destId="{8B273813-D258-45EE-B5C9-125286B76783}" srcOrd="0" destOrd="0" presId="urn:microsoft.com/office/officeart/2005/8/layout/target3"/>
    <dgm:cxn modelId="{797BE6B2-417B-47E6-990E-EF5528B27E9A}" type="presOf" srcId="{85E53BC7-1120-48DB-BBB2-BFA58C983FD4}" destId="{990EF773-E9DF-46F2-99B0-EEB85B250B83}" srcOrd="0" destOrd="0" presId="urn:microsoft.com/office/officeart/2005/8/layout/target3"/>
    <dgm:cxn modelId="{9B7AA073-1122-41FB-960B-F121FA676EC2}" type="presParOf" srcId="{1A3904DD-C51A-4829-931E-A1C87EAC2CD6}" destId="{1B593B2D-3E34-49C2-AF74-E21E2F7239B1}" srcOrd="0" destOrd="0" presId="urn:microsoft.com/office/officeart/2005/8/layout/target3"/>
    <dgm:cxn modelId="{EB820340-8ADA-428A-A740-64EDDF42619B}" type="presParOf" srcId="{1A3904DD-C51A-4829-931E-A1C87EAC2CD6}" destId="{905A0515-A9C7-476E-A880-1C92EAC9928D}" srcOrd="1" destOrd="0" presId="urn:microsoft.com/office/officeart/2005/8/layout/target3"/>
    <dgm:cxn modelId="{2FD899A2-84DF-4B8E-AF48-0A1A5AF683E0}" type="presParOf" srcId="{1A3904DD-C51A-4829-931E-A1C87EAC2CD6}" destId="{9144FE42-129A-4D14-8EDB-8086823DCECC}" srcOrd="2" destOrd="0" presId="urn:microsoft.com/office/officeart/2005/8/layout/target3"/>
    <dgm:cxn modelId="{D5E6C6FD-246D-4737-B7A8-E77386B872E2}" type="presParOf" srcId="{1A3904DD-C51A-4829-931E-A1C87EAC2CD6}" destId="{816807AB-2DDB-44D5-8D1F-CEC2DA606618}" srcOrd="3" destOrd="0" presId="urn:microsoft.com/office/officeart/2005/8/layout/target3"/>
    <dgm:cxn modelId="{168DF9D7-7604-4367-8B8A-6CAE60583B30}" type="presParOf" srcId="{1A3904DD-C51A-4829-931E-A1C87EAC2CD6}" destId="{1B2BD10E-3F84-40DA-B946-E7F6BB35CA14}" srcOrd="4" destOrd="0" presId="urn:microsoft.com/office/officeart/2005/8/layout/target3"/>
    <dgm:cxn modelId="{92F4B57E-62CB-4021-95BE-ADE602190790}" type="presParOf" srcId="{1A3904DD-C51A-4829-931E-A1C87EAC2CD6}" destId="{990EF773-E9DF-46F2-99B0-EEB85B250B83}" srcOrd="5" destOrd="0" presId="urn:microsoft.com/office/officeart/2005/8/layout/target3"/>
    <dgm:cxn modelId="{FE0ED578-0786-425A-9C6A-73C0119FC18D}" type="presParOf" srcId="{1A3904DD-C51A-4829-931E-A1C87EAC2CD6}" destId="{686EBFD3-6069-4645-BE44-8A464F65FA9D}" srcOrd="6" destOrd="0" presId="urn:microsoft.com/office/officeart/2005/8/layout/target3"/>
    <dgm:cxn modelId="{910831C2-A41A-498C-8255-62AB0518D601}" type="presParOf" srcId="{1A3904DD-C51A-4829-931E-A1C87EAC2CD6}" destId="{CD245382-9060-4202-9D3B-99409E0B7020}" srcOrd="7" destOrd="0" presId="urn:microsoft.com/office/officeart/2005/8/layout/target3"/>
    <dgm:cxn modelId="{1BAB1F04-BF25-4510-A068-3FCCAC7A9A89}" type="presParOf" srcId="{1A3904DD-C51A-4829-931E-A1C87EAC2CD6}" destId="{8B273813-D258-45EE-B5C9-125286B76783}" srcOrd="8" destOrd="0" presId="urn:microsoft.com/office/officeart/2005/8/layout/target3"/>
    <dgm:cxn modelId="{8C2911BB-E320-46AA-9D3A-26A0D2507D72}" type="presParOf" srcId="{1A3904DD-C51A-4829-931E-A1C87EAC2CD6}" destId="{36775DCE-929A-42E3-9D30-34DD3A913438}" srcOrd="9" destOrd="0" presId="urn:microsoft.com/office/officeart/2005/8/layout/target3"/>
    <dgm:cxn modelId="{3ABC46BE-BB33-439D-9C8A-0F48BAC41660}" type="presParOf" srcId="{1A3904DD-C51A-4829-931E-A1C87EAC2CD6}" destId="{EEB3120C-A65D-40C8-ADE3-A83EB7DD15A3}" srcOrd="10" destOrd="0" presId="urn:microsoft.com/office/officeart/2005/8/layout/target3"/>
    <dgm:cxn modelId="{401E26FC-6919-4FEC-96E3-2CE1093B056C}" type="presParOf" srcId="{1A3904DD-C51A-4829-931E-A1C87EAC2CD6}" destId="{5D3F2316-F104-4E17-A0B1-50A4F18CD53F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5AFBD87-E8FA-4BA6-AD21-6A9DED56B46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7CDC8C5-AC17-4917-84F0-20A70A7127A5}">
      <dgm:prSet/>
      <dgm:spPr/>
      <dgm:t>
        <a:bodyPr/>
        <a:lstStyle/>
        <a:p>
          <a:pPr rtl="0"/>
          <a:r>
            <a:rPr lang="ru-RU" smtClean="0"/>
            <a:t>национальные интересы </a:t>
          </a:r>
          <a:endParaRPr lang="ru-RU"/>
        </a:p>
      </dgm:t>
    </dgm:pt>
    <dgm:pt modelId="{9505CB6D-AB1E-4C40-8B43-D6F7C97AFEC6}" type="parTrans" cxnId="{8173DE2C-4BD9-415A-8111-327FF46FE127}">
      <dgm:prSet/>
      <dgm:spPr/>
      <dgm:t>
        <a:bodyPr/>
        <a:lstStyle/>
        <a:p>
          <a:endParaRPr lang="ru-RU"/>
        </a:p>
      </dgm:t>
    </dgm:pt>
    <dgm:pt modelId="{2A6B3852-C239-4027-A706-0FA851691706}" type="sibTrans" cxnId="{8173DE2C-4BD9-415A-8111-327FF46FE127}">
      <dgm:prSet/>
      <dgm:spPr/>
      <dgm:t>
        <a:bodyPr/>
        <a:lstStyle/>
        <a:p>
          <a:endParaRPr lang="ru-RU"/>
        </a:p>
      </dgm:t>
    </dgm:pt>
    <dgm:pt modelId="{9C39FB5A-B310-4A7F-AF67-8286EA7A42C3}" type="pres">
      <dgm:prSet presAssocID="{55AFBD87-E8FA-4BA6-AD21-6A9DED56B46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34FA16-F49C-43FA-AA5C-EE2CDB3D03FE}" type="pres">
      <dgm:prSet presAssocID="{97CDC8C5-AC17-4917-84F0-20A70A7127A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29CAB1-B49E-4C39-B2BE-06A5A92CDF1E}" type="presOf" srcId="{55AFBD87-E8FA-4BA6-AD21-6A9DED56B467}" destId="{9C39FB5A-B310-4A7F-AF67-8286EA7A42C3}" srcOrd="0" destOrd="0" presId="urn:microsoft.com/office/officeart/2005/8/layout/vList2"/>
    <dgm:cxn modelId="{8173DE2C-4BD9-415A-8111-327FF46FE127}" srcId="{55AFBD87-E8FA-4BA6-AD21-6A9DED56B467}" destId="{97CDC8C5-AC17-4917-84F0-20A70A7127A5}" srcOrd="0" destOrd="0" parTransId="{9505CB6D-AB1E-4C40-8B43-D6F7C97AFEC6}" sibTransId="{2A6B3852-C239-4027-A706-0FA851691706}"/>
    <dgm:cxn modelId="{68147B29-FA42-451E-89A7-BBBB4C530B27}" type="presOf" srcId="{97CDC8C5-AC17-4917-84F0-20A70A7127A5}" destId="{A934FA16-F49C-43FA-AA5C-EE2CDB3D03FE}" srcOrd="0" destOrd="0" presId="urn:microsoft.com/office/officeart/2005/8/layout/vList2"/>
    <dgm:cxn modelId="{71EBA720-527D-4437-B59B-AC0F0CF1AEC6}" type="presParOf" srcId="{9C39FB5A-B310-4A7F-AF67-8286EA7A42C3}" destId="{A934FA16-F49C-43FA-AA5C-EE2CDB3D03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A996F02-6872-4587-AD3A-49201169465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4693695-699D-4F18-B91E-18880E222E15}">
      <dgm:prSet/>
      <dgm:spPr/>
      <dgm:t>
        <a:bodyPr/>
        <a:lstStyle/>
        <a:p>
          <a:pPr algn="ctr" rtl="0"/>
          <a:r>
            <a:rPr lang="ru-RU" baseline="0" dirty="0" smtClean="0"/>
            <a:t>институциональные уровни согласования интересов и повышения финансово-экономической безопасности:</a:t>
          </a:r>
          <a:endParaRPr lang="ru-RU" dirty="0"/>
        </a:p>
      </dgm:t>
    </dgm:pt>
    <dgm:pt modelId="{F1A464A4-0766-445A-B333-9676C375DC78}" type="parTrans" cxnId="{FE945AE7-9D42-44B4-B794-977D99DA74EB}">
      <dgm:prSet/>
      <dgm:spPr/>
      <dgm:t>
        <a:bodyPr/>
        <a:lstStyle/>
        <a:p>
          <a:endParaRPr lang="ru-RU"/>
        </a:p>
      </dgm:t>
    </dgm:pt>
    <dgm:pt modelId="{BF599662-BA22-4A99-B2EA-D2A3369158AB}" type="sibTrans" cxnId="{FE945AE7-9D42-44B4-B794-977D99DA74EB}">
      <dgm:prSet/>
      <dgm:spPr/>
      <dgm:t>
        <a:bodyPr/>
        <a:lstStyle/>
        <a:p>
          <a:endParaRPr lang="ru-RU"/>
        </a:p>
      </dgm:t>
    </dgm:pt>
    <dgm:pt modelId="{639C4651-D1F4-4240-A11D-CED0087F03AC}" type="pres">
      <dgm:prSet presAssocID="{8A996F02-6872-4587-AD3A-4920116946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132014-1C17-419C-8CD7-CA2FE9B4ABF8}" type="pres">
      <dgm:prSet presAssocID="{74693695-699D-4F18-B91E-18880E222E15}" presName="parentText" presStyleLbl="node1" presStyleIdx="0" presStyleCnt="1" custLinFactNeighborX="-1942" custLinFactNeighborY="-344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945AE7-9D42-44B4-B794-977D99DA74EB}" srcId="{8A996F02-6872-4587-AD3A-49201169465F}" destId="{74693695-699D-4F18-B91E-18880E222E15}" srcOrd="0" destOrd="0" parTransId="{F1A464A4-0766-445A-B333-9676C375DC78}" sibTransId="{BF599662-BA22-4A99-B2EA-D2A3369158AB}"/>
    <dgm:cxn modelId="{2672E7B6-9BB8-445D-8F34-FF35B4DE8AAD}" type="presOf" srcId="{8A996F02-6872-4587-AD3A-49201169465F}" destId="{639C4651-D1F4-4240-A11D-CED0087F03AC}" srcOrd="0" destOrd="0" presId="urn:microsoft.com/office/officeart/2005/8/layout/vList2"/>
    <dgm:cxn modelId="{22C1DAB7-F4D1-4974-A823-4D120AE55BF0}" type="presOf" srcId="{74693695-699D-4F18-B91E-18880E222E15}" destId="{2F132014-1C17-419C-8CD7-CA2FE9B4ABF8}" srcOrd="0" destOrd="0" presId="urn:microsoft.com/office/officeart/2005/8/layout/vList2"/>
    <dgm:cxn modelId="{EFF9CE4D-2FBA-474E-926B-6CCB30963AF0}" type="presParOf" srcId="{639C4651-D1F4-4240-A11D-CED0087F03AC}" destId="{2F132014-1C17-419C-8CD7-CA2FE9B4AB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33C3972-E919-42AD-94B7-40F3A8D9EB2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6633AF-FBB9-4BE9-9ABD-3F2C627CDB4F}">
      <dgm:prSet/>
      <dgm:spPr/>
      <dgm:t>
        <a:bodyPr/>
        <a:lstStyle/>
        <a:p>
          <a:pPr rtl="0"/>
          <a:r>
            <a:rPr lang="ru-RU" dirty="0" smtClean="0"/>
            <a:t>1</a:t>
          </a:r>
          <a:endParaRPr lang="ru-RU" dirty="0"/>
        </a:p>
      </dgm:t>
    </dgm:pt>
    <dgm:pt modelId="{FAE70330-3154-4440-83EC-EF98E4802D37}" type="parTrans" cxnId="{047C1E2C-19AE-41F4-9761-DE3AE78845B7}">
      <dgm:prSet/>
      <dgm:spPr/>
      <dgm:t>
        <a:bodyPr/>
        <a:lstStyle/>
        <a:p>
          <a:endParaRPr lang="ru-RU"/>
        </a:p>
      </dgm:t>
    </dgm:pt>
    <dgm:pt modelId="{9C8FEC92-93B0-4269-A572-66654BE1810F}" type="sibTrans" cxnId="{047C1E2C-19AE-41F4-9761-DE3AE78845B7}">
      <dgm:prSet/>
      <dgm:spPr/>
      <dgm:t>
        <a:bodyPr/>
        <a:lstStyle/>
        <a:p>
          <a:endParaRPr lang="ru-RU"/>
        </a:p>
      </dgm:t>
    </dgm:pt>
    <dgm:pt modelId="{72F1CBDD-09A6-45DB-9E9A-4A7577F58349}">
      <dgm:prSet/>
      <dgm:spPr/>
      <dgm:t>
        <a:bodyPr/>
        <a:lstStyle/>
        <a:p>
          <a:pPr rtl="0"/>
          <a:r>
            <a:rPr lang="ru-RU" dirty="0" smtClean="0"/>
            <a:t>2</a:t>
          </a:r>
          <a:endParaRPr lang="ru-RU" dirty="0"/>
        </a:p>
      </dgm:t>
    </dgm:pt>
    <dgm:pt modelId="{E7B7F63E-3860-4948-AB34-DDC88F1678F5}" type="parTrans" cxnId="{40197178-A6D5-4EBA-8FEE-AC812960F314}">
      <dgm:prSet/>
      <dgm:spPr/>
      <dgm:t>
        <a:bodyPr/>
        <a:lstStyle/>
        <a:p>
          <a:endParaRPr lang="ru-RU"/>
        </a:p>
      </dgm:t>
    </dgm:pt>
    <dgm:pt modelId="{A834009F-79FE-470D-9B24-CCF869BB14F9}" type="sibTrans" cxnId="{40197178-A6D5-4EBA-8FEE-AC812960F314}">
      <dgm:prSet/>
      <dgm:spPr/>
      <dgm:t>
        <a:bodyPr/>
        <a:lstStyle/>
        <a:p>
          <a:endParaRPr lang="ru-RU"/>
        </a:p>
      </dgm:t>
    </dgm:pt>
    <dgm:pt modelId="{69E10A5E-AE67-4F9E-8861-4A685969F9AB}">
      <dgm:prSet/>
      <dgm:spPr/>
      <dgm:t>
        <a:bodyPr/>
        <a:lstStyle/>
        <a:p>
          <a:pPr rtl="0"/>
          <a:r>
            <a:rPr lang="ru-RU" dirty="0" smtClean="0"/>
            <a:t>3</a:t>
          </a:r>
          <a:endParaRPr lang="ru-RU" dirty="0"/>
        </a:p>
      </dgm:t>
    </dgm:pt>
    <dgm:pt modelId="{73421B41-9FB5-486F-94C6-D12324D8D01D}" type="parTrans" cxnId="{5A775FC5-B52D-4951-B378-60197134917A}">
      <dgm:prSet/>
      <dgm:spPr/>
      <dgm:t>
        <a:bodyPr/>
        <a:lstStyle/>
        <a:p>
          <a:endParaRPr lang="ru-RU"/>
        </a:p>
      </dgm:t>
    </dgm:pt>
    <dgm:pt modelId="{7CE5E4B5-8665-42B6-9BB1-F2E05B9D8340}" type="sibTrans" cxnId="{5A775FC5-B52D-4951-B378-60197134917A}">
      <dgm:prSet/>
      <dgm:spPr/>
      <dgm:t>
        <a:bodyPr/>
        <a:lstStyle/>
        <a:p>
          <a:endParaRPr lang="ru-RU"/>
        </a:p>
      </dgm:t>
    </dgm:pt>
    <dgm:pt modelId="{B96860AF-FFE4-41DD-BA28-886C80FCA893}">
      <dgm:prSet/>
      <dgm:spPr/>
      <dgm:t>
        <a:bodyPr/>
        <a:lstStyle/>
        <a:p>
          <a:pPr rtl="0"/>
          <a:r>
            <a:rPr lang="ru-RU" smtClean="0"/>
            <a:t>Государственный уровень </a:t>
          </a:r>
          <a:endParaRPr lang="ru-RU"/>
        </a:p>
      </dgm:t>
    </dgm:pt>
    <dgm:pt modelId="{BB29806A-A6C2-446E-8FFC-F11BC9FAD55A}" type="parTrans" cxnId="{FA3C9EA5-6AB6-41AB-AD1C-F9DEB517758F}">
      <dgm:prSet/>
      <dgm:spPr/>
      <dgm:t>
        <a:bodyPr/>
        <a:lstStyle/>
        <a:p>
          <a:endParaRPr lang="ru-RU"/>
        </a:p>
      </dgm:t>
    </dgm:pt>
    <dgm:pt modelId="{6A029EC7-D89B-4748-8279-EEB5306C8395}" type="sibTrans" cxnId="{FA3C9EA5-6AB6-41AB-AD1C-F9DEB517758F}">
      <dgm:prSet/>
      <dgm:spPr/>
      <dgm:t>
        <a:bodyPr/>
        <a:lstStyle/>
        <a:p>
          <a:endParaRPr lang="ru-RU"/>
        </a:p>
      </dgm:t>
    </dgm:pt>
    <dgm:pt modelId="{BDE3185D-F790-4A04-B98F-6B9CFF0EF943}">
      <dgm:prSet/>
      <dgm:spPr/>
      <dgm:t>
        <a:bodyPr/>
        <a:lstStyle/>
        <a:p>
          <a:pPr rtl="0"/>
          <a:r>
            <a:rPr lang="ru-RU" smtClean="0"/>
            <a:t>Корпоративный </a:t>
          </a:r>
          <a:r>
            <a:rPr lang="ru-RU" dirty="0" smtClean="0"/>
            <a:t>уровень</a:t>
          </a:r>
          <a:endParaRPr lang="ru-RU" dirty="0"/>
        </a:p>
      </dgm:t>
    </dgm:pt>
    <dgm:pt modelId="{9382DA0B-911F-4669-A0EB-4BA3361AEC91}" type="parTrans" cxnId="{F001DC81-9278-4600-9263-575F6355E0A6}">
      <dgm:prSet/>
      <dgm:spPr/>
      <dgm:t>
        <a:bodyPr/>
        <a:lstStyle/>
        <a:p>
          <a:endParaRPr lang="ru-RU"/>
        </a:p>
      </dgm:t>
    </dgm:pt>
    <dgm:pt modelId="{CF3F0C15-EE60-4F33-8F84-38D5947C5992}" type="sibTrans" cxnId="{F001DC81-9278-4600-9263-575F6355E0A6}">
      <dgm:prSet/>
      <dgm:spPr/>
      <dgm:t>
        <a:bodyPr/>
        <a:lstStyle/>
        <a:p>
          <a:endParaRPr lang="ru-RU"/>
        </a:p>
      </dgm:t>
    </dgm:pt>
    <dgm:pt modelId="{1F001428-8D58-49EA-A20C-6FB7CC15985B}">
      <dgm:prSet/>
      <dgm:spPr/>
      <dgm:t>
        <a:bodyPr/>
        <a:lstStyle/>
        <a:p>
          <a:pPr rtl="0"/>
          <a:r>
            <a:rPr lang="ru-RU" smtClean="0"/>
            <a:t>Социальный </a:t>
          </a:r>
          <a:r>
            <a:rPr lang="ru-RU" dirty="0" smtClean="0"/>
            <a:t>уровень</a:t>
          </a:r>
          <a:endParaRPr lang="ru-RU" dirty="0"/>
        </a:p>
      </dgm:t>
    </dgm:pt>
    <dgm:pt modelId="{7773F66C-BA75-467A-92D9-169041554935}" type="parTrans" cxnId="{DC01D825-2A6D-4A5A-9BAA-6F33BC5E7950}">
      <dgm:prSet/>
      <dgm:spPr/>
      <dgm:t>
        <a:bodyPr/>
        <a:lstStyle/>
        <a:p>
          <a:endParaRPr lang="ru-RU"/>
        </a:p>
      </dgm:t>
    </dgm:pt>
    <dgm:pt modelId="{BC56DA8B-A677-4C63-A08D-4BD7DA1393BC}" type="sibTrans" cxnId="{DC01D825-2A6D-4A5A-9BAA-6F33BC5E7950}">
      <dgm:prSet/>
      <dgm:spPr/>
      <dgm:t>
        <a:bodyPr/>
        <a:lstStyle/>
        <a:p>
          <a:endParaRPr lang="ru-RU"/>
        </a:p>
      </dgm:t>
    </dgm:pt>
    <dgm:pt modelId="{1B9F00CA-DB6B-423F-B292-1DFC6AE8B70C}" type="pres">
      <dgm:prSet presAssocID="{233C3972-E919-42AD-94B7-40F3A8D9EB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C663AD-2090-42D2-90F3-73EB5C71CF2E}" type="pres">
      <dgm:prSet presAssocID="{BB6633AF-FBB9-4BE9-9ABD-3F2C627CDB4F}" presName="composite" presStyleCnt="0"/>
      <dgm:spPr/>
    </dgm:pt>
    <dgm:pt modelId="{B5BCCBD6-32B9-471F-ADBE-BA886D9C1BAA}" type="pres">
      <dgm:prSet presAssocID="{BB6633AF-FBB9-4BE9-9ABD-3F2C627CDB4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F86BB-7BE6-4545-9A75-63783615233A}" type="pres">
      <dgm:prSet presAssocID="{BB6633AF-FBB9-4BE9-9ABD-3F2C627CDB4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53282-4775-4DA5-9940-353C18847AAD}" type="pres">
      <dgm:prSet presAssocID="{9C8FEC92-93B0-4269-A572-66654BE1810F}" presName="sp" presStyleCnt="0"/>
      <dgm:spPr/>
    </dgm:pt>
    <dgm:pt modelId="{07B64EF1-A6DF-4C56-A4CC-2CD8AB11BD32}" type="pres">
      <dgm:prSet presAssocID="{72F1CBDD-09A6-45DB-9E9A-4A7577F58349}" presName="composite" presStyleCnt="0"/>
      <dgm:spPr/>
    </dgm:pt>
    <dgm:pt modelId="{4FE4948D-D04F-4874-8CD8-9F0B9CF75D7F}" type="pres">
      <dgm:prSet presAssocID="{72F1CBDD-09A6-45DB-9E9A-4A7577F5834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CD570D-D15C-47B9-B191-314894524A17}" type="pres">
      <dgm:prSet presAssocID="{72F1CBDD-09A6-45DB-9E9A-4A7577F5834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7E51A1-EDBB-468A-8521-BBBE51B82938}" type="pres">
      <dgm:prSet presAssocID="{A834009F-79FE-470D-9B24-CCF869BB14F9}" presName="sp" presStyleCnt="0"/>
      <dgm:spPr/>
    </dgm:pt>
    <dgm:pt modelId="{D720D87A-7771-4E88-92C0-ECD6D18682FF}" type="pres">
      <dgm:prSet presAssocID="{69E10A5E-AE67-4F9E-8861-4A685969F9AB}" presName="composite" presStyleCnt="0"/>
      <dgm:spPr/>
    </dgm:pt>
    <dgm:pt modelId="{BBDF880F-42A1-40B8-B88A-E041AFC7DA00}" type="pres">
      <dgm:prSet presAssocID="{69E10A5E-AE67-4F9E-8861-4A685969F9A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D225E2-6030-4460-A684-AE9C490ADBDF}" type="pres">
      <dgm:prSet presAssocID="{69E10A5E-AE67-4F9E-8861-4A685969F9A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192A30-981A-47D4-9E64-7E014A9AD9A6}" type="presOf" srcId="{BB6633AF-FBB9-4BE9-9ABD-3F2C627CDB4F}" destId="{B5BCCBD6-32B9-471F-ADBE-BA886D9C1BAA}" srcOrd="0" destOrd="0" presId="urn:microsoft.com/office/officeart/2005/8/layout/chevron2"/>
    <dgm:cxn modelId="{664CB629-CB23-4A46-A28A-EAFBCEA8C154}" type="presOf" srcId="{BDE3185D-F790-4A04-B98F-6B9CFF0EF943}" destId="{ECCD570D-D15C-47B9-B191-314894524A17}" srcOrd="0" destOrd="0" presId="urn:microsoft.com/office/officeart/2005/8/layout/chevron2"/>
    <dgm:cxn modelId="{A8A8AA71-04CA-401A-91DB-61CBE04D0FBE}" type="presOf" srcId="{1F001428-8D58-49EA-A20C-6FB7CC15985B}" destId="{48D225E2-6030-4460-A684-AE9C490ADBDF}" srcOrd="0" destOrd="0" presId="urn:microsoft.com/office/officeart/2005/8/layout/chevron2"/>
    <dgm:cxn modelId="{047C1E2C-19AE-41F4-9761-DE3AE78845B7}" srcId="{233C3972-E919-42AD-94B7-40F3A8D9EB2D}" destId="{BB6633AF-FBB9-4BE9-9ABD-3F2C627CDB4F}" srcOrd="0" destOrd="0" parTransId="{FAE70330-3154-4440-83EC-EF98E4802D37}" sibTransId="{9C8FEC92-93B0-4269-A572-66654BE1810F}"/>
    <dgm:cxn modelId="{5A775FC5-B52D-4951-B378-60197134917A}" srcId="{233C3972-E919-42AD-94B7-40F3A8D9EB2D}" destId="{69E10A5E-AE67-4F9E-8861-4A685969F9AB}" srcOrd="2" destOrd="0" parTransId="{73421B41-9FB5-486F-94C6-D12324D8D01D}" sibTransId="{7CE5E4B5-8665-42B6-9BB1-F2E05B9D8340}"/>
    <dgm:cxn modelId="{802D10BE-2967-4F65-9A9B-6875666F98DA}" type="presOf" srcId="{72F1CBDD-09A6-45DB-9E9A-4A7577F58349}" destId="{4FE4948D-D04F-4874-8CD8-9F0B9CF75D7F}" srcOrd="0" destOrd="0" presId="urn:microsoft.com/office/officeart/2005/8/layout/chevron2"/>
    <dgm:cxn modelId="{B0DB56B4-57B1-4CD0-8239-AFD7B35871ED}" type="presOf" srcId="{B96860AF-FFE4-41DD-BA28-886C80FCA893}" destId="{FEBF86BB-7BE6-4545-9A75-63783615233A}" srcOrd="0" destOrd="0" presId="urn:microsoft.com/office/officeart/2005/8/layout/chevron2"/>
    <dgm:cxn modelId="{F001DC81-9278-4600-9263-575F6355E0A6}" srcId="{72F1CBDD-09A6-45DB-9E9A-4A7577F58349}" destId="{BDE3185D-F790-4A04-B98F-6B9CFF0EF943}" srcOrd="0" destOrd="0" parTransId="{9382DA0B-911F-4669-A0EB-4BA3361AEC91}" sibTransId="{CF3F0C15-EE60-4F33-8F84-38D5947C5992}"/>
    <dgm:cxn modelId="{DC01D825-2A6D-4A5A-9BAA-6F33BC5E7950}" srcId="{69E10A5E-AE67-4F9E-8861-4A685969F9AB}" destId="{1F001428-8D58-49EA-A20C-6FB7CC15985B}" srcOrd="0" destOrd="0" parTransId="{7773F66C-BA75-467A-92D9-169041554935}" sibTransId="{BC56DA8B-A677-4C63-A08D-4BD7DA1393BC}"/>
    <dgm:cxn modelId="{9F7322C7-FB0A-45D7-AA73-EA44E7A2ED88}" type="presOf" srcId="{69E10A5E-AE67-4F9E-8861-4A685969F9AB}" destId="{BBDF880F-42A1-40B8-B88A-E041AFC7DA00}" srcOrd="0" destOrd="0" presId="urn:microsoft.com/office/officeart/2005/8/layout/chevron2"/>
    <dgm:cxn modelId="{FA3C9EA5-6AB6-41AB-AD1C-F9DEB517758F}" srcId="{BB6633AF-FBB9-4BE9-9ABD-3F2C627CDB4F}" destId="{B96860AF-FFE4-41DD-BA28-886C80FCA893}" srcOrd="0" destOrd="0" parTransId="{BB29806A-A6C2-446E-8FFC-F11BC9FAD55A}" sibTransId="{6A029EC7-D89B-4748-8279-EEB5306C8395}"/>
    <dgm:cxn modelId="{F6633593-9946-4793-97E2-76A543F9DCD2}" type="presOf" srcId="{233C3972-E919-42AD-94B7-40F3A8D9EB2D}" destId="{1B9F00CA-DB6B-423F-B292-1DFC6AE8B70C}" srcOrd="0" destOrd="0" presId="urn:microsoft.com/office/officeart/2005/8/layout/chevron2"/>
    <dgm:cxn modelId="{40197178-A6D5-4EBA-8FEE-AC812960F314}" srcId="{233C3972-E919-42AD-94B7-40F3A8D9EB2D}" destId="{72F1CBDD-09A6-45DB-9E9A-4A7577F58349}" srcOrd="1" destOrd="0" parTransId="{E7B7F63E-3860-4948-AB34-DDC88F1678F5}" sibTransId="{A834009F-79FE-470D-9B24-CCF869BB14F9}"/>
    <dgm:cxn modelId="{5A7B81CB-97ED-41A3-B4F9-E0D8202AE906}" type="presParOf" srcId="{1B9F00CA-DB6B-423F-B292-1DFC6AE8B70C}" destId="{7AC663AD-2090-42D2-90F3-73EB5C71CF2E}" srcOrd="0" destOrd="0" presId="urn:microsoft.com/office/officeart/2005/8/layout/chevron2"/>
    <dgm:cxn modelId="{E9FD93E8-B130-428C-8BAC-5A684A67D562}" type="presParOf" srcId="{7AC663AD-2090-42D2-90F3-73EB5C71CF2E}" destId="{B5BCCBD6-32B9-471F-ADBE-BA886D9C1BAA}" srcOrd="0" destOrd="0" presId="urn:microsoft.com/office/officeart/2005/8/layout/chevron2"/>
    <dgm:cxn modelId="{644B08F2-55D5-4271-A9EA-233779CFF4CD}" type="presParOf" srcId="{7AC663AD-2090-42D2-90F3-73EB5C71CF2E}" destId="{FEBF86BB-7BE6-4545-9A75-63783615233A}" srcOrd="1" destOrd="0" presId="urn:microsoft.com/office/officeart/2005/8/layout/chevron2"/>
    <dgm:cxn modelId="{8520E0A7-BE56-4F0C-AF40-6D646284B9CE}" type="presParOf" srcId="{1B9F00CA-DB6B-423F-B292-1DFC6AE8B70C}" destId="{18053282-4775-4DA5-9940-353C18847AAD}" srcOrd="1" destOrd="0" presId="urn:microsoft.com/office/officeart/2005/8/layout/chevron2"/>
    <dgm:cxn modelId="{D44981DA-591B-416D-B863-C4A163F9DBC2}" type="presParOf" srcId="{1B9F00CA-DB6B-423F-B292-1DFC6AE8B70C}" destId="{07B64EF1-A6DF-4C56-A4CC-2CD8AB11BD32}" srcOrd="2" destOrd="0" presId="urn:microsoft.com/office/officeart/2005/8/layout/chevron2"/>
    <dgm:cxn modelId="{F6B3977D-0234-4AEE-AD69-07A23F30E229}" type="presParOf" srcId="{07B64EF1-A6DF-4C56-A4CC-2CD8AB11BD32}" destId="{4FE4948D-D04F-4874-8CD8-9F0B9CF75D7F}" srcOrd="0" destOrd="0" presId="urn:microsoft.com/office/officeart/2005/8/layout/chevron2"/>
    <dgm:cxn modelId="{D7F8FDD5-7453-444C-899C-45537A4A49C6}" type="presParOf" srcId="{07B64EF1-A6DF-4C56-A4CC-2CD8AB11BD32}" destId="{ECCD570D-D15C-47B9-B191-314894524A17}" srcOrd="1" destOrd="0" presId="urn:microsoft.com/office/officeart/2005/8/layout/chevron2"/>
    <dgm:cxn modelId="{6C8F1330-88FB-4D38-B43E-13C18549CCBA}" type="presParOf" srcId="{1B9F00CA-DB6B-423F-B292-1DFC6AE8B70C}" destId="{0A7E51A1-EDBB-468A-8521-BBBE51B82938}" srcOrd="3" destOrd="0" presId="urn:microsoft.com/office/officeart/2005/8/layout/chevron2"/>
    <dgm:cxn modelId="{50E5735F-96F6-46B8-9470-6FFD64CC6545}" type="presParOf" srcId="{1B9F00CA-DB6B-423F-B292-1DFC6AE8B70C}" destId="{D720D87A-7771-4E88-92C0-ECD6D18682FF}" srcOrd="4" destOrd="0" presId="urn:microsoft.com/office/officeart/2005/8/layout/chevron2"/>
    <dgm:cxn modelId="{840F83EA-ED7F-4560-8D93-6455DE1C1003}" type="presParOf" srcId="{D720D87A-7771-4E88-92C0-ECD6D18682FF}" destId="{BBDF880F-42A1-40B8-B88A-E041AFC7DA00}" srcOrd="0" destOrd="0" presId="urn:microsoft.com/office/officeart/2005/8/layout/chevron2"/>
    <dgm:cxn modelId="{91E69D7D-596C-4E8A-B147-A1D822120F44}" type="presParOf" srcId="{D720D87A-7771-4E88-92C0-ECD6D18682FF}" destId="{48D225E2-6030-4460-A684-AE9C490ADBD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82B36-D76D-4918-B799-C168B3C7A6AC}">
      <dsp:nvSpPr>
        <dsp:cNvPr id="0" name=""/>
        <dsp:cNvSpPr/>
      </dsp:nvSpPr>
      <dsp:spPr>
        <a:xfrm>
          <a:off x="1865737" y="0"/>
          <a:ext cx="1445926" cy="21602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7FDF24-2921-4FE0-A780-FF087C9A0582}">
      <dsp:nvSpPr>
        <dsp:cNvPr id="0" name=""/>
        <dsp:cNvSpPr/>
      </dsp:nvSpPr>
      <dsp:spPr>
        <a:xfrm>
          <a:off x="704" y="0"/>
          <a:ext cx="1865032" cy="216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0" dirty="0" smtClean="0"/>
            <a:t>Обеспечение финансовой безопасности Российской Федерации </a:t>
          </a:r>
          <a:endParaRPr lang="ru-RU" sz="1900" kern="1200" dirty="0"/>
        </a:p>
      </dsp:txBody>
      <dsp:txXfrm>
        <a:off x="91747" y="91043"/>
        <a:ext cx="1682946" cy="1978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53D77-8E89-4CE6-9402-9D3D8903A4D8}">
      <dsp:nvSpPr>
        <dsp:cNvPr id="0" name=""/>
        <dsp:cNvSpPr/>
      </dsp:nvSpPr>
      <dsp:spPr>
        <a:xfrm>
          <a:off x="2742064" y="0"/>
          <a:ext cx="3084822" cy="331236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chemeClr val="accent4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это деятельность государства и всего общества, направленная на стабильное функционирование финансовой сфере, на защиту национальных ценностей и интересов в этой области.</a:t>
          </a:r>
          <a:endParaRPr lang="ru-RU" sz="1900" kern="1200" dirty="0"/>
        </a:p>
      </dsp:txBody>
      <dsp:txXfrm>
        <a:off x="2892653" y="150589"/>
        <a:ext cx="2783644" cy="30111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FD6FF-CD76-4CC5-B4BD-83A25A97E214}">
      <dsp:nvSpPr>
        <dsp:cNvPr id="0" name=""/>
        <dsp:cNvSpPr/>
      </dsp:nvSpPr>
      <dsp:spPr>
        <a:xfrm>
          <a:off x="0" y="41782"/>
          <a:ext cx="6399094" cy="16707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3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3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3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3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угрозы правам и свободам человека, материальным и духовным ценностям общества, конституционному строю, суверенитету и территориальной целостности страны, а также всесторонне способствовать развитию государства и его граждан в первую очередь в плане повышения качества их жизни.</a:t>
          </a:r>
          <a:endParaRPr lang="ru-RU" sz="1700" kern="1200" dirty="0"/>
        </a:p>
      </dsp:txBody>
      <dsp:txXfrm>
        <a:off x="81560" y="123342"/>
        <a:ext cx="6235974" cy="15076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0C391-B866-4C18-BE8D-AE045015D201}">
      <dsp:nvSpPr>
        <dsp:cNvPr id="0" name=""/>
        <dsp:cNvSpPr/>
      </dsp:nvSpPr>
      <dsp:spPr>
        <a:xfrm>
          <a:off x="1451681" y="11"/>
          <a:ext cx="1633141" cy="466362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2">
                <a:shade val="5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shade val="5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2">
                <a:shade val="5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shade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 предупреждение </a:t>
          </a:r>
          <a:endParaRPr lang="ru-RU" sz="1300" kern="1200" dirty="0"/>
        </a:p>
      </dsp:txBody>
      <dsp:txXfrm>
        <a:off x="1474447" y="22777"/>
        <a:ext cx="1587609" cy="420830"/>
      </dsp:txXfrm>
    </dsp:sp>
    <dsp:sp modelId="{C8D0E845-5B23-4593-919D-FE53066208B4}">
      <dsp:nvSpPr>
        <dsp:cNvPr id="0" name=""/>
        <dsp:cNvSpPr/>
      </dsp:nvSpPr>
      <dsp:spPr>
        <a:xfrm>
          <a:off x="1451681" y="489692"/>
          <a:ext cx="1633141" cy="466362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216641"/>
                <a:satOff val="4386"/>
                <a:lumOff val="43132"/>
                <a:alphaOff val="0"/>
                <a:tint val="74000"/>
              </a:schemeClr>
            </a:gs>
            <a:gs pos="49000">
              <a:schemeClr val="accent2">
                <a:shade val="50000"/>
                <a:hueOff val="216641"/>
                <a:satOff val="4386"/>
                <a:lumOff val="43132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shade val="50000"/>
                <a:hueOff val="216641"/>
                <a:satOff val="4386"/>
                <a:lumOff val="43132"/>
                <a:alphaOff val="0"/>
                <a:shade val="55000"/>
                <a:satMod val="150000"/>
              </a:schemeClr>
            </a:gs>
            <a:gs pos="92000">
              <a:schemeClr val="accent2">
                <a:shade val="50000"/>
                <a:hueOff val="216641"/>
                <a:satOff val="4386"/>
                <a:lumOff val="43132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shade val="50000"/>
                <a:hueOff val="216641"/>
                <a:satOff val="4386"/>
                <a:lumOff val="43132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shade val="50000"/>
              <a:hueOff val="216641"/>
              <a:satOff val="4386"/>
              <a:lumOff val="43132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 противодействие </a:t>
          </a:r>
          <a:endParaRPr lang="ru-RU" sz="1300" kern="1200" dirty="0"/>
        </a:p>
      </dsp:txBody>
      <dsp:txXfrm>
        <a:off x="1474447" y="512458"/>
        <a:ext cx="1587609" cy="4208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72DFD-FC5E-4C47-85F7-AB05494E4114}">
      <dsp:nvSpPr>
        <dsp:cNvPr id="0" name=""/>
        <dsp:cNvSpPr/>
      </dsp:nvSpPr>
      <dsp:spPr>
        <a:xfrm>
          <a:off x="0" y="0"/>
          <a:ext cx="6696741" cy="10080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20955" rIns="0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baseline="0" dirty="0" smtClean="0"/>
            <a:t>национальные интересы России в финансовой сфере</a:t>
          </a:r>
          <a:endParaRPr lang="ru-RU" sz="3300" kern="1200" dirty="0"/>
        </a:p>
      </dsp:txBody>
      <dsp:txXfrm>
        <a:off x="504028" y="0"/>
        <a:ext cx="5688686" cy="10080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17391-6327-4A7F-8680-F88B5F769464}">
      <dsp:nvSpPr>
        <dsp:cNvPr id="0" name=""/>
        <dsp:cNvSpPr/>
      </dsp:nvSpPr>
      <dsp:spPr>
        <a:xfrm>
          <a:off x="-5454792" y="-835220"/>
          <a:ext cx="6494976" cy="6494976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1143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1C4B9-ACFE-4A02-BBA3-E45BEFFF8449}">
      <dsp:nvSpPr>
        <dsp:cNvPr id="0" name=""/>
        <dsp:cNvSpPr/>
      </dsp:nvSpPr>
      <dsp:spPr>
        <a:xfrm>
          <a:off x="387755" y="254060"/>
          <a:ext cx="8258014" cy="50792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3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3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16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- поддержание государственных расходов в соответствии с имеющимися ресурсами;</a:t>
          </a:r>
          <a:endParaRPr lang="ru-RU" sz="1500" kern="1200"/>
        </a:p>
      </dsp:txBody>
      <dsp:txXfrm>
        <a:off x="387755" y="254060"/>
        <a:ext cx="8258014" cy="507927"/>
      </dsp:txXfrm>
    </dsp:sp>
    <dsp:sp modelId="{E72E0A6C-1085-409F-8724-1B9C874DE161}">
      <dsp:nvSpPr>
        <dsp:cNvPr id="0" name=""/>
        <dsp:cNvSpPr/>
      </dsp:nvSpPr>
      <dsp:spPr>
        <a:xfrm>
          <a:off x="70300" y="190569"/>
          <a:ext cx="634908" cy="634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1FB4A6-2F2D-456C-BA09-621B5B5AF084}">
      <dsp:nvSpPr>
        <dsp:cNvPr id="0" name=""/>
        <dsp:cNvSpPr/>
      </dsp:nvSpPr>
      <dsp:spPr>
        <a:xfrm>
          <a:off x="805560" y="1015854"/>
          <a:ext cx="7840209" cy="507927"/>
        </a:xfrm>
        <a:prstGeom prst="rect">
          <a:avLst/>
        </a:prstGeom>
        <a:gradFill rotWithShape="0">
          <a:gsLst>
            <a:gs pos="0">
              <a:schemeClr val="accent3">
                <a:hueOff val="-2760720"/>
                <a:satOff val="-7277"/>
                <a:lumOff val="-1882"/>
                <a:alphaOff val="0"/>
                <a:tint val="74000"/>
              </a:schemeClr>
            </a:gs>
            <a:gs pos="49000">
              <a:schemeClr val="accent3">
                <a:hueOff val="-2760720"/>
                <a:satOff val="-7277"/>
                <a:lumOff val="-1882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-2760720"/>
                <a:satOff val="-7277"/>
                <a:lumOff val="-1882"/>
                <a:alphaOff val="0"/>
                <a:shade val="55000"/>
                <a:satMod val="150000"/>
              </a:schemeClr>
            </a:gs>
            <a:gs pos="92000">
              <a:schemeClr val="accent3">
                <a:hueOff val="-2760720"/>
                <a:satOff val="-7277"/>
                <a:lumOff val="-1882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-2760720"/>
                <a:satOff val="-7277"/>
                <a:lumOff val="-1882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hueOff val="-2760720"/>
              <a:satOff val="-7277"/>
              <a:lumOff val="-1882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16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- обеспечение целевого финансирования государственных программ (в первую очередь социальных);</a:t>
          </a:r>
          <a:endParaRPr lang="ru-RU" sz="1500" kern="1200"/>
        </a:p>
      </dsp:txBody>
      <dsp:txXfrm>
        <a:off x="805560" y="1015854"/>
        <a:ext cx="7840209" cy="507927"/>
      </dsp:txXfrm>
    </dsp:sp>
    <dsp:sp modelId="{37721D63-6906-4F5E-B8B4-E89158C644CC}">
      <dsp:nvSpPr>
        <dsp:cNvPr id="0" name=""/>
        <dsp:cNvSpPr/>
      </dsp:nvSpPr>
      <dsp:spPr>
        <a:xfrm>
          <a:off x="488105" y="952363"/>
          <a:ext cx="634908" cy="634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3">
              <a:hueOff val="-2760720"/>
              <a:satOff val="-7277"/>
              <a:lumOff val="-188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D592A-6352-460C-AA4E-C3A3580FE589}">
      <dsp:nvSpPr>
        <dsp:cNvPr id="0" name=""/>
        <dsp:cNvSpPr/>
      </dsp:nvSpPr>
      <dsp:spPr>
        <a:xfrm>
          <a:off x="996611" y="1777648"/>
          <a:ext cx="7649157" cy="507927"/>
        </a:xfrm>
        <a:prstGeom prst="rect">
          <a:avLst/>
        </a:prstGeom>
        <a:gradFill rotWithShape="0">
          <a:gsLst>
            <a:gs pos="0">
              <a:schemeClr val="accent3">
                <a:hueOff val="-5521439"/>
                <a:satOff val="-14554"/>
                <a:lumOff val="-3765"/>
                <a:alphaOff val="0"/>
                <a:tint val="74000"/>
              </a:schemeClr>
            </a:gs>
            <a:gs pos="49000">
              <a:schemeClr val="accent3">
                <a:hueOff val="-5521439"/>
                <a:satOff val="-14554"/>
                <a:lumOff val="-3765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-5521439"/>
                <a:satOff val="-14554"/>
                <a:lumOff val="-3765"/>
                <a:alphaOff val="0"/>
                <a:shade val="55000"/>
                <a:satMod val="150000"/>
              </a:schemeClr>
            </a:gs>
            <a:gs pos="92000">
              <a:schemeClr val="accent3">
                <a:hueOff val="-5521439"/>
                <a:satOff val="-14554"/>
                <a:lumOff val="-3765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-5521439"/>
                <a:satOff val="-14554"/>
                <a:lumOff val="-3765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hueOff val="-5521439"/>
              <a:satOff val="-14554"/>
              <a:lumOff val="-3765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16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- широкое инвестирование в сферу наукоемкого и высокотехнологичного производства;</a:t>
          </a:r>
          <a:endParaRPr lang="ru-RU" sz="1500" kern="1200"/>
        </a:p>
      </dsp:txBody>
      <dsp:txXfrm>
        <a:off x="996611" y="1777648"/>
        <a:ext cx="7649157" cy="507927"/>
      </dsp:txXfrm>
    </dsp:sp>
    <dsp:sp modelId="{0D9116A3-4DB9-44FA-9671-A6F8D39984B5}">
      <dsp:nvSpPr>
        <dsp:cNvPr id="0" name=""/>
        <dsp:cNvSpPr/>
      </dsp:nvSpPr>
      <dsp:spPr>
        <a:xfrm>
          <a:off x="679157" y="1714157"/>
          <a:ext cx="634908" cy="634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3">
              <a:hueOff val="-5521439"/>
              <a:satOff val="-14554"/>
              <a:lumOff val="-37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94056-5B9F-4DE5-875B-11D194F0E4D7}">
      <dsp:nvSpPr>
        <dsp:cNvPr id="0" name=""/>
        <dsp:cNvSpPr/>
      </dsp:nvSpPr>
      <dsp:spPr>
        <a:xfrm>
          <a:off x="996611" y="2538960"/>
          <a:ext cx="7649157" cy="507927"/>
        </a:xfrm>
        <a:prstGeom prst="rect">
          <a:avLst/>
        </a:prstGeom>
        <a:gradFill rotWithShape="0">
          <a:gsLst>
            <a:gs pos="0">
              <a:schemeClr val="accent3">
                <a:hueOff val="-8282159"/>
                <a:satOff val="-21831"/>
                <a:lumOff val="-5647"/>
                <a:alphaOff val="0"/>
                <a:tint val="74000"/>
              </a:schemeClr>
            </a:gs>
            <a:gs pos="49000">
              <a:schemeClr val="accent3">
                <a:hueOff val="-8282159"/>
                <a:satOff val="-21831"/>
                <a:lumOff val="-5647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-8282159"/>
                <a:satOff val="-21831"/>
                <a:lumOff val="-5647"/>
                <a:alphaOff val="0"/>
                <a:shade val="55000"/>
                <a:satMod val="150000"/>
              </a:schemeClr>
            </a:gs>
            <a:gs pos="92000">
              <a:schemeClr val="accent3">
                <a:hueOff val="-8282159"/>
                <a:satOff val="-21831"/>
                <a:lumOff val="-5647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-8282159"/>
                <a:satOff val="-21831"/>
                <a:lumOff val="-5647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hueOff val="-8282159"/>
              <a:satOff val="-21831"/>
              <a:lumOff val="-5647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16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- создание необходимых условий для свободной конкуренции на рынке;</a:t>
          </a:r>
          <a:endParaRPr lang="ru-RU" sz="1500" kern="1200"/>
        </a:p>
      </dsp:txBody>
      <dsp:txXfrm>
        <a:off x="996611" y="2538960"/>
        <a:ext cx="7649157" cy="507927"/>
      </dsp:txXfrm>
    </dsp:sp>
    <dsp:sp modelId="{9629E795-52DD-4CA5-8139-7CA99FE07EAF}">
      <dsp:nvSpPr>
        <dsp:cNvPr id="0" name=""/>
        <dsp:cNvSpPr/>
      </dsp:nvSpPr>
      <dsp:spPr>
        <a:xfrm>
          <a:off x="679157" y="2475469"/>
          <a:ext cx="634908" cy="634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3">
              <a:hueOff val="-8282159"/>
              <a:satOff val="-21831"/>
              <a:lumOff val="-56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B9747-37A4-42D3-85E6-73F2699B4658}">
      <dsp:nvSpPr>
        <dsp:cNvPr id="0" name=""/>
        <dsp:cNvSpPr/>
      </dsp:nvSpPr>
      <dsp:spPr>
        <a:xfrm>
          <a:off x="805560" y="3300754"/>
          <a:ext cx="7840209" cy="507927"/>
        </a:xfrm>
        <a:prstGeom prst="rect">
          <a:avLst/>
        </a:prstGeom>
        <a:gradFill rotWithShape="0">
          <a:gsLst>
            <a:gs pos="0">
              <a:schemeClr val="accent3">
                <a:hueOff val="-11042878"/>
                <a:satOff val="-29108"/>
                <a:lumOff val="-7530"/>
                <a:alphaOff val="0"/>
                <a:tint val="74000"/>
              </a:schemeClr>
            </a:gs>
            <a:gs pos="49000">
              <a:schemeClr val="accent3">
                <a:hueOff val="-11042878"/>
                <a:satOff val="-29108"/>
                <a:lumOff val="-7530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-11042878"/>
                <a:satOff val="-29108"/>
                <a:lumOff val="-7530"/>
                <a:alphaOff val="0"/>
                <a:shade val="55000"/>
                <a:satMod val="150000"/>
              </a:schemeClr>
            </a:gs>
            <a:gs pos="92000">
              <a:schemeClr val="accent3">
                <a:hueOff val="-11042878"/>
                <a:satOff val="-29108"/>
                <a:lumOff val="-753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-11042878"/>
                <a:satOff val="-29108"/>
                <a:lumOff val="-753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hueOff val="-11042878"/>
              <a:satOff val="-29108"/>
              <a:lumOff val="-753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16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- уменьшение последствий воздействия мировых финансовых кризисов на национальную экономику;</a:t>
          </a:r>
          <a:endParaRPr lang="ru-RU" sz="1500" kern="1200"/>
        </a:p>
      </dsp:txBody>
      <dsp:txXfrm>
        <a:off x="805560" y="3300754"/>
        <a:ext cx="7840209" cy="507927"/>
      </dsp:txXfrm>
    </dsp:sp>
    <dsp:sp modelId="{2EE92677-2964-4045-A579-5AA88AF38A69}">
      <dsp:nvSpPr>
        <dsp:cNvPr id="0" name=""/>
        <dsp:cNvSpPr/>
      </dsp:nvSpPr>
      <dsp:spPr>
        <a:xfrm>
          <a:off x="488105" y="3237263"/>
          <a:ext cx="634908" cy="634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3">
              <a:hueOff val="-11042878"/>
              <a:satOff val="-29108"/>
              <a:lumOff val="-75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C7584D-ADA3-47B4-A905-5DEE724EAA4B}">
      <dsp:nvSpPr>
        <dsp:cNvPr id="0" name=""/>
        <dsp:cNvSpPr/>
      </dsp:nvSpPr>
      <dsp:spPr>
        <a:xfrm>
          <a:off x="387755" y="4062548"/>
          <a:ext cx="8258014" cy="507927"/>
        </a:xfrm>
        <a:prstGeom prst="rect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tint val="74000"/>
              </a:schemeClr>
            </a:gs>
            <a:gs pos="49000">
              <a:schemeClr val="accent3">
                <a:hueOff val="-13803598"/>
                <a:satOff val="-36385"/>
                <a:lumOff val="-9412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-13803598"/>
                <a:satOff val="-36385"/>
                <a:lumOff val="-9412"/>
                <a:alphaOff val="0"/>
                <a:shade val="55000"/>
                <a:satMod val="150000"/>
              </a:schemeClr>
            </a:gs>
            <a:gs pos="92000">
              <a:schemeClr val="accent3">
                <a:hueOff val="-13803598"/>
                <a:satOff val="-36385"/>
                <a:lumOff val="-9412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hueOff val="-13803598"/>
              <a:satOff val="-36385"/>
              <a:lumOff val="-9412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16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- преодоление разногласий между органами управления разных уровней по поводу распределения и использования ресурсов национальной бюджетной системы;</a:t>
          </a:r>
          <a:endParaRPr lang="ru-RU" sz="1500" kern="1200"/>
        </a:p>
      </dsp:txBody>
      <dsp:txXfrm>
        <a:off x="387755" y="4062548"/>
        <a:ext cx="8258014" cy="507927"/>
      </dsp:txXfrm>
    </dsp:sp>
    <dsp:sp modelId="{E8F8A62C-6BE5-498B-8907-F4233B98F00E}">
      <dsp:nvSpPr>
        <dsp:cNvPr id="0" name=""/>
        <dsp:cNvSpPr/>
      </dsp:nvSpPr>
      <dsp:spPr>
        <a:xfrm>
          <a:off x="70300" y="3999057"/>
          <a:ext cx="634908" cy="634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72DFD-FC5E-4C47-85F7-AB05494E4114}">
      <dsp:nvSpPr>
        <dsp:cNvPr id="0" name=""/>
        <dsp:cNvSpPr/>
      </dsp:nvSpPr>
      <dsp:spPr>
        <a:xfrm>
          <a:off x="0" y="0"/>
          <a:ext cx="6696741" cy="10080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20955" rIns="0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baseline="0" dirty="0" smtClean="0"/>
            <a:t>национальные интересы России в финансовой сфере</a:t>
          </a:r>
          <a:endParaRPr lang="ru-RU" sz="3300" kern="1200" dirty="0"/>
        </a:p>
      </dsp:txBody>
      <dsp:txXfrm>
        <a:off x="504028" y="0"/>
        <a:ext cx="5688686" cy="100805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9F409-AA5E-4CE1-BAFF-5DAFF12A6ED7}">
      <dsp:nvSpPr>
        <dsp:cNvPr id="0" name=""/>
        <dsp:cNvSpPr/>
      </dsp:nvSpPr>
      <dsp:spPr>
        <a:xfrm>
          <a:off x="7672783" y="-835220"/>
          <a:ext cx="6494976" cy="6494976"/>
        </a:xfrm>
        <a:prstGeom prst="blockArc">
          <a:avLst>
            <a:gd name="adj1" fmla="val 8100000"/>
            <a:gd name="adj2" fmla="val 13500000"/>
            <a:gd name="adj3" fmla="val 333"/>
          </a:avLst>
        </a:prstGeom>
        <a:noFill/>
        <a:ln w="1143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BC2FC-0FA4-47C9-A458-5D30112FB242}">
      <dsp:nvSpPr>
        <dsp:cNvPr id="0" name=""/>
        <dsp:cNvSpPr/>
      </dsp:nvSpPr>
      <dsp:spPr>
        <a:xfrm>
          <a:off x="67198" y="301437"/>
          <a:ext cx="8190953" cy="6032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2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2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478838" bIns="33020" numCol="1" spcCol="1270" anchor="ctr" anchorCtr="0">
          <a:noAutofit/>
        </a:bodyPr>
        <a:lstStyle/>
        <a:p>
          <a:pPr lvl="0" algn="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- усиление сдерживания инфляционных процессов в экономике и поддержание стабильно высокого курса национальной валюты;</a:t>
          </a:r>
          <a:endParaRPr lang="ru-RU" sz="1300" kern="1200"/>
        </a:p>
      </dsp:txBody>
      <dsp:txXfrm>
        <a:off x="67198" y="301437"/>
        <a:ext cx="8190953" cy="603259"/>
      </dsp:txXfrm>
    </dsp:sp>
    <dsp:sp modelId="{A82AD0A1-5CD4-4F00-9A1F-B4E9927C3A11}">
      <dsp:nvSpPr>
        <dsp:cNvPr id="0" name=""/>
        <dsp:cNvSpPr/>
      </dsp:nvSpPr>
      <dsp:spPr>
        <a:xfrm>
          <a:off x="7881114" y="226029"/>
          <a:ext cx="754074" cy="754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5CCAD-1CA3-46D9-83B3-6EF32C5A1B4A}">
      <dsp:nvSpPr>
        <dsp:cNvPr id="0" name=""/>
        <dsp:cNvSpPr/>
      </dsp:nvSpPr>
      <dsp:spPr>
        <a:xfrm>
          <a:off x="67198" y="1206037"/>
          <a:ext cx="7758674" cy="603259"/>
        </a:xfrm>
        <a:prstGeom prst="rect">
          <a:avLst/>
        </a:prstGeom>
        <a:gradFill rotWithShape="0">
          <a:gsLst>
            <a:gs pos="0">
              <a:schemeClr val="accent2">
                <a:hueOff val="2382924"/>
                <a:satOff val="4875"/>
                <a:lumOff val="1863"/>
                <a:alphaOff val="0"/>
                <a:tint val="74000"/>
              </a:schemeClr>
            </a:gs>
            <a:gs pos="49000">
              <a:schemeClr val="accent2">
                <a:hueOff val="2382924"/>
                <a:satOff val="4875"/>
                <a:lumOff val="1863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2382924"/>
                <a:satOff val="4875"/>
                <a:lumOff val="1863"/>
                <a:alphaOff val="0"/>
                <a:shade val="55000"/>
                <a:satMod val="150000"/>
              </a:schemeClr>
            </a:gs>
            <a:gs pos="92000">
              <a:schemeClr val="accent2">
                <a:hueOff val="2382924"/>
                <a:satOff val="4875"/>
                <a:lumOff val="1863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2382924"/>
                <a:satOff val="4875"/>
                <a:lumOff val="1863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2382924"/>
              <a:satOff val="4875"/>
              <a:lumOff val="1863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478838" bIns="33020" numCol="1" spcCol="1270" anchor="ctr" anchorCtr="0">
          <a:noAutofit/>
        </a:bodyPr>
        <a:lstStyle/>
        <a:p>
          <a:pPr lvl="0" algn="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- противодействие незаконному вывозу капитала за границу;</a:t>
          </a:r>
          <a:endParaRPr lang="ru-RU" sz="1300" kern="1200"/>
        </a:p>
      </dsp:txBody>
      <dsp:txXfrm>
        <a:off x="67198" y="1206037"/>
        <a:ext cx="7758674" cy="603259"/>
      </dsp:txXfrm>
    </dsp:sp>
    <dsp:sp modelId="{69CB520C-C4D3-4894-991A-7F40695F0D21}">
      <dsp:nvSpPr>
        <dsp:cNvPr id="0" name=""/>
        <dsp:cNvSpPr/>
      </dsp:nvSpPr>
      <dsp:spPr>
        <a:xfrm>
          <a:off x="7448835" y="1130630"/>
          <a:ext cx="754074" cy="754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2382924"/>
              <a:satOff val="4875"/>
              <a:lumOff val="18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9D059-26AD-49DA-AD8B-0B1FB8EBBD25}">
      <dsp:nvSpPr>
        <dsp:cNvPr id="0" name=""/>
        <dsp:cNvSpPr/>
      </dsp:nvSpPr>
      <dsp:spPr>
        <a:xfrm>
          <a:off x="67198" y="2110638"/>
          <a:ext cx="7626000" cy="603259"/>
        </a:xfrm>
        <a:prstGeom prst="rect">
          <a:avLst/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tint val="74000"/>
              </a:schemeClr>
            </a:gs>
            <a:gs pos="49000">
              <a:schemeClr val="accent2">
                <a:hueOff val="4765848"/>
                <a:satOff val="9751"/>
                <a:lumOff val="3725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4765848"/>
                <a:satOff val="9751"/>
                <a:lumOff val="3725"/>
                <a:alphaOff val="0"/>
                <a:shade val="55000"/>
                <a:satMod val="150000"/>
              </a:schemeClr>
            </a:gs>
            <a:gs pos="92000">
              <a:schemeClr val="accent2">
                <a:hueOff val="4765848"/>
                <a:satOff val="9751"/>
                <a:lumOff val="3725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4765848"/>
              <a:satOff val="9751"/>
              <a:lumOff val="3725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478838" bIns="33020" numCol="1" spcCol="1270" anchor="ctr" anchorCtr="0">
          <a:noAutofit/>
        </a:bodyPr>
        <a:lstStyle/>
        <a:p>
          <a:pPr lvl="0" algn="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- привлечение иностранных инвестиций (особенно долгосрочных в промышленный сектор экономики);</a:t>
          </a:r>
          <a:endParaRPr lang="ru-RU" sz="1300" kern="1200"/>
        </a:p>
      </dsp:txBody>
      <dsp:txXfrm>
        <a:off x="67198" y="2110638"/>
        <a:ext cx="7626000" cy="603259"/>
      </dsp:txXfrm>
    </dsp:sp>
    <dsp:sp modelId="{2A085078-C4AE-465A-BFF0-7F14F5FF43B1}">
      <dsp:nvSpPr>
        <dsp:cNvPr id="0" name=""/>
        <dsp:cNvSpPr/>
      </dsp:nvSpPr>
      <dsp:spPr>
        <a:xfrm>
          <a:off x="7316160" y="2035230"/>
          <a:ext cx="754074" cy="754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4765848"/>
              <a:satOff val="9751"/>
              <a:lumOff val="372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690419-B57F-406B-807A-CEF936896226}">
      <dsp:nvSpPr>
        <dsp:cNvPr id="0" name=""/>
        <dsp:cNvSpPr/>
      </dsp:nvSpPr>
      <dsp:spPr>
        <a:xfrm>
          <a:off x="67198" y="3015238"/>
          <a:ext cx="7758674" cy="603259"/>
        </a:xfrm>
        <a:prstGeom prst="rect">
          <a:avLst/>
        </a:prstGeom>
        <a:gradFill rotWithShape="0">
          <a:gsLst>
            <a:gs pos="0">
              <a:schemeClr val="accent2">
                <a:hueOff val="7148772"/>
                <a:satOff val="14626"/>
                <a:lumOff val="5588"/>
                <a:alphaOff val="0"/>
                <a:tint val="74000"/>
              </a:schemeClr>
            </a:gs>
            <a:gs pos="49000">
              <a:schemeClr val="accent2">
                <a:hueOff val="7148772"/>
                <a:satOff val="14626"/>
                <a:lumOff val="5588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7148772"/>
                <a:satOff val="14626"/>
                <a:lumOff val="5588"/>
                <a:alphaOff val="0"/>
                <a:shade val="55000"/>
                <a:satMod val="150000"/>
              </a:schemeClr>
            </a:gs>
            <a:gs pos="92000">
              <a:schemeClr val="accent2">
                <a:hueOff val="7148772"/>
                <a:satOff val="14626"/>
                <a:lumOff val="5588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7148772"/>
                <a:satOff val="14626"/>
                <a:lumOff val="5588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7148772"/>
              <a:satOff val="14626"/>
              <a:lumOff val="5588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478838" bIns="33020" numCol="1" spcCol="1270" anchor="ctr" anchorCtr="0">
          <a:noAutofit/>
        </a:bodyPr>
        <a:lstStyle/>
        <a:p>
          <a:pPr lvl="0" algn="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- принятие в кратчайшие сроки необходимых нормативно-правовых актов, обеспечивающих формирование и успешное функционирование финансово-кредитной системы страны;</a:t>
          </a:r>
          <a:endParaRPr lang="ru-RU" sz="1300" kern="1200"/>
        </a:p>
      </dsp:txBody>
      <dsp:txXfrm>
        <a:off x="67198" y="3015238"/>
        <a:ext cx="7758674" cy="603259"/>
      </dsp:txXfrm>
    </dsp:sp>
    <dsp:sp modelId="{6ED2DF2C-B3AC-4437-A69A-0F4CCFFF0755}">
      <dsp:nvSpPr>
        <dsp:cNvPr id="0" name=""/>
        <dsp:cNvSpPr/>
      </dsp:nvSpPr>
      <dsp:spPr>
        <a:xfrm>
          <a:off x="7448835" y="2939831"/>
          <a:ext cx="754074" cy="754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7148772"/>
              <a:satOff val="14626"/>
              <a:lumOff val="5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24439-D264-4F4D-B6B7-F1B0C7223A01}">
      <dsp:nvSpPr>
        <dsp:cNvPr id="0" name=""/>
        <dsp:cNvSpPr/>
      </dsp:nvSpPr>
      <dsp:spPr>
        <a:xfrm>
          <a:off x="67198" y="3919839"/>
          <a:ext cx="8190953" cy="603259"/>
        </a:xfrm>
        <a:prstGeom prst="rect">
          <a:avLst/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tint val="74000"/>
              </a:schemeClr>
            </a:gs>
            <a:gs pos="49000">
              <a:schemeClr val="accent2">
                <a:hueOff val="9531695"/>
                <a:satOff val="19501"/>
                <a:lumOff val="7451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9531695"/>
                <a:satOff val="19501"/>
                <a:lumOff val="7451"/>
                <a:alphaOff val="0"/>
                <a:shade val="55000"/>
                <a:satMod val="150000"/>
              </a:schemeClr>
            </a:gs>
            <a:gs pos="92000">
              <a:schemeClr val="accent2">
                <a:hueOff val="9531695"/>
                <a:satOff val="19501"/>
                <a:lumOff val="7451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9531695"/>
              <a:satOff val="19501"/>
              <a:lumOff val="7451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478838" bIns="33020" numCol="1" spcCol="1270" anchor="ctr" anchorCtr="0">
          <a:noAutofit/>
        </a:bodyPr>
        <a:lstStyle/>
        <a:p>
          <a:pPr lvl="0" algn="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- построение эффективного правоохранительного механизма защиты государственных финансов от воздействия криминальных процессов и посягательств.</a:t>
          </a:r>
          <a:endParaRPr lang="ru-RU" sz="1300" kern="1200"/>
        </a:p>
      </dsp:txBody>
      <dsp:txXfrm>
        <a:off x="67198" y="3919839"/>
        <a:ext cx="8190953" cy="603259"/>
      </dsp:txXfrm>
    </dsp:sp>
    <dsp:sp modelId="{4BD7558C-04B0-4384-AF49-9D0CC0C4E9CC}">
      <dsp:nvSpPr>
        <dsp:cNvPr id="0" name=""/>
        <dsp:cNvSpPr/>
      </dsp:nvSpPr>
      <dsp:spPr>
        <a:xfrm>
          <a:off x="7881114" y="3844431"/>
          <a:ext cx="754074" cy="754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2">
              <a:hueOff val="9531695"/>
              <a:satOff val="19501"/>
              <a:lumOff val="745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593B2D-3E34-49C2-AF74-E21E2F7239B1}">
      <dsp:nvSpPr>
        <dsp:cNvPr id="0" name=""/>
        <dsp:cNvSpPr/>
      </dsp:nvSpPr>
      <dsp:spPr>
        <a:xfrm>
          <a:off x="0" y="251459"/>
          <a:ext cx="4343400" cy="43434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5">
                <a:shade val="8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5">
                <a:shade val="8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5">
                <a:shade val="8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5">
              <a:shade val="8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4FE42-129A-4D14-8EDB-8086823DCECC}">
      <dsp:nvSpPr>
        <dsp:cNvPr id="0" name=""/>
        <dsp:cNvSpPr/>
      </dsp:nvSpPr>
      <dsp:spPr>
        <a:xfrm>
          <a:off x="2171700" y="251460"/>
          <a:ext cx="5067300" cy="434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baseline="0" smtClean="0"/>
            <a:t>интересы общества в целом, как условие его существования и безопасности;</a:t>
          </a:r>
          <a:endParaRPr lang="ru-RU" sz="2100" kern="1200"/>
        </a:p>
      </dsp:txBody>
      <dsp:txXfrm>
        <a:off x="2171700" y="251460"/>
        <a:ext cx="5067300" cy="1303022"/>
      </dsp:txXfrm>
    </dsp:sp>
    <dsp:sp modelId="{1B2BD10E-3F84-40DA-B946-E7F6BB35CA14}">
      <dsp:nvSpPr>
        <dsp:cNvPr id="0" name=""/>
        <dsp:cNvSpPr/>
      </dsp:nvSpPr>
      <dsp:spPr>
        <a:xfrm>
          <a:off x="760096" y="1554482"/>
          <a:ext cx="2823207" cy="282320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shade val="80000"/>
                <a:hueOff val="-156294"/>
                <a:satOff val="5315"/>
                <a:lumOff val="11542"/>
                <a:alphaOff val="0"/>
                <a:tint val="74000"/>
              </a:schemeClr>
            </a:gs>
            <a:gs pos="49000">
              <a:schemeClr val="accent5">
                <a:shade val="80000"/>
                <a:hueOff val="-156294"/>
                <a:satOff val="5315"/>
                <a:lumOff val="11542"/>
                <a:alphaOff val="0"/>
                <a:tint val="96000"/>
                <a:shade val="84000"/>
                <a:satMod val="110000"/>
              </a:schemeClr>
            </a:gs>
            <a:gs pos="49100">
              <a:schemeClr val="accent5">
                <a:shade val="80000"/>
                <a:hueOff val="-156294"/>
                <a:satOff val="5315"/>
                <a:lumOff val="11542"/>
                <a:alphaOff val="0"/>
                <a:shade val="55000"/>
                <a:satMod val="150000"/>
              </a:schemeClr>
            </a:gs>
            <a:gs pos="92000">
              <a:schemeClr val="accent5">
                <a:shade val="80000"/>
                <a:hueOff val="-156294"/>
                <a:satOff val="5315"/>
                <a:lumOff val="11542"/>
                <a:alphaOff val="0"/>
                <a:tint val="98000"/>
                <a:shade val="90000"/>
                <a:satMod val="128000"/>
              </a:schemeClr>
            </a:gs>
            <a:gs pos="100000">
              <a:schemeClr val="accent5">
                <a:shade val="80000"/>
                <a:hueOff val="-156294"/>
                <a:satOff val="5315"/>
                <a:lumOff val="11542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5">
              <a:shade val="80000"/>
              <a:hueOff val="-156294"/>
              <a:satOff val="5315"/>
              <a:lumOff val="11542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0EF773-E9DF-46F2-99B0-EEB85B250B83}">
      <dsp:nvSpPr>
        <dsp:cNvPr id="0" name=""/>
        <dsp:cNvSpPr/>
      </dsp:nvSpPr>
      <dsp:spPr>
        <a:xfrm>
          <a:off x="2171700" y="1554482"/>
          <a:ext cx="5067300" cy="28232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5">
              <a:shade val="80000"/>
              <a:hueOff val="-156294"/>
              <a:satOff val="5315"/>
              <a:lumOff val="1154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baseline="0" smtClean="0"/>
            <a:t>интересы, реализация которых означает осуществление принципов социального государства и безопасности его граждан; </a:t>
          </a:r>
          <a:endParaRPr lang="ru-RU" sz="2100" kern="1200"/>
        </a:p>
      </dsp:txBody>
      <dsp:txXfrm>
        <a:off x="2171700" y="1554482"/>
        <a:ext cx="5067300" cy="1303018"/>
      </dsp:txXfrm>
    </dsp:sp>
    <dsp:sp modelId="{CD245382-9060-4202-9D3B-99409E0B7020}">
      <dsp:nvSpPr>
        <dsp:cNvPr id="0" name=""/>
        <dsp:cNvSpPr/>
      </dsp:nvSpPr>
      <dsp:spPr>
        <a:xfrm>
          <a:off x="1520190" y="2857501"/>
          <a:ext cx="1303018" cy="130301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shade val="80000"/>
                <a:hueOff val="-312587"/>
                <a:satOff val="10630"/>
                <a:lumOff val="23085"/>
                <a:alphaOff val="0"/>
                <a:tint val="74000"/>
              </a:schemeClr>
            </a:gs>
            <a:gs pos="49000">
              <a:schemeClr val="accent5">
                <a:shade val="80000"/>
                <a:hueOff val="-312587"/>
                <a:satOff val="10630"/>
                <a:lumOff val="23085"/>
                <a:alphaOff val="0"/>
                <a:tint val="96000"/>
                <a:shade val="84000"/>
                <a:satMod val="110000"/>
              </a:schemeClr>
            </a:gs>
            <a:gs pos="49100">
              <a:schemeClr val="accent5">
                <a:shade val="80000"/>
                <a:hueOff val="-312587"/>
                <a:satOff val="10630"/>
                <a:lumOff val="23085"/>
                <a:alphaOff val="0"/>
                <a:shade val="55000"/>
                <a:satMod val="150000"/>
              </a:schemeClr>
            </a:gs>
            <a:gs pos="92000">
              <a:schemeClr val="accent5">
                <a:shade val="80000"/>
                <a:hueOff val="-312587"/>
                <a:satOff val="10630"/>
                <a:lumOff val="23085"/>
                <a:alphaOff val="0"/>
                <a:tint val="98000"/>
                <a:shade val="90000"/>
                <a:satMod val="128000"/>
              </a:schemeClr>
            </a:gs>
            <a:gs pos="100000">
              <a:schemeClr val="accent5">
                <a:shade val="80000"/>
                <a:hueOff val="-312587"/>
                <a:satOff val="10630"/>
                <a:lumOff val="23085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5">
              <a:shade val="80000"/>
              <a:hueOff val="-312587"/>
              <a:satOff val="10630"/>
              <a:lumOff val="23085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273813-D258-45EE-B5C9-125286B76783}">
      <dsp:nvSpPr>
        <dsp:cNvPr id="0" name=""/>
        <dsp:cNvSpPr/>
      </dsp:nvSpPr>
      <dsp:spPr>
        <a:xfrm>
          <a:off x="2171700" y="2857501"/>
          <a:ext cx="5067300" cy="13030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5">
              <a:shade val="80000"/>
              <a:hueOff val="-312587"/>
              <a:satOff val="10630"/>
              <a:lumOff val="2308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baseline="0" smtClean="0"/>
            <a:t>интересы предпринимательства и его безопасности в той части, в какой они рассмотрены выше</a:t>
          </a:r>
          <a:endParaRPr lang="ru-RU" sz="2100" kern="1200"/>
        </a:p>
      </dsp:txBody>
      <dsp:txXfrm>
        <a:off x="2171700" y="2857501"/>
        <a:ext cx="5067300" cy="13030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4FA16-F49C-43FA-AA5C-EE2CDB3D03FE}">
      <dsp:nvSpPr>
        <dsp:cNvPr id="0" name=""/>
        <dsp:cNvSpPr/>
      </dsp:nvSpPr>
      <dsp:spPr>
        <a:xfrm>
          <a:off x="0" y="39380"/>
          <a:ext cx="4248472" cy="631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smtClean="0"/>
            <a:t>национальные интересы </a:t>
          </a:r>
          <a:endParaRPr lang="ru-RU" sz="2700" kern="1200"/>
        </a:p>
      </dsp:txBody>
      <dsp:txXfrm>
        <a:off x="30842" y="70222"/>
        <a:ext cx="4186788" cy="57011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32014-1C17-419C-8CD7-CA2FE9B4ABF8}">
      <dsp:nvSpPr>
        <dsp:cNvPr id="0" name=""/>
        <dsp:cNvSpPr/>
      </dsp:nvSpPr>
      <dsp:spPr>
        <a:xfrm>
          <a:off x="0" y="0"/>
          <a:ext cx="7416824" cy="1421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baseline="0" dirty="0" smtClean="0"/>
            <a:t>институциональные уровни согласования интересов и повышения финансово-экономической безопасности:</a:t>
          </a:r>
          <a:endParaRPr lang="ru-RU" sz="2700" kern="1200" dirty="0"/>
        </a:p>
      </dsp:txBody>
      <dsp:txXfrm>
        <a:off x="69394" y="69394"/>
        <a:ext cx="7278036" cy="12827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CCBD6-32B9-471F-ADBE-BA886D9C1BAA}">
      <dsp:nvSpPr>
        <dsp:cNvPr id="0" name=""/>
        <dsp:cNvSpPr/>
      </dsp:nvSpPr>
      <dsp:spPr>
        <a:xfrm rot="5400000">
          <a:off x="-152152" y="153469"/>
          <a:ext cx="1014349" cy="710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</a:t>
          </a:r>
          <a:endParaRPr lang="ru-RU" sz="2000" kern="1200" dirty="0"/>
        </a:p>
      </dsp:txBody>
      <dsp:txXfrm rot="-5400000">
        <a:off x="1" y="356338"/>
        <a:ext cx="710044" cy="304305"/>
      </dsp:txXfrm>
    </dsp:sp>
    <dsp:sp modelId="{FEBF86BB-7BE6-4545-9A75-63783615233A}">
      <dsp:nvSpPr>
        <dsp:cNvPr id="0" name=""/>
        <dsp:cNvSpPr/>
      </dsp:nvSpPr>
      <dsp:spPr>
        <a:xfrm rot="5400000">
          <a:off x="2444251" y="-1732889"/>
          <a:ext cx="659327" cy="4127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smtClean="0"/>
            <a:t>Государственный уровень </a:t>
          </a:r>
          <a:endParaRPr lang="ru-RU" sz="2300" kern="1200"/>
        </a:p>
      </dsp:txBody>
      <dsp:txXfrm rot="-5400000">
        <a:off x="710045" y="33503"/>
        <a:ext cx="4095554" cy="594955"/>
      </dsp:txXfrm>
    </dsp:sp>
    <dsp:sp modelId="{4FE4948D-D04F-4874-8CD8-9F0B9CF75D7F}">
      <dsp:nvSpPr>
        <dsp:cNvPr id="0" name=""/>
        <dsp:cNvSpPr/>
      </dsp:nvSpPr>
      <dsp:spPr>
        <a:xfrm rot="5400000">
          <a:off x="-152152" y="961446"/>
          <a:ext cx="1014349" cy="710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</a:t>
          </a:r>
          <a:endParaRPr lang="ru-RU" sz="2000" kern="1200" dirty="0"/>
        </a:p>
      </dsp:txBody>
      <dsp:txXfrm rot="-5400000">
        <a:off x="1" y="1164315"/>
        <a:ext cx="710044" cy="304305"/>
      </dsp:txXfrm>
    </dsp:sp>
    <dsp:sp modelId="{ECCD570D-D15C-47B9-B191-314894524A17}">
      <dsp:nvSpPr>
        <dsp:cNvPr id="0" name=""/>
        <dsp:cNvSpPr/>
      </dsp:nvSpPr>
      <dsp:spPr>
        <a:xfrm rot="5400000">
          <a:off x="2444251" y="-924912"/>
          <a:ext cx="659327" cy="4127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smtClean="0"/>
            <a:t>Корпоративный </a:t>
          </a:r>
          <a:r>
            <a:rPr lang="ru-RU" sz="2300" kern="1200" dirty="0" smtClean="0"/>
            <a:t>уровень</a:t>
          </a:r>
          <a:endParaRPr lang="ru-RU" sz="2300" kern="1200" dirty="0"/>
        </a:p>
      </dsp:txBody>
      <dsp:txXfrm rot="-5400000">
        <a:off x="710045" y="841480"/>
        <a:ext cx="4095554" cy="594955"/>
      </dsp:txXfrm>
    </dsp:sp>
    <dsp:sp modelId="{BBDF880F-42A1-40B8-B88A-E041AFC7DA00}">
      <dsp:nvSpPr>
        <dsp:cNvPr id="0" name=""/>
        <dsp:cNvSpPr/>
      </dsp:nvSpPr>
      <dsp:spPr>
        <a:xfrm rot="5400000">
          <a:off x="-152152" y="1769423"/>
          <a:ext cx="1014349" cy="710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</a:t>
          </a:r>
          <a:endParaRPr lang="ru-RU" sz="2000" kern="1200" dirty="0"/>
        </a:p>
      </dsp:txBody>
      <dsp:txXfrm rot="-5400000">
        <a:off x="1" y="1972292"/>
        <a:ext cx="710044" cy="304305"/>
      </dsp:txXfrm>
    </dsp:sp>
    <dsp:sp modelId="{48D225E2-6030-4460-A684-AE9C490ADBDF}">
      <dsp:nvSpPr>
        <dsp:cNvPr id="0" name=""/>
        <dsp:cNvSpPr/>
      </dsp:nvSpPr>
      <dsp:spPr>
        <a:xfrm rot="5400000">
          <a:off x="2444251" y="-116935"/>
          <a:ext cx="659327" cy="4127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smtClean="0"/>
            <a:t>Социальный </a:t>
          </a:r>
          <a:r>
            <a:rPr lang="ru-RU" sz="2300" kern="1200" dirty="0" smtClean="0"/>
            <a:t>уровень</a:t>
          </a:r>
          <a:endParaRPr lang="ru-RU" sz="2300" kern="1200" dirty="0"/>
        </a:p>
      </dsp:txBody>
      <dsp:txXfrm rot="-5400000">
        <a:off x="710045" y="1649457"/>
        <a:ext cx="4095554" cy="594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35F7F-312F-4A35-B2AE-C710B4BD4A3F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37F9F-8650-4871-9028-65C1513AA5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3552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37F9F-8650-4871-9028-65C1513AA59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3143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9C0F478-CCA8-4BF7-8C6A-066108C6E29C}" type="datetimeFigureOut">
              <a:rPr lang="ru-RU" smtClean="0"/>
              <a:pPr/>
              <a:t>29.10.2012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958F68D-99C3-4471-8A41-AA5B37D1A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21" Type="http://schemas.openxmlformats.org/officeDocument/2006/relationships/image" Target="../media/image7.png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diagramColors" Target="../diagrams/colors4.xml"/><Relationship Id="rId25" Type="http://schemas.microsoft.com/office/2007/relationships/diagramDrawing" Target="../diagrams/drawing4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4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24" Type="http://schemas.microsoft.com/office/2007/relationships/diagramDrawing" Target="../diagrams/drawing3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4.xml"/><Relationship Id="rId23" Type="http://schemas.microsoft.com/office/2007/relationships/diagramDrawing" Target="../diagrams/drawing2.xml"/><Relationship Id="rId10" Type="http://schemas.openxmlformats.org/officeDocument/2006/relationships/diagramData" Target="../diagrams/data3.xml"/><Relationship Id="rId19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Data" Target="../diagrams/data4.xml"/><Relationship Id="rId22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12" Type="http://schemas.microsoft.com/office/2007/relationships/diagramDrawing" Target="../diagrams/drawing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diagramLayout" Target="../diagrams/layout7.xml"/><Relationship Id="rId7" Type="http://schemas.openxmlformats.org/officeDocument/2006/relationships/diagramLayout" Target="../diagrams/layout8.xml"/><Relationship Id="rId12" Type="http://schemas.microsoft.com/office/2007/relationships/diagramDrawing" Target="../diagrams/drawing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microsoft.com/office/2007/relationships/diagramDrawing" Target="../diagrams/drawing10.xml"/><Relationship Id="rId3" Type="http://schemas.openxmlformats.org/officeDocument/2006/relationships/diagramData" Target="../diagrams/data9.xml"/><Relationship Id="rId7" Type="http://schemas.openxmlformats.org/officeDocument/2006/relationships/diagramData" Target="../diagrams/data10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9.xml"/><Relationship Id="rId10" Type="http://schemas.openxmlformats.org/officeDocument/2006/relationships/diagramColors" Target="../diagrams/colors10.xml"/><Relationship Id="rId4" Type="http://schemas.openxmlformats.org/officeDocument/2006/relationships/diagramLayout" Target="../diagrams/layout9.xml"/><Relationship Id="rId9" Type="http://schemas.openxmlformats.org/officeDocument/2006/relationships/diagramQuickStyle" Target="../diagrams/quickStyl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microsoft.com/office/2007/relationships/diagramDrawing" Target="../diagrams/drawing11.xml"/><Relationship Id="rId3" Type="http://schemas.openxmlformats.org/officeDocument/2006/relationships/diagramLayout" Target="../diagrams/layout11.xml"/><Relationship Id="rId7" Type="http://schemas.openxmlformats.org/officeDocument/2006/relationships/diagramLayout" Target="../diagrams/layout12.xml"/><Relationship Id="rId12" Type="http://schemas.openxmlformats.org/officeDocument/2006/relationships/image" Target="../media/image1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1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1.xml"/><Relationship Id="rId9" Type="http://schemas.openxmlformats.org/officeDocument/2006/relationships/diagramColors" Target="../diagrams/colors12.xml"/><Relationship Id="rId14" Type="http://schemas.microsoft.com/office/2007/relationships/diagramDrawing" Target="../diagrams/drawin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88" y="4357694"/>
            <a:ext cx="2143140" cy="2159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8034686" cy="2145990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/>
              <a:t>Финансовая безопасность и ее состояние в современных условиях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5000636"/>
            <a:ext cx="6186486" cy="1714512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Подготовил </a:t>
            </a:r>
            <a:r>
              <a:rPr lang="ru-RU" dirty="0" err="1" smtClean="0"/>
              <a:t>Ивантей</a:t>
            </a:r>
            <a:r>
              <a:rPr lang="ru-RU" dirty="0" smtClean="0"/>
              <a:t> М</a:t>
            </a:r>
          </a:p>
          <a:p>
            <a:pPr algn="r"/>
            <a:r>
              <a:rPr lang="ru-RU" dirty="0" smtClean="0"/>
              <a:t>Группа Т-093</a:t>
            </a:r>
            <a:endParaRPr lang="ru-RU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3143248"/>
            <a:ext cx="3173608" cy="2390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4" y="1"/>
            <a:ext cx="8216548" cy="6926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Финансовая безопасность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05317156"/>
              </p:ext>
            </p:extLst>
          </p:nvPr>
        </p:nvGraphicFramePr>
        <p:xfrm>
          <a:off x="323528" y="1412776"/>
          <a:ext cx="3312368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815493043"/>
              </p:ext>
            </p:extLst>
          </p:nvPr>
        </p:nvGraphicFramePr>
        <p:xfrm>
          <a:off x="1187624" y="836712"/>
          <a:ext cx="856895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939906711"/>
              </p:ext>
            </p:extLst>
          </p:nvPr>
        </p:nvGraphicFramePr>
        <p:xfrm>
          <a:off x="2349370" y="4598622"/>
          <a:ext cx="6399094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3124362996"/>
              </p:ext>
            </p:extLst>
          </p:nvPr>
        </p:nvGraphicFramePr>
        <p:xfrm>
          <a:off x="-900608" y="4077072"/>
          <a:ext cx="4536504" cy="956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cxnSp>
        <p:nvCxnSpPr>
          <p:cNvPr id="12" name="Прямая со стрелкой 11"/>
          <p:cNvCxnSpPr/>
          <p:nvPr/>
        </p:nvCxnSpPr>
        <p:spPr>
          <a:xfrm flipH="1">
            <a:off x="2339752" y="3429000"/>
            <a:ext cx="1872208" cy="864096"/>
          </a:xfrm>
          <a:prstGeom prst="straightConnector1">
            <a:avLst/>
          </a:prstGeom>
          <a:ln w="1714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42875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980727"/>
            <a:ext cx="1192095" cy="1806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2028" y="2132856"/>
            <a:ext cx="963828" cy="72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212976"/>
            <a:ext cx="1836204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55173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6" grpId="0">
        <p:bldAsOne/>
      </p:bldGraphic>
      <p:bldGraphic spid="1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4" y="1"/>
            <a:ext cx="8216548" cy="6926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Финансовая безопасность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28762983"/>
              </p:ext>
            </p:extLst>
          </p:nvPr>
        </p:nvGraphicFramePr>
        <p:xfrm>
          <a:off x="107504" y="908720"/>
          <a:ext cx="712879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0879962"/>
              </p:ext>
            </p:extLst>
          </p:nvPr>
        </p:nvGraphicFramePr>
        <p:xfrm>
          <a:off x="251520" y="1916832"/>
          <a:ext cx="871296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36712"/>
            <a:ext cx="1428750" cy="952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46335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4" y="1"/>
            <a:ext cx="8216548" cy="6926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Финансовая безопасность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48873235"/>
              </p:ext>
            </p:extLst>
          </p:nvPr>
        </p:nvGraphicFramePr>
        <p:xfrm>
          <a:off x="107504" y="908720"/>
          <a:ext cx="712879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543829446"/>
              </p:ext>
            </p:extLst>
          </p:nvPr>
        </p:nvGraphicFramePr>
        <p:xfrm>
          <a:off x="251520" y="1916832"/>
          <a:ext cx="871296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08720"/>
            <a:ext cx="1428750" cy="1076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31268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4" y="1"/>
            <a:ext cx="8216548" cy="6926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Финансовая безопасность 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05363195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3871716528"/>
              </p:ext>
            </p:extLst>
          </p:nvPr>
        </p:nvGraphicFramePr>
        <p:xfrm>
          <a:off x="1979712" y="702214"/>
          <a:ext cx="4248472" cy="710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1428750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5947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4" y="1"/>
            <a:ext cx="8216548" cy="6926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Финансовая безопасность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06111348"/>
              </p:ext>
            </p:extLst>
          </p:nvPr>
        </p:nvGraphicFramePr>
        <p:xfrm>
          <a:off x="467544" y="908720"/>
          <a:ext cx="7416824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79742131"/>
              </p:ext>
            </p:extLst>
          </p:nvPr>
        </p:nvGraphicFramePr>
        <p:xfrm>
          <a:off x="28419" y="2481705"/>
          <a:ext cx="4837785" cy="2632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3748938"/>
            <a:ext cx="5076056" cy="317014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77338"/>
            <a:ext cx="18288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7827" y="2567838"/>
            <a:ext cx="1400175" cy="99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69882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473</TotalTime>
  <Words>308</Words>
  <Application>Microsoft Office PowerPoint</Application>
  <PresentationFormat>Экран (4:3)</PresentationFormat>
  <Paragraphs>38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Финансовая безопасность и ее состояние в современных условиях</vt:lpstr>
      <vt:lpstr>Финансовая безопасность </vt:lpstr>
      <vt:lpstr>Финансовая безопасность </vt:lpstr>
      <vt:lpstr>Финансовая безопасность </vt:lpstr>
      <vt:lpstr>Финансовая безопасность </vt:lpstr>
      <vt:lpstr>Финансовая безопасность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общения</dc:title>
  <dc:creator>DNA7 X86</dc:creator>
  <cp:lastModifiedBy>Пользователь Windows</cp:lastModifiedBy>
  <cp:revision>77</cp:revision>
  <dcterms:created xsi:type="dcterms:W3CDTF">2010-05-06T05:03:03Z</dcterms:created>
  <dcterms:modified xsi:type="dcterms:W3CDTF">2012-10-29T15:54:01Z</dcterms:modified>
</cp:coreProperties>
</file>