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0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6E3F9-4E05-43D9-9A42-2ECFB58EFF2C}" type="datetimeFigureOut">
              <a:rPr lang="ru-RU" smtClean="0"/>
              <a:t>20.09.2011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F358-444E-422A-896B-F85878132C2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6E3F9-4E05-43D9-9A42-2ECFB58EFF2C}" type="datetimeFigureOut">
              <a:rPr lang="ru-RU" smtClean="0"/>
              <a:t>20.09.2011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F358-444E-422A-896B-F85878132C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6E3F9-4E05-43D9-9A42-2ECFB58EFF2C}" type="datetimeFigureOut">
              <a:rPr lang="ru-RU" smtClean="0"/>
              <a:t>20.09.2011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F358-444E-422A-896B-F85878132C2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6E3F9-4E05-43D9-9A42-2ECFB58EFF2C}" type="datetimeFigureOut">
              <a:rPr lang="ru-RU" smtClean="0"/>
              <a:t>20.09.2011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F358-444E-422A-896B-F85878132C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6E3F9-4E05-43D9-9A42-2ECFB58EFF2C}" type="datetimeFigureOut">
              <a:rPr lang="ru-RU" smtClean="0"/>
              <a:t>20.09.2011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F358-444E-422A-896B-F85878132C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6E3F9-4E05-43D9-9A42-2ECFB58EFF2C}" type="datetimeFigureOut">
              <a:rPr lang="ru-RU" smtClean="0"/>
              <a:t>20.09.2011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F358-444E-422A-896B-F85878132C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6E3F9-4E05-43D9-9A42-2ECFB58EFF2C}" type="datetimeFigureOut">
              <a:rPr lang="ru-RU" smtClean="0"/>
              <a:t>20.09.2011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F358-444E-422A-896B-F85878132C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6E3F9-4E05-43D9-9A42-2ECFB58EFF2C}" type="datetimeFigureOut">
              <a:rPr lang="ru-RU" smtClean="0"/>
              <a:t>20.09.2011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F358-444E-422A-896B-F85878132C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6E3F9-4E05-43D9-9A42-2ECFB58EFF2C}" type="datetimeFigureOut">
              <a:rPr lang="ru-RU" smtClean="0"/>
              <a:t>20.09.2011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043F358-444E-422A-896B-F85878132C2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6E3F9-4E05-43D9-9A42-2ECFB58EFF2C}" type="datetimeFigureOut">
              <a:rPr lang="ru-RU" smtClean="0"/>
              <a:t>20.09.2011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F358-444E-422A-896B-F85878132C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6E3F9-4E05-43D9-9A42-2ECFB58EFF2C}" type="datetimeFigureOut">
              <a:rPr lang="ru-RU" smtClean="0"/>
              <a:t>20.09.2011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F358-444E-422A-896B-F85878132C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8A6E3F9-4E05-43D9-9A42-2ECFB58EFF2C}" type="datetimeFigureOut">
              <a:rPr lang="ru-RU" smtClean="0"/>
              <a:t>20.09.2011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043F358-444E-422A-896B-F85878132C21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7%D0%BE%D0%BE%D0%BF%D1%81%D0%B8%D1%85%D0%BE%D0%BB%D0%BE%D0%B3%D0%B8%D1%8F" TargetMode="External"/><Relationship Id="rId2" Type="http://schemas.openxmlformats.org/officeDocument/2006/relationships/hyperlink" Target="http://ru.wikipedia.org/wiki/%D0%9F%D1%81%D0%B8%D1%85%D0%B8%D0%BA%D0%B0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ru.wikipedia.org/wiki/%D0%AD%D1%82%D0%BE%D0%BB%D0%BE%D0%B3%D0%B8%D1%8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F%D1%81%D0%B8%D1%85%D0%B8%D0%BA%D0%B0" TargetMode="External"/><Relationship Id="rId2" Type="http://schemas.openxmlformats.org/officeDocument/2006/relationships/hyperlink" Target="http://ru.wikipedia.org/wiki/%D0%9A%D0%BE%D0%BD%D1%81%D1%82%D1%80%D1%83%D0%BA%D1%82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ru.wikipedia.org/wiki/%D0%94%D0%B5%D1%82%D0%B5%D1%80%D0%BC%D0%B8%D0%BD%D0%B8%D0%B7%D0%BC" TargetMode="External"/><Relationship Id="rId4" Type="http://schemas.openxmlformats.org/officeDocument/2006/relationships/hyperlink" Target="http://ru.wikipedia.org/wiki/%D0%91%D0%B8%D1%85%D0%B5%D0%B2%D0%B8%D0%BE%D1%80%D0%B8%D0%B7%D0%BC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D%D0%BA%D1%81%D0%BF%D0%B5%D1%80%D0%B8%D0%BC%D0%B5%D0%BD%D1%82%D0%B0%D0%BB%D1%8C%D0%BD%D0%B0%D1%8F_%D0%BF%D1%81%D0%B8%D1%85%D0%BE%D0%BB%D0%BE%D0%B3%D0%B8%D1%8F" TargetMode="External"/><Relationship Id="rId13" Type="http://schemas.openxmlformats.org/officeDocument/2006/relationships/hyperlink" Target="http://ru.wikipedia.org/w/index.php?title=%D0%94%D0%B5%D1%82%D1%81%D0%BA%D0%B0%D1%8F_%D0%BF%D1%81%D0%B8%D1%85%D0%BE%D0%BB%D0%BE%D0%B3%D0%B8%D1%8F&amp;action=edit&amp;redlink=1" TargetMode="External"/><Relationship Id="rId18" Type="http://schemas.openxmlformats.org/officeDocument/2006/relationships/hyperlink" Target="http://ru.wikipedia.org/wiki/%D0%9F%D1%81%D0%B8%D1%85%D0%BE%D0%B3%D0%B5%D0%BD%D0%B5%D1%82%D0%B8%D0%BA%D0%B0" TargetMode="External"/><Relationship Id="rId26" Type="http://schemas.openxmlformats.org/officeDocument/2006/relationships/hyperlink" Target="http://ru.wikipedia.org/wiki/%D0%92%D0%BE%D0%B5%D0%BD%D0%BD%D0%B0%D1%8F_%D0%BF%D1%81%D0%B8%D1%85%D0%BE%D0%BB%D0%BE%D0%B3%D0%B8%D1%8F" TargetMode="External"/><Relationship Id="rId3" Type="http://schemas.openxmlformats.org/officeDocument/2006/relationships/hyperlink" Target="http://ru.wikipedia.org/wiki/%D0%9F%D1%81%D0%B8%D1%85%D0%BE%D0%BB%D0%BE%D0%B3%D0%B8%D1%8F_%D1%80%D0%B0%D0%B7%D0%B2%D0%B8%D1%82%D0%B8%D1%8F" TargetMode="External"/><Relationship Id="rId21" Type="http://schemas.openxmlformats.org/officeDocument/2006/relationships/hyperlink" Target="http://ru.wikipedia.org/w/index.php?title=%D0%9F%D1%81%D0%B8%D1%85%D0%BE%D0%BB%D0%BE%D0%B3%D0%B8%D1%8F_%D1%82%D0%B2%D0%BE%D1%80%D1%87%D0%B5%D1%81%D1%82%D0%B2%D0%B0&amp;action=edit&amp;redlink=1" TargetMode="External"/><Relationship Id="rId7" Type="http://schemas.openxmlformats.org/officeDocument/2006/relationships/hyperlink" Target="http://ru.wikipedia.org/wiki/%D0%9F%D0%B5%D0%B4%D0%B0%D0%B3%D0%BE%D0%B3%D0%B8%D1%87%D0%B5%D1%81%D0%BA%D0%B0%D1%8F_%D0%BF%D1%81%D0%B8%D1%85%D0%BE%D0%BB%D0%BE%D0%B3%D0%B8%D1%8F" TargetMode="External"/><Relationship Id="rId12" Type="http://schemas.openxmlformats.org/officeDocument/2006/relationships/hyperlink" Target="http://ru.wikipedia.org/wiki/%D0%AE%D1%80%D0%B8%D0%B4%D0%B8%D1%87%D0%B5%D1%81%D0%BA%D0%B0%D1%8F_%D0%BF%D1%81%D0%B8%D1%85%D0%BE%D0%BB%D0%BE%D0%B3%D0%B8%D1%8F" TargetMode="External"/><Relationship Id="rId17" Type="http://schemas.openxmlformats.org/officeDocument/2006/relationships/hyperlink" Target="http://ru.wikipedia.org/wiki/%D0%9F%D0%B0%D1%82%D0%BE%D0%BF%D1%81%D0%B8%D1%85%D0%BE%D0%BB%D0%BE%D0%B3%D0%B8%D1%8F" TargetMode="External"/><Relationship Id="rId25" Type="http://schemas.openxmlformats.org/officeDocument/2006/relationships/hyperlink" Target="http://ru.wikipedia.org/wiki/%D0%9F%D1%81%D0%B8%D1%85%D0%BE%D0%BB%D0%BE%D0%B3%D0%B8%D1%8F_%D1%81%D0%BF%D0%BE%D1%80%D1%82%D0%B0" TargetMode="External"/><Relationship Id="rId2" Type="http://schemas.openxmlformats.org/officeDocument/2006/relationships/hyperlink" Target="http://ru.wikipedia.org/wiki/%D0%9E%D0%B1%D1%89%D0%B0%D1%8F_%D0%BF%D1%81%D0%B8%D1%85%D0%BE%D0%BB%D0%BE%D0%B3%D0%B8%D1%8F" TargetMode="External"/><Relationship Id="rId16" Type="http://schemas.openxmlformats.org/officeDocument/2006/relationships/hyperlink" Target="http://ru.wikipedia.org/wiki/%D0%9D%D0%B5%D0%B9%D1%80%D0%BE%D0%BF%D1%81%D0%B8%D1%85%D0%BE%D0%BB%D0%BE%D0%B3%D0%B8%D1%8F" TargetMode="External"/><Relationship Id="rId20" Type="http://schemas.openxmlformats.org/officeDocument/2006/relationships/hyperlink" Target="http://ru.wikipedia.org/wiki/%D0%A1%D0%BF%D0%B5%D1%86%D0%B8%D0%B0%D0%BB%D1%8C%D0%BD%D0%B0%D1%8F_%D0%BF%D1%81%D0%B8%D1%85%D0%BE%D0%BB%D0%BE%D0%B3%D0%B8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A%D0%BB%D0%B8%D0%BD%D0%B8%D1%87%D0%B5%D1%81%D0%BA%D0%B0%D1%8F_%D0%BF%D1%81%D0%B8%D1%85%D0%BE%D0%BB%D0%BE%D0%B3%D0%B8%D1%8F" TargetMode="External"/><Relationship Id="rId11" Type="http://schemas.openxmlformats.org/officeDocument/2006/relationships/hyperlink" Target="http://ru.wikipedia.org/w/index.php?title=%D0%9F%D1%81%D0%B8%D1%85%D0%BE%D0%BB%D0%BE%D0%B3%D0%B8%D1%8F_%D1%80%D0%B5%D0%BB%D0%B8%D0%B3%D0%B8%D0%B9&amp;action=edit&amp;redlink=1" TargetMode="External"/><Relationship Id="rId24" Type="http://schemas.openxmlformats.org/officeDocument/2006/relationships/hyperlink" Target="http://ru.wikipedia.org/wiki/%D0%9F%D1%81%D0%B8%D1%85%D0%BE%D0%BB%D0%BE%D0%B3%D0%B8%D1%8F_%D1%80%D0%B5%D0%BA%D0%BB%D0%B0%D0%BC%D1%8B" TargetMode="External"/><Relationship Id="rId5" Type="http://schemas.openxmlformats.org/officeDocument/2006/relationships/hyperlink" Target="http://ru.wikipedia.org/wiki/%D0%94%D0%B8%D1%84%D1%84%D0%B5%D1%80%D0%B5%D0%BD%D1%86%D0%B8%D0%B0%D0%BB%D1%8C%D0%BD%D0%B0%D1%8F_%D0%BF%D1%81%D0%B8%D1%85%D0%BE%D0%BB%D0%BE%D0%B3%D0%B8%D1%8F" TargetMode="External"/><Relationship Id="rId15" Type="http://schemas.openxmlformats.org/officeDocument/2006/relationships/hyperlink" Target="http://ru.wikipedia.org/wiki/%D0%93%D0%B5%D1%80%D0%BE%D0%BD%D1%82%D0%BE%D0%BF%D1%81%D0%B8%D1%85%D0%BE%D0%BB%D0%BE%D0%B3%D0%B8%D1%8F" TargetMode="External"/><Relationship Id="rId23" Type="http://schemas.openxmlformats.org/officeDocument/2006/relationships/hyperlink" Target="http://ru.wikipedia.org/w/index.php?title=%D0%A1%D0%B5%D0%BC%D0%B5%D0%B9%D0%BD%D0%B0%D1%8F_%D0%BF%D1%81%D0%B8%D1%85%D0%BE%D0%BB%D0%BE%D0%B3%D0%B8%D1%8F&amp;action=edit&amp;redlink=1" TargetMode="External"/><Relationship Id="rId10" Type="http://schemas.openxmlformats.org/officeDocument/2006/relationships/hyperlink" Target="http://ru.wikipedia.org/wiki/%D0%A1%D0%BE%D1%86%D0%B8%D0%B0%D0%BB%D1%8C%D0%BD%D0%B0%D1%8F_%D0%BF%D1%81%D0%B8%D1%85%D0%BE%D0%BB%D0%BE%D0%B3%D0%B8%D1%8F" TargetMode="External"/><Relationship Id="rId19" Type="http://schemas.openxmlformats.org/officeDocument/2006/relationships/hyperlink" Target="http://ru.wikipedia.org/wiki/%D0%97%D0%BE%D0%BE%D0%BF%D1%81%D0%B8%D1%85%D0%BE%D0%BB%D0%BE%D0%B3%D0%B8%D1%8F" TargetMode="External"/><Relationship Id="rId4" Type="http://schemas.openxmlformats.org/officeDocument/2006/relationships/hyperlink" Target="http://ru.wikipedia.org/wiki/%D0%92%D0%BE%D0%B7%D1%80%D0%B0%D1%81%D1%82%D0%BD%D0%B0%D1%8F_%D0%BF%D1%81%D0%B8%D1%85%D0%BE%D0%BB%D0%BE%D0%B3%D0%B8%D1%8F" TargetMode="External"/><Relationship Id="rId9" Type="http://schemas.openxmlformats.org/officeDocument/2006/relationships/hyperlink" Target="http://ru.wikipedia.org/wiki/%D0%9F%D1%81%D0%B8%D1%85%D0%BE%D0%BB%D0%BE%D0%B3%D0%B8%D1%8F_%D1%82%D1%80%D1%83%D0%B4%D0%B0" TargetMode="External"/><Relationship Id="rId14" Type="http://schemas.openxmlformats.org/officeDocument/2006/relationships/hyperlink" Target="http://ru.wikipedia.org/wiki/%D0%90%D0%BA%D0%BC%D0%B5%D0%BE%D0%BB%D0%BE%D0%B3%D0%B8%D1%8F" TargetMode="External"/><Relationship Id="rId22" Type="http://schemas.openxmlformats.org/officeDocument/2006/relationships/hyperlink" Target="http://ru.wikipedia.org/wiki/%D0%9E%D1%80%D0%B3%D0%B0%D0%BD%D0%B8%D0%B7%D0%B0%D1%86%D0%B8%D0%BE%D0%BD%D0%BD%D0%B0%D1%8F_%D0%BF%D1%81%D0%B8%D1%85%D0%BE%D0%BB%D0%BE%D0%B3%D0%B8%D1%8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A%D0%BE%D1%84%D1%84%D0%BA%D0%B0,_%D0%9A%D1%83%D1%80%D1%82" TargetMode="External"/><Relationship Id="rId2" Type="http://schemas.openxmlformats.org/officeDocument/2006/relationships/hyperlink" Target="http://ru.wikipedia.org/wiki/%D0%92%D0%B5%D1%80%D1%82%D0%B3%D0%B5%D0%B9%D0%BC%D0%B5%D1%80,_%D0%9C%D0%B0%D0%BA%D1%8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ru.wikipedia.org/wiki/%D0%9A%D1%91%D0%BB%D0%B5%D1%80,_%D0%92%D0%BE%D0%BB%D1%8C%D1%84%D0%B3%D0%B0%D0%BD%D0%B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Понятие психологии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572008"/>
            <a:ext cx="8829660" cy="1895476"/>
          </a:xfrm>
        </p:spPr>
        <p:txBody>
          <a:bodyPr>
            <a:noAutofit/>
          </a:bodyPr>
          <a:lstStyle/>
          <a:p>
            <a:pPr algn="r"/>
            <a:r>
              <a:rPr lang="ru-RU" sz="4000" dirty="0" err="1" smtClean="0"/>
              <a:t>Гусайниев</a:t>
            </a:r>
            <a:r>
              <a:rPr lang="ru-RU" sz="4000" dirty="0" smtClean="0"/>
              <a:t> </a:t>
            </a:r>
            <a:r>
              <a:rPr lang="ru-RU" sz="4000" dirty="0" err="1" smtClean="0"/>
              <a:t>Гасан</a:t>
            </a:r>
            <a:endParaRPr lang="ru-RU" sz="4000" dirty="0" smtClean="0"/>
          </a:p>
          <a:p>
            <a:pPr algn="r"/>
            <a:r>
              <a:rPr lang="ru-RU" sz="4000" dirty="0" smtClean="0"/>
              <a:t>Т-114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Понятие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507209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Психология</a:t>
            </a:r>
            <a:r>
              <a:rPr lang="ru-RU" dirty="0" smtClean="0"/>
              <a:t> — это область научного знания, исследующая особенности и закономерности возникновения, формирования и развития (изменения) психических процессов (ощущение, восприятие, память, мышление, воображение), психических состояний (напряжённость, мотивация, фрустрация, эмоции, чувства) и психических свойств (направленность, способности, задатки, характер, темперамент) человека, то есть психики как особой формы жизнедеятельности, а также психику животных.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28588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Объект психологии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342902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Существует много различных точек зрения на то, что изучает психология. Психология должна отвечать на вопрос о том, почему человек (или любой другой носитель </a:t>
            </a:r>
            <a:r>
              <a:rPr lang="ru-RU" sz="2800" dirty="0" smtClean="0">
                <a:hlinkClick r:id="rId2" tooltip="Психика"/>
              </a:rPr>
              <a:t>психики</a:t>
            </a:r>
            <a:r>
              <a:rPr lang="ru-RU" sz="2800" dirty="0" smtClean="0"/>
              <a:t>) ведёт себя так или иначе (поведение животных исследует раздел психологии «</a:t>
            </a:r>
            <a:r>
              <a:rPr lang="ru-RU" sz="2800" dirty="0" smtClean="0">
                <a:hlinkClick r:id="rId3" tooltip="Зоопсихология"/>
              </a:rPr>
              <a:t>зоопсихология</a:t>
            </a:r>
            <a:r>
              <a:rPr lang="ru-RU" sz="2800" dirty="0" smtClean="0"/>
              <a:t>» и раздел зоологии «</a:t>
            </a:r>
            <a:r>
              <a:rPr lang="ru-RU" sz="2800" dirty="0" smtClean="0">
                <a:hlinkClick r:id="rId4" tooltip="Этология"/>
              </a:rPr>
              <a:t>этология</a:t>
            </a:r>
            <a:r>
              <a:rPr lang="ru-RU" sz="2800" dirty="0" smtClean="0"/>
              <a:t>»).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Для описания того теоретического </a:t>
            </a:r>
            <a:r>
              <a:rPr lang="ru-RU" dirty="0" smtClean="0">
                <a:hlinkClick r:id="rId2" tooltip="Конструкт"/>
              </a:rPr>
              <a:t>конструкта</a:t>
            </a:r>
            <a:r>
              <a:rPr lang="ru-RU" dirty="0" smtClean="0"/>
              <a:t>, которым можно объяснить поведение человека, существуют разные названия, наиболее частое из которых — </a:t>
            </a:r>
            <a:r>
              <a:rPr lang="ru-RU" dirty="0" smtClean="0">
                <a:hlinkClick r:id="rId3" tooltip="Психика"/>
              </a:rPr>
              <a:t>психика</a:t>
            </a:r>
            <a:r>
              <a:rPr lang="ru-RU" dirty="0" smtClean="0"/>
              <a:t>. Однако, например, </a:t>
            </a:r>
            <a:r>
              <a:rPr lang="ru-RU" dirty="0" err="1" smtClean="0">
                <a:hlinkClick r:id="rId4" tooltip="Бихевиоризм"/>
              </a:rPr>
              <a:t>бихевиористы</a:t>
            </a:r>
            <a:r>
              <a:rPr lang="ru-RU" dirty="0" smtClean="0"/>
              <a:t> отвергают задачу исследования любых ненаблюдаемых переменных, которые могли бы </a:t>
            </a:r>
            <a:r>
              <a:rPr lang="ru-RU" dirty="0" smtClean="0">
                <a:hlinkClick r:id="rId5" tooltip="Детерминизм"/>
              </a:rPr>
              <a:t>детерминировать</a:t>
            </a:r>
            <a:r>
              <a:rPr lang="ru-RU" dirty="0" smtClean="0"/>
              <a:t> поведение, настаивая на том, что только само поведение и детерминирующая его внешняя ситуация могут быть предметом исследования.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9286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Разделы психологии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46736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Традиционно </a:t>
            </a:r>
            <a:r>
              <a:rPr lang="ru-RU" dirty="0" smtClean="0"/>
              <a:t>разделы психологии подразделяют на 2 большие группы:</a:t>
            </a:r>
          </a:p>
          <a:p>
            <a:r>
              <a:rPr lang="ru-RU" b="1" dirty="0" smtClean="0"/>
              <a:t>Фундаментальные</a:t>
            </a:r>
            <a:r>
              <a:rPr lang="ru-RU" dirty="0" smtClean="0"/>
              <a:t>: </a:t>
            </a:r>
            <a:r>
              <a:rPr lang="ru-RU" dirty="0" smtClean="0">
                <a:solidFill>
                  <a:srgbClr val="FF0000"/>
                </a:solidFill>
                <a:hlinkClick r:id="rId2" tooltip="Общая психология"/>
              </a:rPr>
              <a:t>общая психология</a:t>
            </a:r>
            <a:r>
              <a:rPr lang="ru-RU" dirty="0" smtClean="0">
                <a:solidFill>
                  <a:srgbClr val="FF0000"/>
                </a:solidFill>
              </a:rPr>
              <a:t>, </a:t>
            </a:r>
            <a:r>
              <a:rPr lang="ru-RU" dirty="0" smtClean="0">
                <a:solidFill>
                  <a:srgbClr val="FF0000"/>
                </a:solidFill>
                <a:hlinkClick r:id="rId3" tooltip="Психология развития"/>
              </a:rPr>
              <a:t>психология развития</a:t>
            </a:r>
            <a:r>
              <a:rPr lang="ru-RU" dirty="0" smtClean="0">
                <a:solidFill>
                  <a:srgbClr val="FF0000"/>
                </a:solidFill>
              </a:rPr>
              <a:t> (</a:t>
            </a:r>
            <a:r>
              <a:rPr lang="ru-RU" dirty="0" smtClean="0">
                <a:solidFill>
                  <a:srgbClr val="FF0000"/>
                </a:solidFill>
                <a:hlinkClick r:id="rId4" tooltip="Возрастная психология"/>
              </a:rPr>
              <a:t>возрастная </a:t>
            </a:r>
            <a:r>
              <a:rPr lang="ru-RU" dirty="0" smtClean="0">
                <a:solidFill>
                  <a:srgbClr val="FF0000"/>
                </a:solidFill>
                <a:hlinkClick r:id="rId4" tooltip="Возрастная психология"/>
              </a:rPr>
              <a:t>психология</a:t>
            </a:r>
            <a:r>
              <a:rPr lang="ru-RU" dirty="0" smtClean="0">
                <a:solidFill>
                  <a:srgbClr val="FF0000"/>
                </a:solidFill>
              </a:rPr>
              <a:t>), </a:t>
            </a:r>
            <a:r>
              <a:rPr lang="ru-RU" dirty="0" smtClean="0">
                <a:solidFill>
                  <a:srgbClr val="FF0000"/>
                </a:solidFill>
                <a:hlinkClick r:id="rId5" tooltip="Дифференциальная психология"/>
              </a:rPr>
              <a:t>дифференциальная </a:t>
            </a:r>
            <a:r>
              <a:rPr lang="ru-RU" dirty="0" err="1" smtClean="0">
                <a:solidFill>
                  <a:srgbClr val="FF0000"/>
                </a:solidFill>
                <a:hlinkClick r:id="rId5" tooltip="Дифференциальная психология"/>
              </a:rPr>
              <a:t>психология</a:t>
            </a:r>
            <a:r>
              <a:rPr lang="ru-RU" dirty="0" err="1" smtClean="0">
                <a:solidFill>
                  <a:srgbClr val="FF0000"/>
                </a:solidFill>
              </a:rPr>
              <a:t>,</a:t>
            </a:r>
            <a:r>
              <a:rPr lang="ru-RU" dirty="0" err="1" smtClean="0">
                <a:solidFill>
                  <a:srgbClr val="FF0000"/>
                </a:solidFill>
                <a:hlinkClick r:id="rId6" tooltip="Клиническая психология"/>
              </a:rPr>
              <a:t>клиническая</a:t>
            </a:r>
            <a:r>
              <a:rPr lang="ru-RU" dirty="0" smtClean="0">
                <a:solidFill>
                  <a:srgbClr val="FF0000"/>
                </a:solidFill>
                <a:hlinkClick r:id="rId6" tooltip="Клиническая психология"/>
              </a:rPr>
              <a:t> психология</a:t>
            </a:r>
            <a:r>
              <a:rPr lang="ru-RU" dirty="0" smtClean="0">
                <a:solidFill>
                  <a:srgbClr val="FF0000"/>
                </a:solidFill>
              </a:rPr>
              <a:t>, </a:t>
            </a:r>
            <a:r>
              <a:rPr lang="ru-RU" dirty="0" smtClean="0">
                <a:solidFill>
                  <a:srgbClr val="FF0000"/>
                </a:solidFill>
                <a:hlinkClick r:id="rId7" tooltip="Педагогическая психология"/>
              </a:rPr>
              <a:t>педагогическая психология</a:t>
            </a:r>
            <a:r>
              <a:rPr lang="ru-RU" dirty="0" smtClean="0">
                <a:solidFill>
                  <a:srgbClr val="FF0000"/>
                </a:solidFill>
              </a:rPr>
              <a:t>, </a:t>
            </a:r>
            <a:r>
              <a:rPr lang="ru-RU" dirty="0" smtClean="0">
                <a:solidFill>
                  <a:srgbClr val="FF0000"/>
                </a:solidFill>
                <a:hlinkClick r:id="rId8" tooltip="Экспериментальная психология"/>
              </a:rPr>
              <a:t>экспериментальная </a:t>
            </a:r>
            <a:r>
              <a:rPr lang="ru-RU" dirty="0" smtClean="0">
                <a:hlinkClick r:id="rId8" tooltip="Экспериментальная психология"/>
              </a:rPr>
              <a:t>психология</a:t>
            </a:r>
            <a:r>
              <a:rPr lang="ru-RU" dirty="0" smtClean="0"/>
              <a:t>, </a:t>
            </a:r>
            <a:r>
              <a:rPr lang="ru-RU" dirty="0" smtClean="0">
                <a:hlinkClick r:id="rId9" tooltip="Психология труда"/>
              </a:rPr>
              <a:t>психология труда</a:t>
            </a:r>
            <a:r>
              <a:rPr lang="ru-RU" dirty="0" smtClean="0"/>
              <a:t> и </a:t>
            </a:r>
            <a:r>
              <a:rPr lang="ru-RU" dirty="0" smtClean="0">
                <a:hlinkClick r:id="rId10" tooltip="Социальная психология"/>
              </a:rPr>
              <a:t>социальная </a:t>
            </a:r>
            <a:r>
              <a:rPr lang="ru-RU" dirty="0" err="1" smtClean="0">
                <a:hlinkClick r:id="rId10" tooltip="Социальная психология"/>
              </a:rPr>
              <a:t>психология</a:t>
            </a:r>
            <a:r>
              <a:rPr lang="ru-RU" dirty="0" err="1" smtClean="0"/>
              <a:t>,</a:t>
            </a:r>
            <a:r>
              <a:rPr lang="ru-RU" dirty="0" err="1" smtClean="0">
                <a:hlinkClick r:id="rId11" tooltip="Психология религий (страница отсутствует)"/>
              </a:rPr>
              <a:t>психология</a:t>
            </a:r>
            <a:r>
              <a:rPr lang="ru-RU" dirty="0" smtClean="0">
                <a:hlinkClick r:id="rId11" tooltip="Психология религий (страница отсутствует)"/>
              </a:rPr>
              <a:t> религий</a:t>
            </a:r>
            <a:r>
              <a:rPr lang="ru-RU" dirty="0" smtClean="0"/>
              <a:t>.</a:t>
            </a:r>
            <a:endParaRPr lang="ru-RU" dirty="0" smtClean="0"/>
          </a:p>
          <a:p>
            <a:r>
              <a:rPr lang="ru-RU" b="1" dirty="0" smtClean="0"/>
              <a:t>Прикладные</a:t>
            </a:r>
            <a:r>
              <a:rPr lang="ru-RU" dirty="0" smtClean="0"/>
              <a:t>: </a:t>
            </a:r>
            <a:r>
              <a:rPr lang="ru-RU" dirty="0" smtClean="0">
                <a:hlinkClick r:id="rId12" tooltip="Юридическая психология"/>
              </a:rPr>
              <a:t>юридическая психология</a:t>
            </a:r>
            <a:r>
              <a:rPr lang="ru-RU" dirty="0" smtClean="0"/>
              <a:t>, </a:t>
            </a:r>
            <a:r>
              <a:rPr lang="ru-RU" dirty="0" smtClean="0">
                <a:hlinkClick r:id="rId13" tooltip="Детская психология (страница отсутствует)"/>
              </a:rPr>
              <a:t>детская психология</a:t>
            </a:r>
            <a:r>
              <a:rPr lang="ru-RU" dirty="0" smtClean="0"/>
              <a:t>, </a:t>
            </a:r>
            <a:r>
              <a:rPr lang="ru-RU" dirty="0" err="1" smtClean="0">
                <a:hlinkClick r:id="rId14" tooltip="Акмеология"/>
              </a:rPr>
              <a:t>акмеология</a:t>
            </a:r>
            <a:r>
              <a:rPr lang="ru-RU" dirty="0" smtClean="0"/>
              <a:t>, </a:t>
            </a:r>
            <a:r>
              <a:rPr lang="ru-RU" dirty="0" err="1" smtClean="0">
                <a:hlinkClick r:id="rId15" tooltip="Геронтопсихология"/>
              </a:rPr>
              <a:t>геронтопсихология</a:t>
            </a:r>
            <a:r>
              <a:rPr lang="ru-RU" dirty="0" smtClean="0"/>
              <a:t>, </a:t>
            </a:r>
            <a:r>
              <a:rPr lang="ru-RU" dirty="0" err="1" smtClean="0">
                <a:hlinkClick r:id="rId16" tooltip="Нейропсихология"/>
              </a:rPr>
              <a:t>нейропсихология</a:t>
            </a:r>
            <a:r>
              <a:rPr lang="ru-RU" dirty="0" err="1" smtClean="0"/>
              <a:t>,</a:t>
            </a:r>
            <a:r>
              <a:rPr lang="ru-RU" dirty="0" err="1" smtClean="0">
                <a:hlinkClick r:id="rId17" tooltip="Патопсихология"/>
              </a:rPr>
              <a:t>патопсихология</a:t>
            </a:r>
            <a:r>
              <a:rPr lang="ru-RU" dirty="0" err="1" smtClean="0"/>
              <a:t>,</a:t>
            </a:r>
            <a:r>
              <a:rPr lang="ru-RU" dirty="0" err="1" smtClean="0">
                <a:hlinkClick r:id="rId18" tooltip="Психогенетика"/>
              </a:rPr>
              <a:t>психогенетика</a:t>
            </a:r>
            <a:r>
              <a:rPr lang="ru-RU" dirty="0" smtClean="0"/>
              <a:t>, </a:t>
            </a:r>
            <a:r>
              <a:rPr lang="ru-RU" dirty="0" smtClean="0">
                <a:hlinkClick r:id="rId19" tooltip="Зоопсихология"/>
              </a:rPr>
              <a:t>зоопсихология</a:t>
            </a:r>
            <a:r>
              <a:rPr lang="ru-RU" dirty="0" smtClean="0"/>
              <a:t>, </a:t>
            </a:r>
            <a:r>
              <a:rPr lang="ru-RU" dirty="0" smtClean="0">
                <a:hlinkClick r:id="rId20" tooltip="Специальная психология"/>
              </a:rPr>
              <a:t>специальная психология</a:t>
            </a:r>
            <a:r>
              <a:rPr lang="ru-RU" dirty="0" smtClean="0"/>
              <a:t>, </a:t>
            </a:r>
            <a:r>
              <a:rPr lang="ru-RU" dirty="0" smtClean="0">
                <a:hlinkClick r:id="rId21" tooltip="Психология творчества (страница отсутствует)"/>
              </a:rPr>
              <a:t>психология творчества</a:t>
            </a:r>
            <a:r>
              <a:rPr lang="ru-RU" dirty="0" smtClean="0"/>
              <a:t>, </a:t>
            </a:r>
            <a:r>
              <a:rPr lang="ru-RU" dirty="0" smtClean="0">
                <a:hlinkClick r:id="rId22" tooltip="Организационная психология"/>
              </a:rPr>
              <a:t>организационная </a:t>
            </a:r>
            <a:r>
              <a:rPr lang="ru-RU" dirty="0" err="1" smtClean="0">
                <a:hlinkClick r:id="rId22" tooltip="Организационная психология"/>
              </a:rPr>
              <a:t>психология</a:t>
            </a:r>
            <a:r>
              <a:rPr lang="ru-RU" dirty="0" err="1" smtClean="0"/>
              <a:t>,</a:t>
            </a:r>
            <a:r>
              <a:rPr lang="ru-RU" dirty="0" err="1" smtClean="0">
                <a:hlinkClick r:id="rId23" tooltip="Семейная психология (страница отсутствует)"/>
              </a:rPr>
              <a:t>семейная</a:t>
            </a:r>
            <a:r>
              <a:rPr lang="ru-RU" dirty="0" smtClean="0">
                <a:hlinkClick r:id="rId23" tooltip="Семейная психология (страница отсутствует)"/>
              </a:rPr>
              <a:t> психология</a:t>
            </a:r>
            <a:r>
              <a:rPr lang="ru-RU" dirty="0" smtClean="0"/>
              <a:t>, </a:t>
            </a:r>
            <a:r>
              <a:rPr lang="ru-RU" dirty="0" smtClean="0">
                <a:hlinkClick r:id="rId24" tooltip="Психология рекламы"/>
              </a:rPr>
              <a:t>психология рекламы</a:t>
            </a:r>
            <a:r>
              <a:rPr lang="ru-RU" dirty="0" smtClean="0"/>
              <a:t>, </a:t>
            </a:r>
            <a:r>
              <a:rPr lang="ru-RU" dirty="0" smtClean="0">
                <a:hlinkClick r:id="rId25" tooltip="Психология спорта"/>
              </a:rPr>
              <a:t>психология спорта</a:t>
            </a:r>
            <a:r>
              <a:rPr lang="ru-RU" dirty="0" smtClean="0"/>
              <a:t>, </a:t>
            </a:r>
            <a:r>
              <a:rPr lang="ru-RU" dirty="0" smtClean="0">
                <a:hlinkClick r:id="rId26" tooltip="Военная психология"/>
              </a:rPr>
              <a:t>военная психология</a:t>
            </a:r>
            <a:r>
              <a:rPr lang="ru-RU" dirty="0" smtClean="0"/>
              <a:t> и другие</a:t>
            </a:r>
            <a:r>
              <a:rPr lang="ru-RU" dirty="0" smtClean="0"/>
              <a:t>.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928694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История психологии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XX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век.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895864"/>
          </a:xfrm>
        </p:spPr>
        <p:txBody>
          <a:bodyPr/>
          <a:lstStyle/>
          <a:p>
            <a:r>
              <a:rPr lang="ru-RU" dirty="0" smtClean="0"/>
              <a:t>В </a:t>
            </a:r>
            <a:r>
              <a:rPr lang="ru-RU" dirty="0" smtClean="0"/>
              <a:t>США</a:t>
            </a:r>
            <a:r>
              <a:rPr lang="ru-RU" dirty="0" smtClean="0"/>
              <a:t> активно развивается </a:t>
            </a:r>
            <a:r>
              <a:rPr lang="ru-RU" dirty="0" smtClean="0"/>
              <a:t>бихевиоризм</a:t>
            </a:r>
            <a:r>
              <a:rPr lang="ru-RU" dirty="0" smtClean="0"/>
              <a:t> — основанная </a:t>
            </a:r>
            <a:r>
              <a:rPr lang="ru-RU" dirty="0" smtClean="0"/>
              <a:t>Дж. </a:t>
            </a:r>
            <a:r>
              <a:rPr lang="ru-RU" dirty="0" err="1" smtClean="0"/>
              <a:t>Утсоном</a:t>
            </a:r>
            <a:r>
              <a:rPr lang="ru-RU" dirty="0" smtClean="0"/>
              <a:t> школа психологии, базирующаяся на работах </a:t>
            </a:r>
            <a:r>
              <a:rPr lang="ru-RU" dirty="0" smtClean="0"/>
              <a:t>И.П. Павлова</a:t>
            </a:r>
            <a:r>
              <a:rPr lang="ru-RU" dirty="0" smtClean="0"/>
              <a:t> </a:t>
            </a:r>
            <a:r>
              <a:rPr lang="ru-RU" dirty="0" smtClean="0"/>
              <a:t>и Э. </a:t>
            </a:r>
            <a:r>
              <a:rPr lang="ru-RU" dirty="0" err="1" smtClean="0"/>
              <a:t>Торндайка</a:t>
            </a:r>
            <a:r>
              <a:rPr lang="ru-RU" dirty="0" smtClean="0"/>
              <a:t> о </a:t>
            </a:r>
            <a:r>
              <a:rPr lang="ru-RU" dirty="0" err="1" smtClean="0"/>
              <a:t>научении</a:t>
            </a:r>
            <a:r>
              <a:rPr lang="ru-RU" dirty="0" smtClean="0"/>
              <a:t>. </a:t>
            </a:r>
            <a:r>
              <a:rPr lang="ru-RU" dirty="0" err="1" smtClean="0"/>
              <a:t>Бихевиористы</a:t>
            </a:r>
            <a:r>
              <a:rPr lang="ru-RU" dirty="0" smtClean="0"/>
              <a:t> следовали </a:t>
            </a:r>
            <a:r>
              <a:rPr lang="ru-RU" dirty="0" smtClean="0"/>
              <a:t>позитивистскому</a:t>
            </a:r>
            <a:r>
              <a:rPr lang="ru-RU" dirty="0" smtClean="0"/>
              <a:t> требованию об исключении из рассмотрения науки всех явлений, кроме непосредственно наблюдаемых. Человек рассматривался как «чёрный ящик», в который входят стимулы, а выходят — реакции на эти стимулы.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-571500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538806"/>
          </a:xfrm>
        </p:spPr>
        <p:txBody>
          <a:bodyPr>
            <a:normAutofit/>
          </a:bodyPr>
          <a:lstStyle/>
          <a:p>
            <a:r>
              <a:rPr lang="ru-RU" dirty="0" smtClean="0"/>
              <a:t>В </a:t>
            </a:r>
            <a:r>
              <a:rPr lang="ru-RU" dirty="0" smtClean="0"/>
              <a:t>Германии</a:t>
            </a:r>
            <a:r>
              <a:rPr lang="ru-RU" dirty="0" smtClean="0"/>
              <a:t> развивается </a:t>
            </a:r>
            <a:r>
              <a:rPr lang="ru-RU" dirty="0" err="1" smtClean="0"/>
              <a:t>гештальпсихология</a:t>
            </a:r>
            <a:r>
              <a:rPr lang="ru-RU" dirty="0" smtClean="0"/>
              <a:t> </a:t>
            </a:r>
            <a:r>
              <a:rPr lang="ru-RU" dirty="0" smtClean="0"/>
              <a:t>(</a:t>
            </a:r>
            <a:r>
              <a:rPr lang="ru-RU" dirty="0" smtClean="0">
                <a:hlinkClick r:id="rId2" tooltip="Вертгеймер, Макс"/>
              </a:rPr>
              <a:t>М. </a:t>
            </a:r>
            <a:r>
              <a:rPr lang="ru-RU" dirty="0" err="1" smtClean="0">
                <a:hlinkClick r:id="rId2" tooltip="Вертгеймер, Макс"/>
              </a:rPr>
              <a:t>Вертгеймер</a:t>
            </a:r>
            <a:r>
              <a:rPr lang="ru-RU" dirty="0" smtClean="0"/>
              <a:t>, </a:t>
            </a:r>
            <a:r>
              <a:rPr lang="ru-RU" dirty="0" err="1" smtClean="0">
                <a:hlinkClick r:id="rId3" tooltip="Коффка, Курт"/>
              </a:rPr>
              <a:t>К.Коффка</a:t>
            </a:r>
            <a:r>
              <a:rPr lang="ru-RU" dirty="0" smtClean="0"/>
              <a:t>, </a:t>
            </a:r>
            <a:r>
              <a:rPr lang="ru-RU" dirty="0" err="1" smtClean="0">
                <a:hlinkClick r:id="rId4" tooltip="Кёлер, Вольфганг"/>
              </a:rPr>
              <a:t>В.Кёлер</a:t>
            </a:r>
            <a:r>
              <a:rPr lang="ru-RU" dirty="0" smtClean="0"/>
              <a:t>), являющаяся дальнейшим развитием на пути изучения феноменов сознания. В отличие от предшественников, </a:t>
            </a:r>
            <a:r>
              <a:rPr lang="ru-RU" dirty="0" err="1" smtClean="0"/>
              <a:t>гештальтисты</a:t>
            </a:r>
            <a:r>
              <a:rPr lang="ru-RU" dirty="0" smtClean="0"/>
              <a:t> не пытались выделить «кирпичики», из которых построено сознание, напротив, они полагали основным своим законом, что «целое всегда больше суммы составляющих его частей». В рамках этой школы было открыто много феноменов восприятия и мышления.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</TotalTime>
  <Words>60</Words>
  <Application>Microsoft Office PowerPoint</Application>
  <PresentationFormat>Экран (4:3)</PresentationFormat>
  <Paragraphs>15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Понятие психологии</vt:lpstr>
      <vt:lpstr>Понятие</vt:lpstr>
      <vt:lpstr>Объект психологии </vt:lpstr>
      <vt:lpstr>Слайд 4</vt:lpstr>
      <vt:lpstr>Разделы психологии </vt:lpstr>
      <vt:lpstr>История психологии XX век.</vt:lpstr>
      <vt:lpstr>Слайд 7</vt:lpstr>
    </vt:vector>
  </TitlesOfParts>
  <Company>DreamLair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Понятие психологии</dc:title>
  <dc:creator>Valued eMachines Customer</dc:creator>
  <cp:lastModifiedBy>Valued eMachines Customer</cp:lastModifiedBy>
  <cp:revision>3</cp:revision>
  <dcterms:created xsi:type="dcterms:W3CDTF">2011-09-20T17:49:38Z</dcterms:created>
  <dcterms:modified xsi:type="dcterms:W3CDTF">2011-09-20T18:12:05Z</dcterms:modified>
</cp:coreProperties>
</file>