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29.10.2012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1.minfin.ru/ru/nationalwealthfund/statistics/vnesheconombank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Фонд национального благосостояния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 Котов Павел Т093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441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3493016" cy="549093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sz="1600" b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600" b="1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600" b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600" b="1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600" b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600" b="1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Фонд </a:t>
            </a:r>
            <a:r>
              <a:rPr lang="ru-RU" sz="1600" b="1" dirty="0" err="1">
                <a:solidFill>
                  <a:srgbClr val="FF0000"/>
                </a:solidFill>
              </a:rPr>
              <a:t>национа́льного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 err="1">
                <a:solidFill>
                  <a:srgbClr val="FF0000"/>
                </a:solidFill>
              </a:rPr>
              <a:t>благосостоя́ния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 err="1">
                <a:solidFill>
                  <a:srgbClr val="FF0000"/>
                </a:solidFill>
              </a:rPr>
              <a:t>Росси́и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dirty="0"/>
              <a:t>сформирован 1 февраля 2008 </a:t>
            </a:r>
            <a:r>
              <a:rPr lang="ru-RU" sz="1600" dirty="0" smtClean="0"/>
              <a:t>года </a:t>
            </a:r>
            <a:r>
              <a:rPr lang="ru-RU" sz="1600" dirty="0"/>
              <a:t>после разделения Стабилизационного фонда на Резервный фонд и Фонд национального благосостояния</a:t>
            </a:r>
            <a:r>
              <a:rPr lang="ru-RU" sz="16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/>
          </a:p>
          <a:p>
            <a:pPr marL="0" indent="0">
              <a:spcBef>
                <a:spcPts val="0"/>
              </a:spcBef>
              <a:buNone/>
            </a:pPr>
            <a:endParaRPr lang="ru-RU" sz="1600" dirty="0"/>
          </a:p>
        </p:txBody>
      </p:sp>
      <p:pic>
        <p:nvPicPr>
          <p:cNvPr id="1026" name="Picture 2" descr="C:\Documents and Settings\Admin\Рабочий стол\баб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76672"/>
            <a:ext cx="4601988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71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404664"/>
            <a:ext cx="4248472" cy="54006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Фонд национального благосостояния формируется за счет: </a:t>
            </a:r>
          </a:p>
          <a:p>
            <a:pPr lvl="0"/>
            <a:r>
              <a:rPr lang="ru-RU" dirty="0"/>
              <a:t>нефтегазовых доходов федерального бюджета в объеме, превышающем утвержденный на соответствующий финансовый год объем нефтегазового трансферта, в случае, если накопленный объем средств Резервного фонда достигает (превышает) его нормативную величину;</a:t>
            </a:r>
          </a:p>
          <a:p>
            <a:pPr lvl="0"/>
            <a:r>
              <a:rPr lang="ru-RU" dirty="0"/>
              <a:t>доходов от управления средствами Фонда национального благосостояния.</a:t>
            </a:r>
          </a:p>
          <a:p>
            <a:endParaRPr lang="ru-RU" dirty="0"/>
          </a:p>
        </p:txBody>
      </p:sp>
      <p:pic>
        <p:nvPicPr>
          <p:cNvPr id="2050" name="Picture 2" descr="C:\Documents and Settings\Admin\Рабочий стол\5тыс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4032448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14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545594"/>
              </p:ext>
            </p:extLst>
          </p:nvPr>
        </p:nvGraphicFramePr>
        <p:xfrm>
          <a:off x="395536" y="1133452"/>
          <a:ext cx="8424936" cy="4959848"/>
        </p:xfrm>
        <a:graphic>
          <a:graphicData uri="http://schemas.openxmlformats.org/drawingml/2006/table">
            <a:tbl>
              <a:tblPr/>
              <a:tblGrid>
                <a:gridCol w="1836974"/>
                <a:gridCol w="3058597"/>
                <a:gridCol w="3529365"/>
              </a:tblGrid>
              <a:tr h="264656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/>
                        <a:t>Дата </a:t>
                      </a:r>
                      <a:endParaRPr lang="ru-RU" sz="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/>
                        <a:t>в млрд. долларов США </a:t>
                      </a:r>
                      <a:endParaRPr lang="ru-RU" sz="8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/>
                        <a:t>в млрд. рублей</a:t>
                      </a:r>
                      <a:endParaRPr lang="ru-RU" sz="8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01.10.2012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87,61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2 708,58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01.08.2012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85,21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2 742,85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01.06.2012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85,48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2 773,78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01.04.2012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89,50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2 624,78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01.11.2011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91,19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2 726,42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01.10.2011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88,69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2 827,10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01.07.2011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92,61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2 600,00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01.06.2011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92,54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2 597,55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01.04.2011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91,80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2 609,66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01.12.2010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88,22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2 761,96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01.07.2010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85,47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2 666,41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01.05.2010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88,83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2 601,62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01.03.2010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89,63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2 684,21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01.11.2009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93,38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2 712,56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01.07.2009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89,93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2 813,94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01.06.2009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89,86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2 784,14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01.05.2009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86,30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2 869,44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01.03.2009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83,86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2 995,51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01.12.2008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76,38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2 108,46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01.11.2008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62,82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1 667,48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01.09.2008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31,92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784,51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01.08.2008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32,69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766,48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01.05.2008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32,72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773,82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 01.02.2008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/>
                        <a:t>32,00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783,31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99592" y="548680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</a:rPr>
              <a:t>Совокупный объем средств </a:t>
            </a:r>
            <a:r>
              <a:rPr lang="ru-RU" sz="1600" dirty="0" smtClean="0">
                <a:solidFill>
                  <a:srgbClr val="FF0000"/>
                </a:solidFill>
              </a:rPr>
              <a:t>Фонда 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национального </a:t>
            </a:r>
            <a:r>
              <a:rPr lang="ru-RU" sz="1600" dirty="0">
                <a:solidFill>
                  <a:srgbClr val="FF0000"/>
                </a:solidFill>
              </a:rPr>
              <a:t>благосостояния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17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Рабочий стол\графи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7992887" cy="492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61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7870424"/>
              </p:ext>
            </p:extLst>
          </p:nvPr>
        </p:nvGraphicFramePr>
        <p:xfrm>
          <a:off x="-4" y="1"/>
          <a:ext cx="9144002" cy="6858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8182"/>
                <a:gridCol w="1558636"/>
                <a:gridCol w="1558636"/>
                <a:gridCol w="1454728"/>
                <a:gridCol w="1246910"/>
                <a:gridCol w="1246910"/>
              </a:tblGrid>
              <a:tr h="923931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Сведения о размещении средств Фонда национального благосостояния на депозитах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в государственной корпорации "Банк развития и внешнеэкономической деятельности (Внешэкономбанк)"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по состоянию на 1 октября 2012 года.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Направление использования Внешэкономбанком размещенных на депозиты средств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Максимально допустимая совокупная сумма размещения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Фактически размещено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Предельный срок возврата депозитов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Процентная ставка, % годовых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Периодичность уплаты процентов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00405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Предоставление субординированных кредитов (займов) российским кредитным организациям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410,00 млрд. рублей</a:t>
                      </a:r>
                      <a:r>
                        <a:rPr lang="ru-RU" sz="900" u="sng">
                          <a:effectLst/>
                          <a:hlinkClick r:id="rId2"/>
                        </a:rPr>
                        <a:t>[1]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354,02 млрд. рублей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Ежеквартально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00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 в т.ч.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0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269,92 млрд. рублей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31 декабря 2019 г.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6,25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0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  84,10 млрд. рублей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31 декабря 2020 г.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7,25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21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Не регламентировано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175,00 млрд. рублей</a:t>
                      </a:r>
                      <a:r>
                        <a:rPr lang="ru-RU" sz="900" u="sng">
                          <a:effectLst/>
                          <a:hlinkClick r:id="rId2"/>
                        </a:rPr>
                        <a:t>[2]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50,00 млрд. рублей</a:t>
                      </a:r>
                      <a:r>
                        <a:rPr lang="ru-RU" sz="900" u="sng">
                          <a:effectLst/>
                          <a:hlinkClick r:id="rId2"/>
                        </a:rPr>
                        <a:t>[3]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8 июня 2016 г.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6,25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Каждые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6 месяцев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601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Кредитование субъектов малого и среднего предпринимательства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30,00 млрд. рублей</a:t>
                      </a:r>
                      <a:r>
                        <a:rPr lang="ru-RU" sz="900" u="sng">
                          <a:effectLst/>
                          <a:hlinkClick r:id="rId2"/>
                        </a:rPr>
                        <a:t>[2]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30,00 млрд. рублей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31 декабря 2017 г.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6,25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Ежеквартально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8016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Кредитование ОАО «Агентство по ипотечному жилищному кредитованию»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40,00 млрд. рублей</a:t>
                      </a:r>
                      <a:r>
                        <a:rPr lang="ru-RU" sz="900" u="sng">
                          <a:effectLst/>
                          <a:hlinkClick r:id="rId2"/>
                        </a:rPr>
                        <a:t>[4]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40,00 млрд. рублей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 июня 2020 г.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6,25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Ежеквартально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00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Не регламентировано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300,00 млрд. рублей</a:t>
                      </a:r>
                      <a:r>
                        <a:rPr lang="ru-RU" sz="900" u="sng">
                          <a:effectLst/>
                          <a:hlinkClick r:id="rId2"/>
                        </a:rPr>
                        <a:t>[2]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30 декабря 2022 г.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6,25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Ежеквартально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621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Не регламентировано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2,75 млрд. долларов США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29 апреля 2013 г.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ЛИБОР</a:t>
                      </a:r>
                      <a:r>
                        <a:rPr lang="ru-RU" sz="900" u="sng">
                          <a:effectLst/>
                          <a:hlinkClick r:id="rId2"/>
                        </a:rPr>
                        <a:t>[5]</a:t>
                      </a:r>
                      <a:r>
                        <a:rPr lang="ru-RU" sz="900">
                          <a:effectLst/>
                        </a:rPr>
                        <a:t> + 2,75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Каждые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6 месяцев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00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Не регламентировано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3,504 млрд. долларов США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13 декабря 2012 г.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ЛИБОР</a:t>
                      </a:r>
                      <a:r>
                        <a:rPr lang="ru-RU" sz="900" u="sng">
                          <a:effectLst/>
                          <a:hlinkClick r:id="rId2"/>
                        </a:rPr>
                        <a:t>[5]</a:t>
                      </a:r>
                      <a:r>
                        <a:rPr lang="ru-RU" sz="900">
                          <a:effectLst/>
                        </a:rPr>
                        <a:t>+ 3,00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При возврате депозита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0040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ИТОГО: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955,00 млрд. рублей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474,02 млрд. рублей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00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6,25 млрд. долларов США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</a:rPr>
                        <a:t>Х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716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>
                <a:effectLst/>
              </a:rPr>
              <a:t>Информационное сообщение о результатах размещения средств </a:t>
            </a:r>
            <a:r>
              <a:rPr lang="ru-RU" sz="2200" dirty="0" smtClean="0">
                <a:effectLst/>
              </a:rPr>
              <a:t>и </a:t>
            </a:r>
            <a:r>
              <a:rPr lang="ru-RU" sz="2200" dirty="0">
                <a:effectLst/>
              </a:rPr>
              <a:t>Фонда национального благосостояния 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84784"/>
            <a:ext cx="8183880" cy="418795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Совокупный объем Фонда национального благосостояния составил 2 708,58 млрд. рублей, что эквивалентно 87,61 млрд. долларов США, в том числе: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 на отдельных счетах по учету </a:t>
            </a:r>
            <a:r>
              <a:rPr lang="ru-RU" dirty="0" smtClean="0"/>
              <a:t>средств Фонда </a:t>
            </a:r>
            <a:r>
              <a:rPr lang="ru-RU" dirty="0"/>
              <a:t>национального благосостояния в Банке России размещено: </a:t>
            </a:r>
          </a:p>
          <a:p>
            <a:pPr marL="0" indent="0">
              <a:buNone/>
            </a:pPr>
            <a:r>
              <a:rPr lang="ru-RU" dirty="0"/>
              <a:t>-  27,66 млрд. долларов США; </a:t>
            </a:r>
          </a:p>
          <a:p>
            <a:pPr marL="0" indent="0">
              <a:buNone/>
            </a:pPr>
            <a:r>
              <a:rPr lang="ru-RU" dirty="0"/>
              <a:t>-  24,15 млрд. евро;</a:t>
            </a:r>
          </a:p>
          <a:p>
            <a:pPr marL="0" indent="0">
              <a:buNone/>
            </a:pPr>
            <a:r>
              <a:rPr lang="ru-RU" dirty="0"/>
              <a:t>-    4,39 млрд. фунтов стерлингов;</a:t>
            </a:r>
          </a:p>
          <a:p>
            <a:pPr marL="0" indent="0">
              <a:buNone/>
            </a:pPr>
            <a:r>
              <a:rPr lang="ru-RU" dirty="0"/>
              <a:t>2) на депозитах во Внешэкономбанке размещено 474,02 млрд. рублей и 6,25 млрд. долларов США.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097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29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Совокупный доход от размещения средств фонда на депозиты во Внешэкономбанке с января по сентябрь 2012 г. составил 24,09 млрд. рублей, что эквивалентно 0,77 млрд. долларов США.</a:t>
            </a:r>
          </a:p>
          <a:p>
            <a:endParaRPr lang="ru-RU" dirty="0" smtClean="0"/>
          </a:p>
          <a:p>
            <a:r>
              <a:rPr lang="ru-RU" dirty="0" smtClean="0"/>
              <a:t>Совокупная </a:t>
            </a:r>
            <a:r>
              <a:rPr lang="ru-RU" dirty="0"/>
              <a:t>расчетная сумма дохода от размещения средств Фонда национального благосостояния на счетах в иностранной валюте в Банке России, пересчитанного в доллары США, за период с 15 января по 30 сентября 2012 г. составила 0,45 млрд. долларов США, что эквивалентно 13,93 млрд. рублей. Курсовая разница от переоценки остатков средств на указанных счетах за период с 1 января по 30 сентября 2012 г. составила отрицательную величину (-)73,98 млрд. рублей, а курсовая разница от переоценки средств фонда, размещенных на депозитах в долларах США во Внешэкономбанке – (-)8,00 млрд. рублей.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30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61677"/>
              </p:ext>
            </p:extLst>
          </p:nvPr>
        </p:nvGraphicFramePr>
        <p:xfrm>
          <a:off x="395535" y="980728"/>
          <a:ext cx="8424937" cy="55449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4101"/>
                <a:gridCol w="1518652"/>
                <a:gridCol w="1230856"/>
                <a:gridCol w="1413776"/>
                <a:gridCol w="1413776"/>
                <a:gridCol w="1413776"/>
              </a:tblGrid>
              <a:tr h="32625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dirty="0">
                          <a:effectLst/>
                        </a:rPr>
                        <a:t>Дата операции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dirty="0">
                          <a:effectLst/>
                        </a:rPr>
                        <a:t>Содержание операции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dirty="0">
                          <a:effectLst/>
                        </a:rPr>
                        <a:t>Основание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dirty="0">
                          <a:effectLst/>
                        </a:rPr>
                        <a:t>Сумма операции  (рублей)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Остаток на счете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(рублей)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573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dirty="0">
                          <a:effectLst/>
                        </a:rPr>
                        <a:t>Зачислено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dirty="0">
                          <a:effectLst/>
                        </a:rPr>
                        <a:t>Списано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05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24.04.2012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Приобретение валюты Российской Федерации в целях софинансирования добровольных пенсионных накоплений граждан Российской Федерации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Приказ Минфина России от 14.02.2008 № 25н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3 863 253 552,60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900" dirty="0">
                          <a:effectLst/>
                        </a:rPr>
                        <a:t>3 863 253 552,60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827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25.04.2012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Перечисление средств Фонда национального благосостояния в федеральный бюджет в целях софинансирования добровольных пенсионных накоплений граждан Российской Федерации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Приказ Минфина России от 14.02.2008 № 25н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3 863 253 552,60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900" dirty="0">
                          <a:effectLst/>
                        </a:rPr>
                        <a:t>0,00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9840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08.06.2012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Возврат средств Фонда национального благосостояния, размещенных на депозитах во Внешэкономбанке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Постановление Правительства Российской Федерации от 19.01.2008 № 18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50 000 000 000,00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900" dirty="0">
                          <a:effectLst/>
                        </a:rPr>
                        <a:t>50 000 000 000,00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8434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08.06.2012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Размещение средств Фонда национального благосостояния на депозит во Внешэкономбанке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Постановление Правительства Российской Федерации от 19.01.2008 № 18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50 000 000 000,00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900" dirty="0">
                          <a:effectLst/>
                        </a:rPr>
                        <a:t>0,00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332656"/>
            <a:ext cx="8318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</a:rPr>
              <a:t>Сведения о движении средств по счету Федерального казначейства </a:t>
            </a:r>
            <a:endParaRPr lang="ru-RU" sz="12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1200" b="1" dirty="0" smtClean="0">
                <a:solidFill>
                  <a:srgbClr val="7030A0"/>
                </a:solidFill>
              </a:rPr>
              <a:t>в </a:t>
            </a:r>
            <a:r>
              <a:rPr lang="ru-RU" sz="1200" b="1" dirty="0">
                <a:solidFill>
                  <a:srgbClr val="7030A0"/>
                </a:solidFill>
              </a:rPr>
              <a:t>Банке России по учету средств Фонда национального благосостояния </a:t>
            </a:r>
            <a:endParaRPr lang="ru-RU" sz="12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1200" b="1" dirty="0" smtClean="0">
                <a:solidFill>
                  <a:srgbClr val="7030A0"/>
                </a:solidFill>
              </a:rPr>
              <a:t>в </a:t>
            </a:r>
            <a:r>
              <a:rPr lang="ru-RU" sz="1200" b="1" dirty="0">
                <a:solidFill>
                  <a:srgbClr val="7030A0"/>
                </a:solidFill>
              </a:rPr>
              <a:t>рублях за 2012 год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039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8183880" cy="1051560"/>
          </a:xfrm>
        </p:spPr>
        <p:txBody>
          <a:bodyPr>
            <a:normAutofit/>
          </a:bodyPr>
          <a:lstStyle/>
          <a:p>
            <a:r>
              <a:rPr lang="ru-RU" dirty="0" smtClean="0"/>
              <a:t>	СПАСИБО ЗА ВНИМАНИЕ</a:t>
            </a:r>
            <a:r>
              <a:rPr lang="ru-RU" dirty="0" smtClean="0">
                <a:sym typeface="Wingdings" pitchFamily="2" charset="2"/>
              </a:rPr>
              <a:t>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935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73</TotalTime>
  <Words>698</Words>
  <Application>Microsoft Office PowerPoint</Application>
  <PresentationFormat>Экран (4:3)</PresentationFormat>
  <Paragraphs>209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Фонд национального благосостояния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Информационное сообщение о результатах размещения средств и Фонда национального благосостояния  </vt:lpstr>
      <vt:lpstr>Презентация PowerPoint</vt:lpstr>
      <vt:lpstr>Презентация PowerPoint</vt:lpstr>
      <vt:lpstr> СПАСИБО ЗА ВНИМАНИЕ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Фонд национального благосостояния</dc:title>
  <cp:lastModifiedBy>Admin</cp:lastModifiedBy>
  <cp:revision>6</cp:revision>
  <dcterms:modified xsi:type="dcterms:W3CDTF">2012-10-29T20:24:23Z</dcterms:modified>
</cp:coreProperties>
</file>