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79" r:id="rId3"/>
    <p:sldId id="281" r:id="rId4"/>
    <p:sldId id="258" r:id="rId5"/>
    <p:sldId id="259" r:id="rId6"/>
    <p:sldId id="280" r:id="rId7"/>
    <p:sldId id="264" r:id="rId8"/>
    <p:sldId id="265" r:id="rId9"/>
    <p:sldId id="269" r:id="rId10"/>
    <p:sldId id="266" r:id="rId11"/>
    <p:sldId id="260" r:id="rId12"/>
    <p:sldId id="262" r:id="rId13"/>
    <p:sldId id="261" r:id="rId14"/>
    <p:sldId id="268" r:id="rId15"/>
    <p:sldId id="270" r:id="rId16"/>
    <p:sldId id="274" r:id="rId17"/>
    <p:sldId id="272" r:id="rId18"/>
    <p:sldId id="273" r:id="rId19"/>
    <p:sldId id="275" r:id="rId20"/>
    <p:sldId id="276" r:id="rId21"/>
    <p:sldId id="277" r:id="rId22"/>
    <p:sldId id="267" r:id="rId23"/>
    <p:sldId id="27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075" y="-22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8F8F9-E9F5-42D2-B392-2ECFF257CDB5}" type="datetimeFigureOut">
              <a:rPr lang="ru-RU" smtClean="0"/>
              <a:pPr/>
              <a:t>02.11.2014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859C0A-6CDE-4EB9-89D4-163CD18D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680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F0C-1EDC-40C9-B519-CDCA21E5C40B}" type="datetime1">
              <a:rPr lang="ru-RU" smtClean="0"/>
              <a:t>02.11.2014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9098-C9A1-4AF7-BAF1-936AA7616584}" type="datetime1">
              <a:rPr lang="ru-RU" smtClean="0"/>
              <a:t>02.11.2014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A62FB-EDDE-46D7-BD38-2780CF39A83B}" type="datetime1">
              <a:rPr lang="ru-RU" smtClean="0"/>
              <a:t>02.11.2014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DA8F-7B48-4036-8DD9-AA5DC0ACF925}" type="datetime1">
              <a:rPr lang="ru-RU" smtClean="0"/>
              <a:t>02.11.2014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6FA0-09FD-40E1-BAB0-F63AE5B49130}" type="datetime1">
              <a:rPr lang="ru-RU" smtClean="0"/>
              <a:t>02.11.2014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F712-F636-4A30-9BE5-103CCE0E0524}" type="datetime1">
              <a:rPr lang="ru-RU" smtClean="0"/>
              <a:t>02.11.2014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EB5A-BFB1-46A5-9592-5393C42F57DA}" type="datetime1">
              <a:rPr lang="ru-RU" smtClean="0"/>
              <a:t>02.11.2014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1218-9D54-4DEF-951C-34A90E662424}" type="datetime1">
              <a:rPr lang="ru-RU" smtClean="0"/>
              <a:t>02.11.2014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BDA0-97AE-4F5D-934B-F2407C910C21}" type="datetime1">
              <a:rPr lang="ru-RU" smtClean="0"/>
              <a:t>02.11.2014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752BF-86FA-424D-B1FF-1ADD14724EF4}" type="datetime1">
              <a:rPr lang="ru-RU" smtClean="0"/>
              <a:t>02.11.2014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986A-7C38-4B48-8BB1-150AFCFF1999}" type="datetime1">
              <a:rPr lang="ru-RU" smtClean="0"/>
              <a:t>02.11.2014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609BA-61CB-4A77-ADCB-09AC39A22D81}" type="datetime1">
              <a:rPr lang="ru-RU" smtClean="0"/>
              <a:t>02.11.2014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AEB6A-CFFF-4099-811C-78BF28F2B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2310" y="1191546"/>
            <a:ext cx="824957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itchFamily="34" charset="0"/>
              </a:rPr>
              <a:t>Агроценоз</a:t>
            </a:r>
            <a:endParaRPr lang="ru-RU" sz="96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itchFamily="34" charset="0"/>
              </a:rPr>
              <a:t>Настоящее и будущее</a:t>
            </a:r>
            <a:endParaRPr lang="ru-RU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Admin\Рабочий стол\Агробиоценозы\su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1857358" cy="1857358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3347864" y="5925509"/>
            <a:ext cx="2486036" cy="914400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Автор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Руденко О.В.</a:t>
            </a:r>
          </a:p>
          <a:p>
            <a:pPr algn="ctr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МАМА\ОФОРМЛЕНИЕ\Смайлики\смайлик подумай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5856" y="4733914"/>
            <a:ext cx="2145117" cy="212408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51720" y="476672"/>
            <a:ext cx="70922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Цели и задачи урока.</a:t>
            </a:r>
          </a:p>
          <a:p>
            <a:r>
              <a:rPr lang="ru-RU" dirty="0" smtClean="0"/>
              <a:t>1.сформировать </a:t>
            </a:r>
            <a:r>
              <a:rPr lang="ru-RU" dirty="0"/>
              <a:t>понятия об </a:t>
            </a:r>
            <a:r>
              <a:rPr lang="ru-RU" dirty="0" err="1"/>
              <a:t>агроценозах</a:t>
            </a:r>
            <a:r>
              <a:rPr lang="ru-RU" dirty="0"/>
              <a:t>, их </a:t>
            </a:r>
            <a:r>
              <a:rPr lang="ru-RU" dirty="0" smtClean="0"/>
              <a:t>отличительных</a:t>
            </a:r>
          </a:p>
          <a:p>
            <a:r>
              <a:rPr lang="ru-RU" dirty="0" smtClean="0"/>
              <a:t> </a:t>
            </a:r>
            <a:r>
              <a:rPr lang="ru-RU" dirty="0"/>
              <a:t>особенностях и сходствах с естественным биогеоценозом.</a:t>
            </a:r>
          </a:p>
          <a:p>
            <a:pPr marL="342900" indent="-342900">
              <a:buAutoNum type="arabicPeriod" startAt="2"/>
            </a:pPr>
            <a:r>
              <a:rPr lang="ru-RU" dirty="0" smtClean="0"/>
              <a:t>дать </a:t>
            </a:r>
            <a:r>
              <a:rPr lang="ru-RU" dirty="0"/>
              <a:t>представления об </a:t>
            </a:r>
            <a:r>
              <a:rPr lang="ru-RU" dirty="0" err="1"/>
              <a:t>агроценозах</a:t>
            </a:r>
            <a:r>
              <a:rPr lang="ru-RU" dirty="0"/>
              <a:t> Адыгеи и их роли </a:t>
            </a:r>
            <a:r>
              <a:rPr lang="ru-RU" dirty="0" smtClean="0"/>
              <a:t>в</a:t>
            </a:r>
          </a:p>
          <a:p>
            <a:r>
              <a:rPr lang="ru-RU" dirty="0" smtClean="0"/>
              <a:t> </a:t>
            </a:r>
            <a:r>
              <a:rPr lang="ru-RU" dirty="0"/>
              <a:t>дальнейшем перспективном развитии Республики.</a:t>
            </a:r>
          </a:p>
          <a:p>
            <a:pPr marL="342900" indent="-342900">
              <a:buAutoNum type="arabicPeriod" startAt="3"/>
            </a:pPr>
            <a:r>
              <a:rPr lang="ru-RU" dirty="0" smtClean="0"/>
              <a:t>развивать </a:t>
            </a:r>
            <a:r>
              <a:rPr lang="ru-RU" dirty="0"/>
              <a:t>у учащихся умения делать выводы и сжато </a:t>
            </a:r>
            <a:endParaRPr lang="ru-RU" dirty="0" smtClean="0"/>
          </a:p>
          <a:p>
            <a:r>
              <a:rPr lang="ru-RU" dirty="0" smtClean="0"/>
              <a:t>излагать </a:t>
            </a:r>
            <a:r>
              <a:rPr lang="ru-RU" dirty="0"/>
              <a:t>прочитанный материал, выделять главное; </a:t>
            </a:r>
            <a:r>
              <a:rPr lang="ru-RU" dirty="0" smtClean="0"/>
              <a:t>потребность</a:t>
            </a:r>
          </a:p>
          <a:p>
            <a:r>
              <a:rPr lang="ru-RU" dirty="0" smtClean="0"/>
              <a:t> </a:t>
            </a:r>
            <a:r>
              <a:rPr lang="ru-RU" dirty="0"/>
              <a:t>в творческой деятельности, </a:t>
            </a:r>
            <a:r>
              <a:rPr lang="ru-RU" dirty="0" err="1"/>
              <a:t>самоактуализации</a:t>
            </a:r>
            <a:r>
              <a:rPr lang="ru-RU" dirty="0"/>
              <a:t> через различные </a:t>
            </a:r>
            <a:r>
              <a:rPr lang="ru-RU" dirty="0" smtClean="0"/>
              <a:t>виды</a:t>
            </a:r>
          </a:p>
          <a:p>
            <a:r>
              <a:rPr lang="ru-RU" dirty="0" smtClean="0"/>
              <a:t> </a:t>
            </a:r>
            <a:r>
              <a:rPr lang="ru-RU" dirty="0"/>
              <a:t>работы; развивать аналитическое мышление, речь, любознательность.</a:t>
            </a:r>
          </a:p>
          <a:p>
            <a:r>
              <a:rPr lang="ru-RU" dirty="0" smtClean="0"/>
              <a:t>4.вызвать </a:t>
            </a:r>
            <a:r>
              <a:rPr lang="ru-RU" dirty="0"/>
              <a:t>интерес к уроку через придания ему </a:t>
            </a:r>
            <a:r>
              <a:rPr lang="ru-RU" dirty="0" smtClean="0"/>
              <a:t>проблемно-творческого</a:t>
            </a:r>
          </a:p>
          <a:p>
            <a:r>
              <a:rPr lang="ru-RU" dirty="0" smtClean="0"/>
              <a:t> </a:t>
            </a:r>
            <a:r>
              <a:rPr lang="ru-RU" dirty="0"/>
              <a:t>характера, что отвечает личностным интересам и </a:t>
            </a:r>
            <a:r>
              <a:rPr lang="ru-RU" dirty="0" smtClean="0"/>
              <a:t>потребностям</a:t>
            </a:r>
          </a:p>
          <a:p>
            <a:r>
              <a:rPr lang="ru-RU" dirty="0" smtClean="0"/>
              <a:t> </a:t>
            </a:r>
            <a:r>
              <a:rPr lang="ru-RU" dirty="0"/>
              <a:t>обучающихся;</a:t>
            </a:r>
          </a:p>
          <a:p>
            <a:pPr marL="342900" indent="-342900">
              <a:buAutoNum type="arabicPeriod" startAt="5"/>
            </a:pPr>
            <a:r>
              <a:rPr lang="ru-RU" dirty="0" smtClean="0"/>
              <a:t>развивать </a:t>
            </a:r>
            <a:r>
              <a:rPr lang="ru-RU" dirty="0"/>
              <a:t>ценностное отношение обучающихся к </a:t>
            </a:r>
            <a:endParaRPr lang="ru-RU" dirty="0" smtClean="0"/>
          </a:p>
          <a:p>
            <a:r>
              <a:rPr lang="ru-RU" dirty="0" smtClean="0"/>
              <a:t>окружающей </a:t>
            </a:r>
            <a:r>
              <a:rPr lang="ru-RU" dirty="0"/>
              <a:t>природе.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548680"/>
            <a:ext cx="68580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Если дикая природа отступает, мы должны научится передавать часть её стойкости и богатства ландшафтам тех земель, с которых мы снимаем урожаи.</a:t>
            </a:r>
          </a:p>
          <a:p>
            <a:pPr algn="just"/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Ч. Элтон</a:t>
            </a:r>
          </a:p>
          <a:p>
            <a:pPr algn="just"/>
            <a:endParaRPr lang="ru-RU" sz="2000" b="1" dirty="0" smtClean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b="1" dirty="0" smtClean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b="1" dirty="0" smtClean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b="1" dirty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Documents and Settings\Admin\Рабочий стол\Агробиоценозы\getfull.jpg"/>
          <p:cNvPicPr>
            <a:picLocks noChangeAspect="1" noChangeArrowheads="1"/>
          </p:cNvPicPr>
          <p:nvPr/>
        </p:nvPicPr>
        <p:blipFill>
          <a:blip r:embed="rId2"/>
          <a:srcRect l="24476"/>
          <a:stretch>
            <a:fillRect/>
          </a:stretch>
        </p:blipFill>
        <p:spPr bwMode="auto">
          <a:xfrm>
            <a:off x="2000232" y="4188222"/>
            <a:ext cx="1543051" cy="2432282"/>
          </a:xfrm>
          <a:prstGeom prst="rect">
            <a:avLst/>
          </a:prstGeom>
          <a:noFill/>
        </p:spPr>
      </p:pic>
      <p:pic>
        <p:nvPicPr>
          <p:cNvPr id="1028" name="Picture 4" descr="C:\Documents and Settings\Admin\Рабочий стол\Агробиоценозы\d01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29" y="4168602"/>
            <a:ext cx="2712501" cy="2433646"/>
          </a:xfrm>
          <a:prstGeom prst="rect">
            <a:avLst/>
          </a:prstGeom>
          <a:noFill/>
        </p:spPr>
      </p:pic>
      <p:pic>
        <p:nvPicPr>
          <p:cNvPr id="1029" name="Picture 5" descr="C:\Documents and Settings\Admin\Рабочий стол\Агробиоценозы\f11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214935"/>
            <a:ext cx="1598939" cy="2411166"/>
          </a:xfrm>
          <a:prstGeom prst="rect">
            <a:avLst/>
          </a:prstGeom>
          <a:noFill/>
        </p:spPr>
      </p:pic>
      <p:pic>
        <p:nvPicPr>
          <p:cNvPr id="1030" name="Picture 6" descr="C:\Documents and Settings\Admin\Рабочий стол\Агробиоценозы\p65_p1010018.jpg"/>
          <p:cNvPicPr>
            <a:picLocks noChangeAspect="1" noChangeArrowheads="1"/>
          </p:cNvPicPr>
          <p:nvPr/>
        </p:nvPicPr>
        <p:blipFill>
          <a:blip r:embed="rId5"/>
          <a:srcRect l="14331" r="8279"/>
          <a:stretch>
            <a:fillRect/>
          </a:stretch>
        </p:blipFill>
        <p:spPr bwMode="auto">
          <a:xfrm>
            <a:off x="6625463" y="4143380"/>
            <a:ext cx="2518537" cy="2440777"/>
          </a:xfrm>
          <a:prstGeom prst="rect">
            <a:avLst/>
          </a:prstGeom>
          <a:noFill/>
        </p:spPr>
      </p:pic>
      <p:pic>
        <p:nvPicPr>
          <p:cNvPr id="2050" name="Picture 2" descr="http://www.ifm.liu.se/theomod/theobio/news/Elton_smal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32" y="1764266"/>
            <a:ext cx="2623726" cy="235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47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033724" y="704122"/>
            <a:ext cx="70009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Сельское хозяйство в большинстве земного шара стало на путь интенсивного развития.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4099" name="Picture 3" descr="C:\Documents and Settings\Admin\Рабочий стол\Агробиоценозы\ogorod3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4324" y="1857364"/>
            <a:ext cx="4286280" cy="32147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2047064" y="5157192"/>
            <a:ext cx="6858048" cy="156966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</a:rPr>
              <a:t>Родилась наука об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</a:rPr>
              <a:t>агросистемах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</a:rPr>
              <a:t>- агроэкология.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071670" y="203278"/>
            <a:ext cx="68580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</a:rPr>
              <a:t>Агросистема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</a:rPr>
              <a:t> - это территориальные комплексы с/х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</a:rPr>
              <a:t> использования, включающие пашню, естественные кормовые угодья, лесополосы.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3075" name="Picture 3" descr="C:\Documents and Settings\Admin\Рабочий стол\Агробиоценозы\Big-1-art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714488"/>
            <a:ext cx="3014669" cy="2261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Documents and Settings\Admin\Рабочий стол\Агробиоценозы\1236965789_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714488"/>
            <a:ext cx="3071817" cy="2303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C:\Documents and Settings\Admin\Рабочий стол\Агробиоценозы\park.jpg"/>
          <p:cNvPicPr>
            <a:picLocks noChangeAspect="1" noChangeArrowheads="1"/>
          </p:cNvPicPr>
          <p:nvPr/>
        </p:nvPicPr>
        <p:blipFill>
          <a:blip r:embed="rId4"/>
          <a:srcRect r="17000" b="22000"/>
          <a:stretch>
            <a:fillRect/>
          </a:stretch>
        </p:blipFill>
        <p:spPr bwMode="auto">
          <a:xfrm>
            <a:off x="2143108" y="4365104"/>
            <a:ext cx="3071834" cy="221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8" name="Picture 6" descr="C:\Documents and Settings\Admin\Рабочий стол\Агробиоценозы\dbima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77" y="4361199"/>
            <a:ext cx="3000396" cy="2195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071670" y="634165"/>
            <a:ext cx="68580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dirty="0" err="1" smtClean="0">
                <a:ln>
                  <a:noFill/>
                </a:ln>
                <a:solidFill>
                  <a:srgbClr val="CC0099"/>
                </a:solidFill>
                <a:effectLst/>
                <a:latin typeface="Arial" pitchFamily="34" charset="0"/>
                <a:ea typeface="Times New Roman" pitchFamily="18" charset="0"/>
              </a:rPr>
              <a:t>Агрофитоценозы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-это совокупность культурных и сорных растений.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3075" name="Picture 3" descr="C:\Documents and Settings\Admin\Рабочий стол\Агробиоценозы\Big-1-art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714488"/>
            <a:ext cx="3014669" cy="2261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Documents and Settings\Admin\Рабочий стол\Агробиоценозы\1236965789_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714488"/>
            <a:ext cx="3071817" cy="2303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C:\Documents and Settings\Admin\Рабочий стол\Агробиоценозы\park.jpg"/>
          <p:cNvPicPr>
            <a:picLocks noChangeAspect="1" noChangeArrowheads="1"/>
          </p:cNvPicPr>
          <p:nvPr/>
        </p:nvPicPr>
        <p:blipFill>
          <a:blip r:embed="rId4"/>
          <a:srcRect r="17000" b="22000"/>
          <a:stretch>
            <a:fillRect/>
          </a:stretch>
        </p:blipFill>
        <p:spPr bwMode="auto">
          <a:xfrm>
            <a:off x="2143108" y="4365104"/>
            <a:ext cx="3071834" cy="221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8" name="Picture 6" descr="C:\Documents and Settings\Admin\Рабочий стол\Агробиоценозы\dbima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77" y="4361199"/>
            <a:ext cx="3000396" cy="2195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529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285984" y="428604"/>
            <a:ext cx="62865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Структура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CC0099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агроценоза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CC0099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71670" y="1071546"/>
            <a:ext cx="6786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Агроценозы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как и любые природные экосистемы, обладают определенным составом  (культурные растения, сорняки, травосмеси и др.) и определенными взаимоотношениями между живыми организмами и условиями среды. 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C:\Documents and Settings\Admin\Рабочий стол\Агробиоценозы\270303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1840" y="4005064"/>
            <a:ext cx="2928958" cy="2628552"/>
          </a:xfrm>
          <a:prstGeom prst="hexagon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500042"/>
            <a:ext cx="67866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агроценозе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(например, ржаного поля) складываются те же пищевые цепи, что и в природной экосистеме: продуценты (рожь и сорняки),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консументы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(насекомые, птицы, полевки, лисы) и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редуценты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(бактерии, грибы). 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3" name="Picture 1" descr="C:\Documents and Settings\Admin\Рабочий стол\Агробиоценозы\sred-risovyh-pole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462198"/>
            <a:ext cx="6715172" cy="4143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4" name="Picture 2" descr="C:\Documents and Settings\Admin\Рабочий стол\ОФОРМЛЕНИЕ\картинки птичек\мышка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1" y="5643578"/>
            <a:ext cx="1143882" cy="634997"/>
          </a:xfrm>
          <a:prstGeom prst="rect">
            <a:avLst/>
          </a:prstGeom>
          <a:noFill/>
        </p:spPr>
      </p:pic>
      <p:pic>
        <p:nvPicPr>
          <p:cNvPr id="18435" name="Picture 3" descr="C:\Documents and Settings\Admin\Рабочий стол\ОФОРМЛЕНИЕ\картинки птичек\жу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4929198"/>
            <a:ext cx="390832" cy="255599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4572000" y="3357562"/>
            <a:ext cx="1414466" cy="1485904"/>
          </a:xfrm>
          <a:prstGeom prst="ellipse">
            <a:avLst/>
          </a:prstGeom>
          <a:solidFill>
            <a:schemeClr val="accent1">
              <a:alpha val="1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6072198" y="2500306"/>
            <a:ext cx="2714644" cy="1000132"/>
          </a:xfrm>
          <a:prstGeom prst="wedgeRoundRectCallout">
            <a:avLst>
              <a:gd name="adj1" fmla="val -66127"/>
              <a:gd name="adj2" fmla="val 64277"/>
              <a:gd name="adj3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Обязательное звено этой пищевой цепи человек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ОФОРМЛЕНИЕ\ан\107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2500306"/>
            <a:ext cx="986114" cy="523873"/>
          </a:xfrm>
          <a:prstGeom prst="rect">
            <a:avLst/>
          </a:prstGeom>
          <a:noFill/>
        </p:spPr>
      </p:pic>
      <p:pic>
        <p:nvPicPr>
          <p:cNvPr id="2054" name="Picture 6" descr="C:\Documents and Settings\Admin\Рабочий стол\8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8148" y="5715016"/>
            <a:ext cx="735909" cy="596904"/>
          </a:xfrm>
          <a:prstGeom prst="rect">
            <a:avLst/>
          </a:prstGeom>
          <a:noFill/>
        </p:spPr>
      </p:pic>
      <p:pic>
        <p:nvPicPr>
          <p:cNvPr id="2055" name="Picture 7" descr="C:\Documents and Settings\Admin\Рабочий стол\ОФОРМЛЕНИЕ\ан\солнце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57422" y="2285992"/>
            <a:ext cx="857256" cy="1071563"/>
          </a:xfrm>
          <a:prstGeom prst="rect">
            <a:avLst/>
          </a:prstGeom>
          <a:noFill/>
        </p:spPr>
      </p:pic>
      <p:pic>
        <p:nvPicPr>
          <p:cNvPr id="15" name="Picture 3" descr="C:\Documents and Settings\Admin\Рабочий стол\ОФОРМЛЕНИЕ\картинки птичек\жук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5929330"/>
            <a:ext cx="500066" cy="327037"/>
          </a:xfrm>
          <a:prstGeom prst="rect">
            <a:avLst/>
          </a:prstGeom>
          <a:noFill/>
        </p:spPr>
      </p:pic>
      <p:pic>
        <p:nvPicPr>
          <p:cNvPr id="16" name="Picture 3" descr="C:\Documents and Settings\Admin\Рабочий стол\ОФОРМЛЕНИЕ\картинки птичек\жук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15140" y="5929330"/>
            <a:ext cx="500066" cy="327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071670" y="1970592"/>
            <a:ext cx="685801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протяжении всей истории человек отбирает наиболее продуктивные растения. В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результате этого процесса появились культурные растения лишенные способности к конкуренции, к выживанию в условиях засухи.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6" name="Picture 8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5214950"/>
            <a:ext cx="476250" cy="45720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092982" y="5827428"/>
            <a:ext cx="6715172" cy="78581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8" name="Picture 10" descr="C:\Documents and Settings\Admin\Рабочий стол\ОФОРМЛЕНИЕ\анимашки\разное\3741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214950"/>
            <a:ext cx="895350" cy="800100"/>
          </a:xfrm>
          <a:prstGeom prst="rect">
            <a:avLst/>
          </a:prstGeom>
          <a:noFill/>
        </p:spPr>
      </p:pic>
      <p:pic>
        <p:nvPicPr>
          <p:cNvPr id="22539" name="Picture 11" descr="C:\Documents and Settings\Admin\Рабочий стол\ОФОРМЛЕНИЕ\анимашки\разное\3741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5072074"/>
            <a:ext cx="895350" cy="800100"/>
          </a:xfrm>
          <a:prstGeom prst="rect">
            <a:avLst/>
          </a:prstGeom>
          <a:noFill/>
        </p:spPr>
      </p:pic>
      <p:pic>
        <p:nvPicPr>
          <p:cNvPr id="29" name="Picture 32" descr="23p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4045992"/>
            <a:ext cx="2500330" cy="194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5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5643578"/>
            <a:ext cx="476250" cy="457200"/>
          </a:xfrm>
          <a:prstGeom prst="rect">
            <a:avLst/>
          </a:prstGeom>
          <a:noFill/>
        </p:spPr>
      </p:pic>
      <p:pic>
        <p:nvPicPr>
          <p:cNvPr id="31" name="Picture 5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5786454"/>
            <a:ext cx="476250" cy="457200"/>
          </a:xfrm>
          <a:prstGeom prst="rect">
            <a:avLst/>
          </a:prstGeom>
          <a:noFill/>
        </p:spPr>
      </p:pic>
      <p:pic>
        <p:nvPicPr>
          <p:cNvPr id="32" name="Picture 5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5786454"/>
            <a:ext cx="476250" cy="45720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191414" y="357166"/>
            <a:ext cx="672491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C0099"/>
                </a:solidFill>
                <a:latin typeface="Arial Black" pitchFamily="34" charset="0"/>
                <a:cs typeface="Arial" pitchFamily="34" charset="0"/>
              </a:rPr>
              <a:t>Культурные </a:t>
            </a:r>
          </a:p>
          <a:p>
            <a:pPr algn="ctr"/>
            <a:r>
              <a:rPr lang="ru-RU" sz="4000" b="1" dirty="0" smtClean="0">
                <a:solidFill>
                  <a:srgbClr val="CC0099"/>
                </a:solidFill>
                <a:latin typeface="Arial Black" pitchFamily="34" charset="0"/>
                <a:cs typeface="Arial" pitchFamily="34" charset="0"/>
              </a:rPr>
              <a:t>растения </a:t>
            </a:r>
            <a:r>
              <a:rPr lang="ru-RU" sz="4000" b="1" dirty="0" err="1" smtClean="0">
                <a:solidFill>
                  <a:srgbClr val="CC0099"/>
                </a:solidFill>
                <a:latin typeface="Arial Black" pitchFamily="34" charset="0"/>
                <a:cs typeface="Arial" pitchFamily="34" charset="0"/>
              </a:rPr>
              <a:t>агроценозов</a:t>
            </a:r>
            <a:endParaRPr lang="ru-RU" sz="4000" b="1" dirty="0">
              <a:solidFill>
                <a:srgbClr val="CC0099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4" name="Picture 5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5500702"/>
            <a:ext cx="476250" cy="457200"/>
          </a:xfrm>
          <a:prstGeom prst="rect">
            <a:avLst/>
          </a:prstGeom>
          <a:noFill/>
        </p:spPr>
      </p:pic>
      <p:pic>
        <p:nvPicPr>
          <p:cNvPr id="22534" name="Picture 6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5429264"/>
            <a:ext cx="476250" cy="457200"/>
          </a:xfrm>
          <a:prstGeom prst="rect">
            <a:avLst/>
          </a:prstGeom>
          <a:noFill/>
        </p:spPr>
      </p:pic>
      <p:pic>
        <p:nvPicPr>
          <p:cNvPr id="17" name="Picture 5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5643578"/>
            <a:ext cx="476250" cy="457200"/>
          </a:xfrm>
          <a:prstGeom prst="rect">
            <a:avLst/>
          </a:prstGeom>
          <a:noFill/>
        </p:spPr>
      </p:pic>
      <p:pic>
        <p:nvPicPr>
          <p:cNvPr id="22532" name="Picture 4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5286388"/>
            <a:ext cx="476250" cy="457200"/>
          </a:xfrm>
          <a:prstGeom prst="rect">
            <a:avLst/>
          </a:prstGeom>
          <a:noFill/>
        </p:spPr>
      </p:pic>
      <p:pic>
        <p:nvPicPr>
          <p:cNvPr id="22533" name="Picture 5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6776" y="5286388"/>
            <a:ext cx="476250" cy="457200"/>
          </a:xfrm>
          <a:prstGeom prst="rect">
            <a:avLst/>
          </a:prstGeom>
          <a:noFill/>
        </p:spPr>
      </p:pic>
      <p:pic>
        <p:nvPicPr>
          <p:cNvPr id="22535" name="Picture 7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5286388"/>
            <a:ext cx="476250" cy="457200"/>
          </a:xfrm>
          <a:prstGeom prst="rect">
            <a:avLst/>
          </a:prstGeom>
          <a:noFill/>
        </p:spPr>
      </p:pic>
      <p:pic>
        <p:nvPicPr>
          <p:cNvPr id="16" name="Picture 5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5286388"/>
            <a:ext cx="476250" cy="457200"/>
          </a:xfrm>
          <a:prstGeom prst="rect">
            <a:avLst/>
          </a:prstGeom>
          <a:noFill/>
        </p:spPr>
      </p:pic>
      <p:pic>
        <p:nvPicPr>
          <p:cNvPr id="15" name="Picture 5" descr="C:\Documents and Settings\Admin\Рабочий стол\ОФОРМЛЕНИЕ\блестяшки\ромашка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5286388"/>
            <a:ext cx="476250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7554" y="571480"/>
            <a:ext cx="4210704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Химические элементы</a:t>
            </a:r>
            <a:endParaRPr lang="ru-RU" sz="2800" b="1" dirty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Агробиоценозы\1236965789_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357298"/>
            <a:ext cx="3357569" cy="2518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Documents and Settings\Admin\Рабочий стол\пшеница в руках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357298"/>
            <a:ext cx="3137821" cy="2648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 descr="C:\Documents and Settings\Admin\Рабочий стол\наво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8931" y="4735951"/>
            <a:ext cx="1857388" cy="1860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 descr="C:\Documents and Settings\Admin\Рабочий стол\удобрения.jpg"/>
          <p:cNvPicPr>
            <a:picLocks noChangeAspect="1" noChangeArrowheads="1"/>
          </p:cNvPicPr>
          <p:nvPr/>
        </p:nvPicPr>
        <p:blipFill>
          <a:blip r:embed="rId5"/>
          <a:srcRect l="5838" r="9516"/>
          <a:stretch>
            <a:fillRect/>
          </a:stretch>
        </p:blipFill>
        <p:spPr bwMode="auto">
          <a:xfrm>
            <a:off x="4125460" y="4731347"/>
            <a:ext cx="1928826" cy="1902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Выгнутая вверх стрелка 9"/>
          <p:cNvSpPr/>
          <p:nvPr/>
        </p:nvSpPr>
        <p:spPr>
          <a:xfrm rot="17344622">
            <a:off x="1865133" y="3686027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низ стрелка 10"/>
          <p:cNvSpPr/>
          <p:nvPr/>
        </p:nvSpPr>
        <p:spPr>
          <a:xfrm rot="15346710">
            <a:off x="4753613" y="3671100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Стрелка влево 11"/>
          <p:cNvSpPr/>
          <p:nvPr/>
        </p:nvSpPr>
        <p:spPr>
          <a:xfrm>
            <a:off x="6357950" y="4714884"/>
            <a:ext cx="2000264" cy="913260"/>
          </a:xfrm>
          <a:prstGeom prst="lef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удобрения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 descr="C:\Documents and Settings\Admin\Рабочий стол\ОФОРМЛЕНИЕ\кнопки\16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9256" y="271462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71670" y="357166"/>
            <a:ext cx="67866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Пониженное разнообразие входящих в </a:t>
            </a:r>
            <a:r>
              <a:rPr lang="ru-RU" sz="2800" b="1" dirty="0" err="1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агроценоз</a:t>
            </a:r>
            <a:r>
              <a:rPr lang="ru-RU" sz="28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 видов </a:t>
            </a:r>
            <a:endParaRPr lang="ru-RU" sz="2800" b="1" dirty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Агробиоценозы\Ogoro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861048"/>
            <a:ext cx="3643132" cy="27333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Documents and Settings\Admin\Рабочий стол\Агробиоценозы\ogorod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181990"/>
            <a:ext cx="3786214" cy="2833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071670" y="1285860"/>
            <a:ext cx="6715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обычно культивируют один или несколько видов (сортов) растений, что приводит к значительному обеднению видового состава животных, грибов, бактерий. 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57356" y="428604"/>
            <a:ext cx="7143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Пониженная способность культурных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растений   противостоять конкурентам и вредителям. Культурные виды так сильно изменены селекцией в пользу человека, что без его поддержки не могут выдержать борьбу за существование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5" name="Picture 1" descr="C:\Documents and Settings\Admin\Рабочий стол\Агробиоценозы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348880"/>
            <a:ext cx="3187148" cy="427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6" name="Picture 2" descr="C:\Documents and Settings\Admin\Рабочий стол\Агробиоценозы\20702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000372"/>
            <a:ext cx="3809161" cy="253744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500042"/>
            <a:ext cx="692948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Агроценозы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поддерживаются человеком посредством больших 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затрат энергии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(мускульной энергии людей и животных, работы сельскохозяйственных машин, связанной энергии удобрений, затрат на дополнительный полив и т. п.).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 descr="C:\Documents and Settings\Admin\Рабочий стол\Агробиоценозы\Posadka_rasteniy_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143116"/>
            <a:ext cx="2346325" cy="2322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Documents and Settings\Admin\Рабочий стол\Агробиоценозы\zil-mmz-585m_sg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5945" y="2131258"/>
            <a:ext cx="3333773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Documents and Settings\Admin\Рабочий стол\Агробиоценозы\p65_p10100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872" y="4005064"/>
            <a:ext cx="3563934" cy="2672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928794" y="285728"/>
            <a:ext cx="692948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Таким образом, по сравнению с естественными биогеоценозами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агроценозы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имеют ограниченный видовой состав растений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 способны к самообновлению и саморегулированию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подвержены угрозе гибели в результате массового размножения вредителей или возбудителей болезней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требуют неустанной деятельности человека по их поддержанию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6" name="Picture 4" descr="C:\Documents and Settings\Admin\Рабочий стол\Агробиоценозы\0707_19bs1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7904" y="5072050"/>
            <a:ext cx="1785950" cy="1785950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827" y="2564904"/>
            <a:ext cx="6480027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43108" y="500042"/>
            <a:ext cx="6715172" cy="1631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состав травосмеси входят 4-5 видов имеющие разную продолжительность жизни, разное строение подземных органов, разную потребность в питании. В составе обязательно должны быть вегетативно-подвижные виды.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4" name="Picture 10" descr="C:\Documents and Settings\Admin\Рабочий стол\ОФОРМЛЕНИЕ\ан\солнцк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1857364"/>
            <a:ext cx="995364" cy="9589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071670" y="404664"/>
            <a:ext cx="6715172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Сельское хозяйство Адыгеи.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Продукция нашей республики разнообразна и безупречна. Гордостью Адыгеи является фирма «Черкесские сады» которая закладывает самый большой фруктовый сад. Планируется выращивать яблоки, груши, сливы персики, абрикосы, черешню и нектарины.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Рисунок 3" descr="http://www.dg-yug.ru/images/article/2012/12/14/6f1443fc-8a48-4c48-a92f-bfaca973c52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896" y="3717032"/>
            <a:ext cx="6480720" cy="2952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071670" y="548680"/>
            <a:ext cx="68580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Предметом особой гордости является адыгейский чай. В Санкт-Петербурге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на международном фестивале чай был отмечен двумя золотыми медалями.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largePic" descr="http://www.tass-press.ru/data/Newses/MainPhoto/378234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062" y="2276872"/>
            <a:ext cx="6727263" cy="4334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143108" y="548680"/>
            <a:ext cx="6715172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Подсолнечник является основной масленичной  культурой,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обладающей высокими вкусовыми качествами. На его долю приходится до 55% общего количества растительного масла.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 descr="http://solarfields.ru/sites/default/files/blog/articles/3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08" y="2492896"/>
            <a:ext cx="6715172" cy="4104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928794" y="548680"/>
            <a:ext cx="68580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78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До 150 тыс. тонн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сахарной свеклы выращивается в Адыгеи.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 descr="Свекл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348880"/>
            <a:ext cx="6408712" cy="424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15816" y="620688"/>
            <a:ext cx="43794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9933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Большие площади заняты</a:t>
            </a:r>
          </a:p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техническими культурами:</a:t>
            </a:r>
          </a:p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Картофелем и морковью.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http://solarfields.ru/sites/default/files/blog/articles/2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716" y="1990728"/>
            <a:ext cx="6913772" cy="460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7" y="671187"/>
            <a:ext cx="6749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Аграрии Адыгеи собирают</a:t>
            </a:r>
          </a:p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Рекордные урожаи зерновых. Общий сбор </a:t>
            </a:r>
          </a:p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Составил 360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тыс.т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,урожай риса составляет 22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тыс.т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http://solarfields.ru/sites/default/files/blog/articles/0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2240847"/>
            <a:ext cx="6677933" cy="4356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404664"/>
            <a:ext cx="68580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Ценным продуктом питания являются силосные </a:t>
            </a:r>
          </a:p>
          <a:p>
            <a:pPr algn="just"/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ультуры, которые отлично подходят для всех травоядных животных и птиц.</a:t>
            </a:r>
          </a:p>
          <a:p>
            <a:pPr algn="just"/>
            <a:endParaRPr lang="ru-RU" sz="2000" b="1" dirty="0" smtClean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b="1" dirty="0" smtClean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b="1" dirty="0" smtClean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b="1" dirty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http://solarfields.ru/sites/default/files/blog/articles/3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44824"/>
            <a:ext cx="6768752" cy="4752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Admin\Рабочий стол\мама\проект ДИЗАЙН\дачный участок\C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C:\Documents and Settings\Admin\Рабочий стол\мама\проект ДИЗАЙН\дачный участок\CI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696496"/>
            <a:ext cx="7358114" cy="55185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077" name="Picture 5" descr="C:\Documents and Settings\Admin\Рабочий стол\мама\проект ДИЗАЙН\дачный участок\C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1714488"/>
            <a:ext cx="5048285" cy="378621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Прямоугольник 4"/>
          <p:cNvSpPr/>
          <p:nvPr/>
        </p:nvSpPr>
        <p:spPr>
          <a:xfrm>
            <a:off x="571472" y="4429132"/>
            <a:ext cx="80618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  <a:cs typeface="Arial" pitchFamily="34" charset="0"/>
              </a:rPr>
              <a:t>Спасибо за внимание!</a:t>
            </a:r>
            <a:endParaRPr lang="ru-RU" sz="4800" b="1" cap="none" spc="0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574</Words>
  <Application>Microsoft Office PowerPoint</Application>
  <PresentationFormat>Экран (4:3)</PresentationFormat>
  <Paragraphs>62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админ</cp:lastModifiedBy>
  <cp:revision>59</cp:revision>
  <dcterms:created xsi:type="dcterms:W3CDTF">2009-03-15T11:43:01Z</dcterms:created>
  <dcterms:modified xsi:type="dcterms:W3CDTF">2014-11-02T13:07:33Z</dcterms:modified>
</cp:coreProperties>
</file>